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8.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45.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57"/>
  </p:notesMasterIdLst>
  <p:handoutMasterIdLst>
    <p:handoutMasterId r:id="rId58"/>
  </p:handoutMasterIdLst>
  <p:sldIdLst>
    <p:sldId id="298" r:id="rId3"/>
    <p:sldId id="329" r:id="rId4"/>
    <p:sldId id="328" r:id="rId5"/>
    <p:sldId id="331" r:id="rId6"/>
    <p:sldId id="289" r:id="rId7"/>
    <p:sldId id="332" r:id="rId8"/>
    <p:sldId id="333" r:id="rId9"/>
    <p:sldId id="353" r:id="rId10"/>
    <p:sldId id="343" r:id="rId11"/>
    <p:sldId id="344" r:id="rId12"/>
    <p:sldId id="345" r:id="rId13"/>
    <p:sldId id="347" r:id="rId14"/>
    <p:sldId id="375" r:id="rId15"/>
    <p:sldId id="334" r:id="rId16"/>
    <p:sldId id="335" r:id="rId17"/>
    <p:sldId id="336" r:id="rId18"/>
    <p:sldId id="348" r:id="rId19"/>
    <p:sldId id="276" r:id="rId20"/>
    <p:sldId id="351" r:id="rId21"/>
    <p:sldId id="352" r:id="rId22"/>
    <p:sldId id="381" r:id="rId23"/>
    <p:sldId id="339" r:id="rId24"/>
    <p:sldId id="337" r:id="rId25"/>
    <p:sldId id="340" r:id="rId26"/>
    <p:sldId id="259" r:id="rId27"/>
    <p:sldId id="365" r:id="rId28"/>
    <p:sldId id="368" r:id="rId29"/>
    <p:sldId id="367" r:id="rId30"/>
    <p:sldId id="369" r:id="rId31"/>
    <p:sldId id="370" r:id="rId32"/>
    <p:sldId id="371" r:id="rId33"/>
    <p:sldId id="372" r:id="rId34"/>
    <p:sldId id="373" r:id="rId35"/>
    <p:sldId id="374" r:id="rId36"/>
    <p:sldId id="379" r:id="rId37"/>
    <p:sldId id="380" r:id="rId38"/>
    <p:sldId id="354" r:id="rId39"/>
    <p:sldId id="355" r:id="rId40"/>
    <p:sldId id="356" r:id="rId41"/>
    <p:sldId id="342" r:id="rId42"/>
    <p:sldId id="338" r:id="rId43"/>
    <p:sldId id="322" r:id="rId44"/>
    <p:sldId id="377" r:id="rId45"/>
    <p:sldId id="378" r:id="rId46"/>
    <p:sldId id="376" r:id="rId47"/>
    <p:sldId id="306" r:id="rId48"/>
    <p:sldId id="301" r:id="rId49"/>
    <p:sldId id="303" r:id="rId50"/>
    <p:sldId id="302" r:id="rId51"/>
    <p:sldId id="327" r:id="rId52"/>
    <p:sldId id="300" r:id="rId53"/>
    <p:sldId id="268" r:id="rId54"/>
    <p:sldId id="285" r:id="rId55"/>
    <p:sldId id="26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157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3317" autoAdjust="0"/>
  </p:normalViewPr>
  <p:slideViewPr>
    <p:cSldViewPr>
      <p:cViewPr varScale="1">
        <p:scale>
          <a:sx n="132" d="100"/>
          <a:sy n="132" d="100"/>
        </p:scale>
        <p:origin x="636" y="168"/>
      </p:cViewPr>
      <p:guideLst>
        <p:guide orient="horz" pos="216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D0BF11-7B3E-4CB8-8AEE-D7D785F3FBF0}" type="datetimeFigureOut">
              <a:rPr lang="en-US" smtClean="0"/>
              <a:pPr/>
              <a:t>5/15/2017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BFE84B-CCB8-4C4C-8820-440599B71793}" type="slidenum">
              <a:rPr lang="en-US" smtClean="0"/>
              <a:pPr/>
              <a:t>‹#›</a:t>
            </a:fld>
            <a:endParaRPr lang="en-US" dirty="0"/>
          </a:p>
        </p:txBody>
      </p:sp>
    </p:spTree>
    <p:extLst>
      <p:ext uri="{BB962C8B-B14F-4D97-AF65-F5344CB8AC3E}">
        <p14:creationId xmlns:p14="http://schemas.microsoft.com/office/powerpoint/2010/main" val="609195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502A4E-D77B-47E0-AE83-54467AA94A65}"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5725D2-2FAF-4BBC-AD44-81580ADEF4EF}" type="slidenum">
              <a:rPr lang="en-US" smtClean="0"/>
              <a:pPr/>
              <a:t>‹#›</a:t>
            </a:fld>
            <a:endParaRPr lang="en-US" dirty="0"/>
          </a:p>
        </p:txBody>
      </p:sp>
    </p:spTree>
    <p:extLst>
      <p:ext uri="{BB962C8B-B14F-4D97-AF65-F5344CB8AC3E}">
        <p14:creationId xmlns:p14="http://schemas.microsoft.com/office/powerpoint/2010/main" val="304888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solidFill>
                  <a:schemeClr val="tx1"/>
                </a:solidFill>
              </a:rPr>
              <a:t>The NESDIS</a:t>
            </a:r>
            <a:r>
              <a:rPr lang="en-US" sz="1600" baseline="0" dirty="0" smtClean="0">
                <a:solidFill>
                  <a:schemeClr val="tx1"/>
                </a:solidFill>
              </a:rPr>
              <a:t> Office of Satellite and Product Operations (OSPO) currently commands and controls nations 16 environmental satellites (listed are various types).</a:t>
            </a:r>
            <a:endParaRPr lang="en-US" sz="1600" dirty="0" smtClean="0">
              <a:solidFill>
                <a:schemeClr val="tx1"/>
              </a:solidFill>
            </a:endParaRPr>
          </a:p>
          <a:p>
            <a:pPr marL="285750" indent="-285750">
              <a:buFont typeface="Arial" panose="020B0604020202020204" pitchFamily="34" charset="0"/>
              <a:buChar char="•"/>
            </a:pPr>
            <a:endParaRPr lang="en-US" sz="1600" dirty="0" smtClean="0">
              <a:solidFill>
                <a:schemeClr val="tx1"/>
              </a:solidFill>
            </a:endParaRPr>
          </a:p>
        </p:txBody>
      </p:sp>
      <p:sp>
        <p:nvSpPr>
          <p:cNvPr id="4" name="Slide Number Placeholder 3"/>
          <p:cNvSpPr>
            <a:spLocks noGrp="1"/>
          </p:cNvSpPr>
          <p:nvPr>
            <p:ph type="sldNum" sz="quarter" idx="10"/>
          </p:nvPr>
        </p:nvSpPr>
        <p:spPr/>
        <p:txBody>
          <a:bodyPr/>
          <a:lstStyle/>
          <a:p>
            <a:fld id="{1F388DBB-B7EC-4EA0-8A0F-916237568FD6}" type="slidenum">
              <a:rPr lang="en-US" smtClean="0"/>
              <a:pPr/>
              <a:t>2</a:t>
            </a:fld>
            <a:endParaRPr lang="en-US" dirty="0"/>
          </a:p>
        </p:txBody>
      </p:sp>
    </p:spTree>
    <p:extLst>
      <p:ext uri="{BB962C8B-B14F-4D97-AF65-F5344CB8AC3E}">
        <p14:creationId xmlns:p14="http://schemas.microsoft.com/office/powerpoint/2010/main" val="25581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336DD-E70E-4FDB-83E2-73280E6F814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5214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52E26488-22DF-4E72-8FA8-E52692F477F5}" type="slidenum">
              <a:rPr lang="en-US" smtClean="0">
                <a:solidFill>
                  <a:prstClr val="black"/>
                </a:solidFill>
                <a:latin typeface="Arial" pitchFamily="34" charset="0"/>
                <a:ea typeface="ＭＳ Ｐゴシック" pitchFamily="34" charset="-128"/>
              </a:rPr>
              <a:pPr/>
              <a:t>20</a:t>
            </a:fld>
            <a:endParaRPr lang="en-US" dirty="0" smtClean="0">
              <a:solidFill>
                <a:prstClr val="black"/>
              </a:solidFill>
              <a:latin typeface="Arial" pitchFamily="34" charset="0"/>
              <a:ea typeface="ＭＳ Ｐゴシック" pitchFamily="34" charset="-128"/>
            </a:endParaRPr>
          </a:p>
        </p:txBody>
      </p:sp>
      <p:sp>
        <p:nvSpPr>
          <p:cNvPr id="52227" name="Rectangle 2"/>
          <p:cNvSpPr>
            <a:spLocks noChangeArrowheads="1"/>
          </p:cNvSpPr>
          <p:nvPr/>
        </p:nvSpPr>
        <p:spPr bwMode="auto">
          <a:xfrm>
            <a:off x="3962540" y="1"/>
            <a:ext cx="3047863" cy="451544"/>
          </a:xfrm>
          <a:prstGeom prst="rect">
            <a:avLst/>
          </a:prstGeom>
          <a:noFill/>
          <a:ln w="12700">
            <a:noFill/>
            <a:miter lim="800000"/>
            <a:headEnd/>
            <a:tailEnd/>
          </a:ln>
        </p:spPr>
        <p:txBody>
          <a:bodyPr wrap="none" lIns="91247" tIns="45625" rIns="91247" bIns="45625" anchor="ctr"/>
          <a:lstStyle/>
          <a:p>
            <a:endParaRPr lang="en-US" dirty="0">
              <a:solidFill>
                <a:prstClr val="black"/>
              </a:solidFill>
            </a:endParaRPr>
          </a:p>
        </p:txBody>
      </p:sp>
      <p:sp>
        <p:nvSpPr>
          <p:cNvPr id="52228" name="Rectangle 3"/>
          <p:cNvSpPr>
            <a:spLocks noChangeArrowheads="1"/>
          </p:cNvSpPr>
          <p:nvPr/>
        </p:nvSpPr>
        <p:spPr bwMode="auto">
          <a:xfrm>
            <a:off x="3962540" y="8825781"/>
            <a:ext cx="3047863" cy="470623"/>
          </a:xfrm>
          <a:prstGeom prst="rect">
            <a:avLst/>
          </a:prstGeom>
          <a:noFill/>
          <a:ln w="12700">
            <a:noFill/>
            <a:miter lim="800000"/>
            <a:headEnd/>
            <a:tailEnd/>
          </a:ln>
        </p:spPr>
        <p:txBody>
          <a:bodyPr lIns="20597" tIns="0" rIns="20597" bIns="0" anchor="b"/>
          <a:lstStyle/>
          <a:p>
            <a:pPr algn="r" defTabSz="1014132"/>
            <a:r>
              <a:rPr lang="en-US" sz="1000" i="1" dirty="0">
                <a:solidFill>
                  <a:prstClr val="black"/>
                </a:solidFill>
                <a:latin typeface="Times New Roman" pitchFamily="18" charset="0"/>
              </a:rPr>
              <a:t>3</a:t>
            </a:r>
          </a:p>
        </p:txBody>
      </p:sp>
      <p:sp>
        <p:nvSpPr>
          <p:cNvPr id="52229" name="Rectangle 4"/>
          <p:cNvSpPr>
            <a:spLocks noChangeArrowheads="1"/>
          </p:cNvSpPr>
          <p:nvPr/>
        </p:nvSpPr>
        <p:spPr bwMode="auto">
          <a:xfrm>
            <a:off x="7" y="8825781"/>
            <a:ext cx="3038317" cy="470623"/>
          </a:xfrm>
          <a:prstGeom prst="rect">
            <a:avLst/>
          </a:prstGeom>
          <a:noFill/>
          <a:ln w="12700">
            <a:noFill/>
            <a:miter lim="800000"/>
            <a:headEnd/>
            <a:tailEnd/>
          </a:ln>
        </p:spPr>
        <p:txBody>
          <a:bodyPr wrap="none" lIns="91247" tIns="45625" rIns="91247" bIns="45625" anchor="ctr"/>
          <a:lstStyle/>
          <a:p>
            <a:endParaRPr lang="en-US" dirty="0">
              <a:solidFill>
                <a:prstClr val="black"/>
              </a:solidFill>
            </a:endParaRPr>
          </a:p>
        </p:txBody>
      </p:sp>
      <p:sp>
        <p:nvSpPr>
          <p:cNvPr id="52230" name="Rectangle 5"/>
          <p:cNvSpPr>
            <a:spLocks noChangeArrowheads="1"/>
          </p:cNvSpPr>
          <p:nvPr/>
        </p:nvSpPr>
        <p:spPr bwMode="auto">
          <a:xfrm>
            <a:off x="7" y="1"/>
            <a:ext cx="3038317" cy="451544"/>
          </a:xfrm>
          <a:prstGeom prst="rect">
            <a:avLst/>
          </a:prstGeom>
          <a:noFill/>
          <a:ln w="12700">
            <a:noFill/>
            <a:miter lim="800000"/>
            <a:headEnd/>
            <a:tailEnd/>
          </a:ln>
        </p:spPr>
        <p:txBody>
          <a:bodyPr wrap="none" lIns="91247" tIns="45625" rIns="91247" bIns="45625" anchor="ctr"/>
          <a:lstStyle/>
          <a:p>
            <a:endParaRPr lang="en-US" dirty="0">
              <a:solidFill>
                <a:prstClr val="black"/>
              </a:solidFill>
            </a:endParaRPr>
          </a:p>
        </p:txBody>
      </p:sp>
      <p:sp>
        <p:nvSpPr>
          <p:cNvPr id="52231" name="Rectangle 6"/>
          <p:cNvSpPr>
            <a:spLocks noGrp="1" noRot="1" noChangeAspect="1" noChangeArrowheads="1" noTextEdit="1"/>
          </p:cNvSpPr>
          <p:nvPr>
            <p:ph type="sldImg"/>
          </p:nvPr>
        </p:nvSpPr>
        <p:spPr bwMode="auto">
          <a:xfrm>
            <a:off x="1190625" y="703263"/>
            <a:ext cx="4630738" cy="3471862"/>
          </a:xfrm>
          <a:noFill/>
          <a:ln cap="flat">
            <a:solidFill>
              <a:schemeClr val="tx1"/>
            </a:solidFill>
            <a:miter lim="800000"/>
            <a:headEnd/>
            <a:tailEnd/>
          </a:ln>
        </p:spPr>
      </p:sp>
      <p:sp>
        <p:nvSpPr>
          <p:cNvPr id="52232" name="Rectangle 7"/>
          <p:cNvSpPr>
            <a:spLocks noGrp="1" noChangeArrowheads="1"/>
          </p:cNvSpPr>
          <p:nvPr>
            <p:ph type="body" idx="1"/>
          </p:nvPr>
        </p:nvSpPr>
        <p:spPr bwMode="auto">
          <a:xfrm>
            <a:off x="935363" y="4410509"/>
            <a:ext cx="5130143" cy="4160883"/>
          </a:xfrm>
          <a:noFill/>
        </p:spPr>
        <p:txBody>
          <a:bodyPr lIns="102987" tIns="53872" rIns="102987" bIns="53872"/>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55174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2874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E2B32E5-2F2B-484D-AAE7-AF7DCFBC7ACA}" type="slidenum">
              <a:rPr lang="en-US" smtClean="0"/>
              <a:pPr>
                <a:defRPr/>
              </a:pPr>
              <a:t>28</a:t>
            </a:fld>
            <a:endParaRPr lang="en-US"/>
          </a:p>
        </p:txBody>
      </p:sp>
    </p:spTree>
    <p:extLst>
      <p:ext uri="{BB962C8B-B14F-4D97-AF65-F5344CB8AC3E}">
        <p14:creationId xmlns:p14="http://schemas.microsoft.com/office/powerpoint/2010/main" val="89441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EB398D4-1FF1-4469-8F31-4D255AF7D535}" type="slidenum">
              <a:rPr lang="en-US" smtClean="0">
                <a:solidFill>
                  <a:prstClr val="black"/>
                </a:solidFill>
              </a:rPr>
              <a:pPr/>
              <a:t>35</a:t>
            </a:fld>
            <a:endParaRPr lang="en-US" dirty="0" smtClean="0">
              <a:solidFill>
                <a:prstClr val="black"/>
              </a:solidFill>
            </a:endParaRPr>
          </a:p>
        </p:txBody>
      </p:sp>
      <p:sp>
        <p:nvSpPr>
          <p:cNvPr id="27651" name="Rectangle 2"/>
          <p:cNvSpPr>
            <a:spLocks noChangeArrowheads="1"/>
          </p:cNvSpPr>
          <p:nvPr/>
        </p:nvSpPr>
        <p:spPr bwMode="auto">
          <a:xfrm>
            <a:off x="4010345" y="11"/>
            <a:ext cx="3066733" cy="464902"/>
          </a:xfrm>
          <a:prstGeom prst="rect">
            <a:avLst/>
          </a:prstGeom>
          <a:noFill/>
          <a:ln w="12700">
            <a:noFill/>
            <a:miter lim="800000"/>
            <a:headEnd/>
            <a:tailEnd/>
          </a:ln>
        </p:spPr>
        <p:txBody>
          <a:bodyPr wrap="none" lIns="94020" tIns="47009" rIns="94020" bIns="47009" anchor="ctr"/>
          <a:lstStyle/>
          <a:p>
            <a:pPr defTabSz="938583"/>
            <a:endParaRPr lang="en-US" sz="800" dirty="0">
              <a:solidFill>
                <a:prstClr val="white"/>
              </a:solidFill>
            </a:endParaRPr>
          </a:p>
        </p:txBody>
      </p:sp>
      <p:sp>
        <p:nvSpPr>
          <p:cNvPr id="27652" name="Rectangle 3"/>
          <p:cNvSpPr>
            <a:spLocks noChangeArrowheads="1"/>
          </p:cNvSpPr>
          <p:nvPr/>
        </p:nvSpPr>
        <p:spPr bwMode="auto">
          <a:xfrm>
            <a:off x="4010345" y="8894930"/>
            <a:ext cx="3066733" cy="468153"/>
          </a:xfrm>
          <a:prstGeom prst="rect">
            <a:avLst/>
          </a:prstGeom>
          <a:noFill/>
          <a:ln w="12700">
            <a:noFill/>
            <a:miter lim="800000"/>
            <a:headEnd/>
            <a:tailEnd/>
          </a:ln>
        </p:spPr>
        <p:txBody>
          <a:bodyPr lIns="19856" tIns="0" rIns="19856" bIns="0" anchor="b"/>
          <a:lstStyle/>
          <a:p>
            <a:pPr defTabSz="951873"/>
            <a:r>
              <a:rPr lang="en-US" i="1" dirty="0">
                <a:solidFill>
                  <a:prstClr val="black"/>
                </a:solidFill>
                <a:latin typeface="Arial" pitchFamily="34" charset="0"/>
              </a:rPr>
              <a:t>1</a:t>
            </a:r>
          </a:p>
        </p:txBody>
      </p:sp>
      <p:sp>
        <p:nvSpPr>
          <p:cNvPr id="27653" name="Rectangle 4"/>
          <p:cNvSpPr>
            <a:spLocks noChangeArrowheads="1"/>
          </p:cNvSpPr>
          <p:nvPr/>
        </p:nvSpPr>
        <p:spPr bwMode="auto">
          <a:xfrm>
            <a:off x="8" y="8894930"/>
            <a:ext cx="3066733" cy="468153"/>
          </a:xfrm>
          <a:prstGeom prst="rect">
            <a:avLst/>
          </a:prstGeom>
          <a:noFill/>
          <a:ln w="12700">
            <a:noFill/>
            <a:miter lim="800000"/>
            <a:headEnd/>
            <a:tailEnd/>
          </a:ln>
        </p:spPr>
        <p:txBody>
          <a:bodyPr wrap="none" lIns="94020" tIns="47009" rIns="94020" bIns="47009" anchor="ctr"/>
          <a:lstStyle/>
          <a:p>
            <a:pPr defTabSz="938583"/>
            <a:endParaRPr lang="en-US" sz="800" dirty="0">
              <a:solidFill>
                <a:prstClr val="white"/>
              </a:solidFill>
            </a:endParaRPr>
          </a:p>
        </p:txBody>
      </p:sp>
      <p:sp>
        <p:nvSpPr>
          <p:cNvPr id="27654" name="Rectangle 5"/>
          <p:cNvSpPr>
            <a:spLocks noChangeArrowheads="1"/>
          </p:cNvSpPr>
          <p:nvPr/>
        </p:nvSpPr>
        <p:spPr bwMode="auto">
          <a:xfrm>
            <a:off x="8" y="11"/>
            <a:ext cx="3066733" cy="464902"/>
          </a:xfrm>
          <a:prstGeom prst="rect">
            <a:avLst/>
          </a:prstGeom>
          <a:noFill/>
          <a:ln w="12700">
            <a:noFill/>
            <a:miter lim="800000"/>
            <a:headEnd/>
            <a:tailEnd/>
          </a:ln>
        </p:spPr>
        <p:txBody>
          <a:bodyPr wrap="none" lIns="94020" tIns="47009" rIns="94020" bIns="47009" anchor="ctr"/>
          <a:lstStyle/>
          <a:p>
            <a:pPr defTabSz="938583"/>
            <a:endParaRPr lang="en-US" sz="800" dirty="0">
              <a:solidFill>
                <a:prstClr val="white"/>
              </a:solidFill>
            </a:endParaRPr>
          </a:p>
        </p:txBody>
      </p:sp>
      <p:sp>
        <p:nvSpPr>
          <p:cNvPr id="27655" name="Rectangle 6"/>
          <p:cNvSpPr>
            <a:spLocks noGrp="1" noRot="1" noChangeAspect="1" noChangeArrowheads="1" noTextEdit="1"/>
          </p:cNvSpPr>
          <p:nvPr>
            <p:ph type="sldImg"/>
          </p:nvPr>
        </p:nvSpPr>
        <p:spPr>
          <a:xfrm>
            <a:off x="1208088" y="708025"/>
            <a:ext cx="4665662" cy="3498850"/>
          </a:xfrm>
          <a:ln w="12700" cap="flat">
            <a:solidFill>
              <a:schemeClr val="tx1"/>
            </a:solidFill>
          </a:ln>
        </p:spPr>
      </p:sp>
      <p:sp>
        <p:nvSpPr>
          <p:cNvPr id="27656" name="Rectangle 7"/>
          <p:cNvSpPr>
            <a:spLocks noGrp="1" noChangeArrowheads="1"/>
          </p:cNvSpPr>
          <p:nvPr>
            <p:ph type="body" idx="1"/>
          </p:nvPr>
        </p:nvSpPr>
        <p:spPr>
          <a:xfrm>
            <a:off x="940344" y="4447465"/>
            <a:ext cx="5194770" cy="3945170"/>
          </a:xfrm>
          <a:noFill/>
          <a:ln/>
        </p:spPr>
        <p:txBody>
          <a:bodyPr lIns="89343" tIns="47983" rIns="89343" bIns="47983"/>
          <a:lstStyle/>
          <a:p>
            <a:pPr eaLnBrk="1" hangingPunct="1">
              <a:lnSpc>
                <a:spcPct val="89000"/>
              </a:lnSpc>
            </a:pPr>
            <a:endParaRPr lang="en-US" dirty="0" smtClean="0"/>
          </a:p>
        </p:txBody>
      </p:sp>
    </p:spTree>
    <p:extLst>
      <p:ext uri="{BB962C8B-B14F-4D97-AF65-F5344CB8AC3E}">
        <p14:creationId xmlns:p14="http://schemas.microsoft.com/office/powerpoint/2010/main" val="134803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42BE948E-0555-435B-9785-D83B534622C1}" type="slidenum">
              <a:rPr lang="en-US">
                <a:solidFill>
                  <a:prstClr val="black"/>
                </a:solidFill>
              </a:rPr>
              <a:pPr/>
              <a:t>36</a:t>
            </a:fld>
            <a:endParaRPr lang="en-US" dirty="0">
              <a:solidFill>
                <a:prstClr val="black"/>
              </a:solidFill>
            </a:endParaRPr>
          </a:p>
        </p:txBody>
      </p:sp>
      <p:sp>
        <p:nvSpPr>
          <p:cNvPr id="12291" name="Rectangle 2"/>
          <p:cNvSpPr>
            <a:spLocks noChangeArrowheads="1"/>
          </p:cNvSpPr>
          <p:nvPr/>
        </p:nvSpPr>
        <p:spPr bwMode="auto">
          <a:xfrm>
            <a:off x="4010559" y="5"/>
            <a:ext cx="3066518" cy="464948"/>
          </a:xfrm>
          <a:prstGeom prst="rect">
            <a:avLst/>
          </a:prstGeom>
          <a:noFill/>
          <a:ln w="12700">
            <a:noFill/>
            <a:miter lim="800000"/>
            <a:headEnd/>
            <a:tailEnd/>
          </a:ln>
        </p:spPr>
        <p:txBody>
          <a:bodyPr wrap="none" lIns="94010" tIns="47005" rIns="94010" bIns="47005" anchor="ctr"/>
          <a:lstStyle/>
          <a:p>
            <a:pPr defTabSz="937876"/>
            <a:endParaRPr lang="en-US" sz="800" dirty="0">
              <a:solidFill>
                <a:prstClr val="white"/>
              </a:solidFill>
            </a:endParaRPr>
          </a:p>
        </p:txBody>
      </p:sp>
      <p:sp>
        <p:nvSpPr>
          <p:cNvPr id="12292" name="Rectangle 3"/>
          <p:cNvSpPr>
            <a:spLocks noChangeArrowheads="1"/>
          </p:cNvSpPr>
          <p:nvPr/>
        </p:nvSpPr>
        <p:spPr bwMode="auto">
          <a:xfrm>
            <a:off x="4010559" y="8894934"/>
            <a:ext cx="3066518" cy="468153"/>
          </a:xfrm>
          <a:prstGeom prst="rect">
            <a:avLst/>
          </a:prstGeom>
          <a:noFill/>
          <a:ln w="12700">
            <a:noFill/>
            <a:miter lim="800000"/>
            <a:headEnd/>
            <a:tailEnd/>
          </a:ln>
        </p:spPr>
        <p:txBody>
          <a:bodyPr lIns="19853" tIns="0" rIns="19853" bIns="0" anchor="b"/>
          <a:lstStyle/>
          <a:p>
            <a:pPr defTabSz="950947"/>
            <a:r>
              <a:rPr lang="en-US" i="1" dirty="0">
                <a:solidFill>
                  <a:prstClr val="black"/>
                </a:solidFill>
                <a:latin typeface="Arial" pitchFamily="34" charset="0"/>
              </a:rPr>
              <a:t>1</a:t>
            </a:r>
          </a:p>
        </p:txBody>
      </p:sp>
      <p:sp>
        <p:nvSpPr>
          <p:cNvPr id="12293" name="Rectangle 4"/>
          <p:cNvSpPr>
            <a:spLocks noChangeArrowheads="1"/>
          </p:cNvSpPr>
          <p:nvPr/>
        </p:nvSpPr>
        <p:spPr bwMode="auto">
          <a:xfrm>
            <a:off x="5" y="8894934"/>
            <a:ext cx="3066518" cy="468153"/>
          </a:xfrm>
          <a:prstGeom prst="rect">
            <a:avLst/>
          </a:prstGeom>
          <a:noFill/>
          <a:ln w="12700">
            <a:noFill/>
            <a:miter lim="800000"/>
            <a:headEnd/>
            <a:tailEnd/>
          </a:ln>
        </p:spPr>
        <p:txBody>
          <a:bodyPr wrap="none" lIns="94010" tIns="47005" rIns="94010" bIns="47005" anchor="ctr"/>
          <a:lstStyle/>
          <a:p>
            <a:pPr defTabSz="937876"/>
            <a:endParaRPr lang="en-US" sz="800" dirty="0">
              <a:solidFill>
                <a:prstClr val="white"/>
              </a:solidFill>
            </a:endParaRPr>
          </a:p>
        </p:txBody>
      </p:sp>
      <p:sp>
        <p:nvSpPr>
          <p:cNvPr id="12294" name="Rectangle 5"/>
          <p:cNvSpPr>
            <a:spLocks noChangeArrowheads="1"/>
          </p:cNvSpPr>
          <p:nvPr/>
        </p:nvSpPr>
        <p:spPr bwMode="auto">
          <a:xfrm>
            <a:off x="5" y="5"/>
            <a:ext cx="3066518" cy="464948"/>
          </a:xfrm>
          <a:prstGeom prst="rect">
            <a:avLst/>
          </a:prstGeom>
          <a:noFill/>
          <a:ln w="12700">
            <a:noFill/>
            <a:miter lim="800000"/>
            <a:headEnd/>
            <a:tailEnd/>
          </a:ln>
        </p:spPr>
        <p:txBody>
          <a:bodyPr wrap="none" lIns="94010" tIns="47005" rIns="94010" bIns="47005" anchor="ctr"/>
          <a:lstStyle/>
          <a:p>
            <a:pPr defTabSz="937876"/>
            <a:endParaRPr lang="en-US" sz="800" dirty="0">
              <a:solidFill>
                <a:prstClr val="white"/>
              </a:solidFill>
            </a:endParaRPr>
          </a:p>
        </p:txBody>
      </p:sp>
      <p:sp>
        <p:nvSpPr>
          <p:cNvPr id="12295" name="Rectangle 6"/>
          <p:cNvSpPr>
            <a:spLocks noGrp="1" noRot="1" noChangeAspect="1" noChangeArrowheads="1" noTextEdit="1"/>
          </p:cNvSpPr>
          <p:nvPr>
            <p:ph type="sldImg"/>
          </p:nvPr>
        </p:nvSpPr>
        <p:spPr>
          <a:xfrm>
            <a:off x="1208088" y="708025"/>
            <a:ext cx="4665662" cy="3498850"/>
          </a:xfrm>
          <a:ln w="12700" cap="flat">
            <a:solidFill>
              <a:schemeClr val="tx1"/>
            </a:solidFill>
          </a:ln>
        </p:spPr>
      </p:sp>
      <p:sp>
        <p:nvSpPr>
          <p:cNvPr id="12296" name="Rectangle 7"/>
          <p:cNvSpPr>
            <a:spLocks noGrp="1" noChangeArrowheads="1"/>
          </p:cNvSpPr>
          <p:nvPr>
            <p:ph type="body" idx="1"/>
          </p:nvPr>
        </p:nvSpPr>
        <p:spPr>
          <a:xfrm>
            <a:off x="940832" y="4447467"/>
            <a:ext cx="5193816" cy="3945639"/>
          </a:xfrm>
          <a:noFill/>
          <a:ln/>
        </p:spPr>
        <p:txBody>
          <a:bodyPr lIns="89335" tIns="47979" rIns="89335" bIns="47979"/>
          <a:lstStyle/>
          <a:p>
            <a:pPr eaLnBrk="1" hangingPunct="1">
              <a:lnSpc>
                <a:spcPct val="89000"/>
              </a:lnSpc>
            </a:pPr>
            <a:r>
              <a:rPr lang="en-US" dirty="0" smtClean="0"/>
              <a:t>We have terminated N-15 and N-18 soundings</a:t>
            </a:r>
          </a:p>
        </p:txBody>
      </p:sp>
    </p:spTree>
    <p:extLst>
      <p:ext uri="{BB962C8B-B14F-4D97-AF65-F5344CB8AC3E}">
        <p14:creationId xmlns:p14="http://schemas.microsoft.com/office/powerpoint/2010/main" val="419288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6376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F388DBB-B7EC-4EA0-8A0F-916237568FD6}" type="slidenum">
              <a:rPr lang="en-US" smtClean="0"/>
              <a:pPr/>
              <a:t>42</a:t>
            </a:fld>
            <a:endParaRPr lang="en-US" dirty="0"/>
          </a:p>
        </p:txBody>
      </p:sp>
    </p:spTree>
    <p:extLst>
      <p:ext uri="{BB962C8B-B14F-4D97-AF65-F5344CB8AC3E}">
        <p14:creationId xmlns:p14="http://schemas.microsoft.com/office/powerpoint/2010/main" val="258793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46</a:t>
            </a:fld>
            <a:endParaRPr lang="en-US" dirty="0"/>
          </a:p>
        </p:txBody>
      </p:sp>
    </p:spTree>
    <p:extLst>
      <p:ext uri="{BB962C8B-B14F-4D97-AF65-F5344CB8AC3E}">
        <p14:creationId xmlns:p14="http://schemas.microsoft.com/office/powerpoint/2010/main" val="3102703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a:t>
            </a:r>
            <a:r>
              <a:rPr lang="en-US" baseline="0" dirty="0" smtClean="0"/>
              <a:t> Rate Data flow shown.  </a:t>
            </a:r>
            <a:r>
              <a:rPr lang="en-US" dirty="0" smtClean="0"/>
              <a:t>Low Rate Data (LRD)</a:t>
            </a:r>
            <a:r>
              <a:rPr lang="en-US" baseline="0" dirty="0" smtClean="0"/>
              <a:t> antenna receive system for DRO users not included.  Specs for LRD are 1.7 GHz transmission frequency and 4 Mbps data rate.</a:t>
            </a:r>
            <a:endParaRPr lang="en-US" dirty="0"/>
          </a:p>
        </p:txBody>
      </p:sp>
      <p:sp>
        <p:nvSpPr>
          <p:cNvPr id="4" name="Slide Number Placeholder 3"/>
          <p:cNvSpPr>
            <a:spLocks noGrp="1"/>
          </p:cNvSpPr>
          <p:nvPr>
            <p:ph type="sldNum" sz="quarter" idx="10"/>
          </p:nvPr>
        </p:nvSpPr>
        <p:spPr/>
        <p:txBody>
          <a:bodyPr/>
          <a:lstStyle/>
          <a:p>
            <a:fld id="{EA5725D2-2FAF-4BBC-AD44-81580ADEF4EF}" type="slidenum">
              <a:rPr lang="en-US" smtClean="0"/>
              <a:pPr/>
              <a:t>51</a:t>
            </a:fld>
            <a:endParaRPr lang="en-US" dirty="0"/>
          </a:p>
        </p:txBody>
      </p:sp>
    </p:spTree>
    <p:extLst>
      <p:ext uri="{BB962C8B-B14F-4D97-AF65-F5344CB8AC3E}">
        <p14:creationId xmlns:p14="http://schemas.microsoft.com/office/powerpoint/2010/main" val="33126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Here’s a depiction</a:t>
            </a:r>
            <a:r>
              <a:rPr lang="en-US" baseline="0" dirty="0" smtClean="0"/>
              <a:t> of the nominal satellite data flow as data from the satellites is ingested and processed by ESPC.</a:t>
            </a:r>
          </a:p>
          <a:p>
            <a:pPr marL="171450" indent="-171450">
              <a:buFont typeface="Arial" panose="020B0604020202020204" pitchFamily="34" charset="0"/>
              <a:buChar char="•"/>
            </a:pPr>
            <a:r>
              <a:rPr lang="en-US" baseline="0" dirty="0" smtClean="0"/>
              <a:t>Processing systems provide the data to the user community and archive (NCEI).</a:t>
            </a:r>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3</a:t>
            </a:fld>
            <a:endParaRPr lang="en-US" dirty="0"/>
          </a:p>
        </p:txBody>
      </p:sp>
    </p:spTree>
    <p:extLst>
      <p:ext uri="{BB962C8B-B14F-4D97-AF65-F5344CB8AC3E}">
        <p14:creationId xmlns:p14="http://schemas.microsoft.com/office/powerpoint/2010/main" val="413963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smtClean="0"/>
              <a:t>OSPO has locations at four major facilities housing over</a:t>
            </a:r>
            <a:r>
              <a:rPr lang="en-US" sz="2000" baseline="0" dirty="0" smtClean="0"/>
              <a:t> </a:t>
            </a:r>
            <a:r>
              <a:rPr lang="en-US" sz="2000" dirty="0" smtClean="0"/>
              <a:t>500 people.</a:t>
            </a:r>
          </a:p>
          <a:p>
            <a:pPr marL="342900" indent="-342900">
              <a:buFont typeface="Arial" panose="020B0604020202020204" pitchFamily="34" charset="0"/>
              <a:buChar char="•"/>
            </a:pPr>
            <a:r>
              <a:rPr lang="en-US" sz="2000" dirty="0" smtClean="0"/>
              <a:t>NOAA Satellite Operations Facility (NSOF) in Suitland, Maryland </a:t>
            </a:r>
          </a:p>
          <a:p>
            <a:pPr lvl="1"/>
            <a:r>
              <a:rPr lang="en-US" sz="1700" dirty="0" smtClean="0"/>
              <a:t>Mission Operations Division (MOD)</a:t>
            </a:r>
          </a:p>
          <a:p>
            <a:pPr marL="342900" indent="-342900">
              <a:buFont typeface="Arial" panose="020B0604020202020204" pitchFamily="34" charset="0"/>
              <a:buChar char="•"/>
            </a:pPr>
            <a:r>
              <a:rPr lang="en-US" sz="2000" dirty="0" smtClean="0"/>
              <a:t>NOAA Center for Weather &amp; Climate Prediction (NCWCP) in College Park, Maryland.</a:t>
            </a:r>
          </a:p>
          <a:p>
            <a:pPr lvl="1"/>
            <a:r>
              <a:rPr lang="en-US" sz="1700" dirty="0" smtClean="0"/>
              <a:t>Satellite Product and Services Division (SPSD)</a:t>
            </a:r>
          </a:p>
          <a:p>
            <a:pPr marL="342900" indent="-342900">
              <a:buFont typeface="Arial" panose="020B0604020202020204" pitchFamily="34" charset="0"/>
              <a:buChar char="•"/>
            </a:pPr>
            <a:r>
              <a:rPr lang="en-US" sz="2000" dirty="0" smtClean="0"/>
              <a:t>OSPO has</a:t>
            </a:r>
            <a:r>
              <a:rPr lang="en-US" sz="2000" baseline="0" dirty="0" smtClean="0"/>
              <a:t> </a:t>
            </a:r>
            <a:r>
              <a:rPr lang="en-US" sz="2000" dirty="0" smtClean="0"/>
              <a:t>Command and Data Acquisition Stations in Fairbanks, Alaska and Wallops,</a:t>
            </a:r>
            <a:r>
              <a:rPr lang="en-US" sz="2000" baseline="0" dirty="0" smtClean="0"/>
              <a:t> </a:t>
            </a:r>
            <a:r>
              <a:rPr lang="en-US" sz="2000" dirty="0" smtClean="0"/>
              <a:t>Virginia.</a:t>
            </a:r>
          </a:p>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4</a:t>
            </a:fld>
            <a:endParaRPr lang="en-US" dirty="0"/>
          </a:p>
        </p:txBody>
      </p:sp>
    </p:spTree>
    <p:extLst>
      <p:ext uri="{BB962C8B-B14F-4D97-AF65-F5344CB8AC3E}">
        <p14:creationId xmlns:p14="http://schemas.microsoft.com/office/powerpoint/2010/main" val="175299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85750" indent="-285750">
              <a:spcBef>
                <a:spcPts val="600"/>
              </a:spcBef>
              <a:buFont typeface="Arial" panose="020B0604020202020204" pitchFamily="34" charset="0"/>
              <a:buChar char="•"/>
            </a:pPr>
            <a:r>
              <a:rPr lang="en-US" sz="2400" dirty="0" smtClean="0"/>
              <a:t>After launch, the</a:t>
            </a:r>
            <a:r>
              <a:rPr lang="en-US" sz="2400" baseline="0" dirty="0" smtClean="0"/>
              <a:t> </a:t>
            </a:r>
            <a:r>
              <a:rPr lang="en-US" sz="2400" dirty="0" smtClean="0"/>
              <a:t>plan is to maintain the current GOES constellation until a decision is made regarding GOES-R positioning.</a:t>
            </a:r>
          </a:p>
          <a:p>
            <a:pPr marL="800100" lvl="1" indent="-342900">
              <a:spcBef>
                <a:spcPts val="600"/>
              </a:spcBef>
              <a:buFont typeface="Courier New" panose="02070309020205020404" pitchFamily="49" charset="0"/>
              <a:buChar char="o"/>
            </a:pPr>
            <a:r>
              <a:rPr lang="en-US" sz="2000" dirty="0" smtClean="0"/>
              <a:t>OSPO will continue to keep a standby satellite at 105w as backup to GOES-East and GOES-West.</a:t>
            </a:r>
            <a:endParaRPr lang="en-US" dirty="0" smtClean="0"/>
          </a:p>
          <a:p>
            <a:pPr marL="171450" indent="-171450">
              <a:buFont typeface="Arial" panose="020B0604020202020204" pitchFamily="34" charset="0"/>
              <a:buChar char="•"/>
            </a:pPr>
            <a:r>
              <a:rPr lang="en-US" dirty="0" smtClean="0"/>
              <a:t>GOES-R  (after settling</a:t>
            </a:r>
            <a:r>
              <a:rPr lang="en-US" baseline="0" dirty="0" smtClean="0"/>
              <a:t> in at 89.5 degrees West position) will have a no effect on GOES-13/15 operations.</a:t>
            </a:r>
          </a:p>
          <a:p>
            <a:pPr marL="628650" lvl="1" indent="-171450">
              <a:buFont typeface="Courier New" panose="02070309020205020404" pitchFamily="49" charset="0"/>
              <a:buChar char="o"/>
            </a:pPr>
            <a:r>
              <a:rPr lang="en-US" baseline="0" dirty="0" smtClean="0"/>
              <a:t>GOES Maintenance schedules will remain intact for legacy satellites.</a:t>
            </a:r>
          </a:p>
          <a:p>
            <a:pPr marL="342900" indent="-342900">
              <a:spcBef>
                <a:spcPts val="600"/>
              </a:spcBef>
              <a:buFont typeface="Arial" panose="020B0604020202020204" pitchFamily="34" charset="0"/>
              <a:buChar char="•"/>
            </a:pPr>
            <a:r>
              <a:rPr lang="en-US" sz="2400" dirty="0" smtClean="0"/>
              <a:t>The decision on positioning of GOES-R will depend on a number of factors:</a:t>
            </a:r>
          </a:p>
          <a:p>
            <a:pPr marL="800100" lvl="1" indent="-342900">
              <a:spcBef>
                <a:spcPts val="600"/>
              </a:spcBef>
              <a:buFont typeface="Courier New" panose="02070309020205020404" pitchFamily="49" charset="0"/>
              <a:buChar char="o"/>
            </a:pPr>
            <a:r>
              <a:rPr lang="en-US" sz="2000" dirty="0" smtClean="0"/>
              <a:t>The overall health of the entire GOES constellation and the needs of the user community.</a:t>
            </a:r>
          </a:p>
          <a:p>
            <a:pPr marL="628650" lvl="1" indent="-171450">
              <a:buFont typeface="Courier New" panose="02070309020205020404" pitchFamily="49" charset="0"/>
              <a:buChar char="o"/>
            </a:pPr>
            <a:r>
              <a:rPr lang="en-US" sz="2000" dirty="0" smtClean="0"/>
              <a:t>Keep</a:t>
            </a:r>
            <a:r>
              <a:rPr lang="en-US" sz="2000" baseline="0" dirty="0" smtClean="0"/>
              <a:t> in mind, </a:t>
            </a:r>
            <a:r>
              <a:rPr lang="en-US" sz="2000" dirty="0" smtClean="0"/>
              <a:t>GOES-13</a:t>
            </a:r>
            <a:r>
              <a:rPr lang="en-US" sz="2000" baseline="0" dirty="0" smtClean="0"/>
              <a:t> turned 10 years old this year and has existing issues (i.e. Sounder issue).</a:t>
            </a:r>
          </a:p>
          <a:p>
            <a:pPr marL="628650" lvl="1" indent="-171450">
              <a:buFont typeface="Courier New" panose="02070309020205020404" pitchFamily="49" charset="0"/>
              <a:buChar char="o"/>
            </a:pPr>
            <a:r>
              <a:rPr lang="en-US" sz="2000" baseline="0" dirty="0" smtClean="0"/>
              <a:t>GOES-15 has only one healthy Star Tracker (ST1 &amp; ST2 out). This and other considerations will factor into any decision.</a:t>
            </a:r>
          </a:p>
          <a:p>
            <a:pPr marL="628650" lvl="1" indent="-171450">
              <a:buFont typeface="Courier New" panose="02070309020205020404" pitchFamily="49" charset="0"/>
              <a:buChar char="o"/>
            </a:pPr>
            <a:r>
              <a:rPr lang="en-US" sz="2000" baseline="0" dirty="0" smtClean="0"/>
              <a:t>Various other scenarios could come into play to influence GOES-R positioning and the fate of one of the spare satellites.</a:t>
            </a:r>
          </a:p>
          <a:p>
            <a:pPr marL="628650" lvl="1" indent="-171450">
              <a:buFont typeface="Courier New" panose="02070309020205020404" pitchFamily="49" charset="0"/>
              <a:buChar char="o"/>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6</a:t>
            </a:fld>
            <a:endParaRPr lang="en-US" dirty="0"/>
          </a:p>
        </p:txBody>
      </p:sp>
    </p:spTree>
    <p:extLst>
      <p:ext uri="{BB962C8B-B14F-4D97-AF65-F5344CB8AC3E}">
        <p14:creationId xmlns:p14="http://schemas.microsoft.com/office/powerpoint/2010/main" val="10529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495">
              <a:defRPr sz="1600">
                <a:solidFill>
                  <a:schemeClr val="bg1"/>
                </a:solidFill>
                <a:latin typeface="Arial" charset="0"/>
              </a:defRPr>
            </a:lvl1pPr>
            <a:lvl2pPr marL="735925" indent="-283049" defTabSz="943495">
              <a:defRPr sz="1600">
                <a:solidFill>
                  <a:schemeClr val="bg1"/>
                </a:solidFill>
                <a:latin typeface="Arial" charset="0"/>
              </a:defRPr>
            </a:lvl2pPr>
            <a:lvl3pPr marL="1132194" indent="-226438" defTabSz="943495">
              <a:defRPr sz="1600">
                <a:solidFill>
                  <a:schemeClr val="bg1"/>
                </a:solidFill>
                <a:latin typeface="Arial" charset="0"/>
              </a:defRPr>
            </a:lvl3pPr>
            <a:lvl4pPr marL="1585071" indent="-226438" defTabSz="943495">
              <a:defRPr sz="1600">
                <a:solidFill>
                  <a:schemeClr val="bg1"/>
                </a:solidFill>
                <a:latin typeface="Arial" charset="0"/>
              </a:defRPr>
            </a:lvl4pPr>
            <a:lvl5pPr marL="2037947" indent="-226438" defTabSz="943495">
              <a:defRPr sz="1600">
                <a:solidFill>
                  <a:schemeClr val="bg1"/>
                </a:solidFill>
                <a:latin typeface="Arial" charset="0"/>
              </a:defRPr>
            </a:lvl5pPr>
            <a:lvl6pPr marL="2490825" indent="-226438" defTabSz="943495" eaLnBrk="0" fontAlgn="base" hangingPunct="0">
              <a:spcBef>
                <a:spcPct val="0"/>
              </a:spcBef>
              <a:spcAft>
                <a:spcPct val="0"/>
              </a:spcAft>
              <a:defRPr sz="1600">
                <a:solidFill>
                  <a:schemeClr val="bg1"/>
                </a:solidFill>
                <a:latin typeface="Arial" charset="0"/>
              </a:defRPr>
            </a:lvl6pPr>
            <a:lvl7pPr marL="2943702" indent="-226438" defTabSz="943495" eaLnBrk="0" fontAlgn="base" hangingPunct="0">
              <a:spcBef>
                <a:spcPct val="0"/>
              </a:spcBef>
              <a:spcAft>
                <a:spcPct val="0"/>
              </a:spcAft>
              <a:defRPr sz="1600">
                <a:solidFill>
                  <a:schemeClr val="bg1"/>
                </a:solidFill>
                <a:latin typeface="Arial" charset="0"/>
              </a:defRPr>
            </a:lvl7pPr>
            <a:lvl8pPr marL="3396579" indent="-226438" defTabSz="943495" eaLnBrk="0" fontAlgn="base" hangingPunct="0">
              <a:spcBef>
                <a:spcPct val="0"/>
              </a:spcBef>
              <a:spcAft>
                <a:spcPct val="0"/>
              </a:spcAft>
              <a:defRPr sz="1600">
                <a:solidFill>
                  <a:schemeClr val="bg1"/>
                </a:solidFill>
                <a:latin typeface="Arial" charset="0"/>
              </a:defRPr>
            </a:lvl8pPr>
            <a:lvl9pPr marL="3849457" indent="-226438" defTabSz="943495" eaLnBrk="0" fontAlgn="base" hangingPunct="0">
              <a:spcBef>
                <a:spcPct val="0"/>
              </a:spcBef>
              <a:spcAft>
                <a:spcPct val="0"/>
              </a:spcAft>
              <a:defRPr sz="1600">
                <a:solidFill>
                  <a:schemeClr val="bg1"/>
                </a:solidFill>
                <a:latin typeface="Arial" charset="0"/>
              </a:defRPr>
            </a:lvl9pPr>
          </a:lstStyle>
          <a:p>
            <a:fld id="{0BC29872-6BC9-4250-84E6-6CDC7AC6AB61}" type="slidenum">
              <a:rPr lang="en-US" altLang="en-US" sz="1200">
                <a:solidFill>
                  <a:prstClr val="black"/>
                </a:solidFill>
              </a:rPr>
              <a:pPr/>
              <a:t>9</a:t>
            </a:fld>
            <a:endParaRPr lang="en-US" altLang="en-US" sz="1200">
              <a:solidFill>
                <a:prstClr val="black"/>
              </a:solidFill>
            </a:endParaRPr>
          </a:p>
        </p:txBody>
      </p:sp>
      <p:sp>
        <p:nvSpPr>
          <p:cNvPr id="7171" name="Rectangle 2"/>
          <p:cNvSpPr>
            <a:spLocks noChangeArrowheads="1"/>
          </p:cNvSpPr>
          <p:nvPr/>
        </p:nvSpPr>
        <p:spPr bwMode="auto">
          <a:xfrm>
            <a:off x="3972245" y="1"/>
            <a:ext cx="3038155" cy="46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75" tIns="45287" rIns="90575" bIns="45287" anchor="ct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0" fontAlgn="base" hangingPunct="0">
              <a:spcBef>
                <a:spcPct val="0"/>
              </a:spcBef>
              <a:spcAft>
                <a:spcPct val="0"/>
              </a:spcAft>
            </a:pPr>
            <a:endParaRPr lang="en-US" altLang="en-US">
              <a:solidFill>
                <a:prstClr val="white"/>
              </a:solidFill>
            </a:endParaRPr>
          </a:p>
        </p:txBody>
      </p:sp>
      <p:sp>
        <p:nvSpPr>
          <p:cNvPr id="7172" name="Rectangle 3"/>
          <p:cNvSpPr>
            <a:spLocks noChangeArrowheads="1"/>
          </p:cNvSpPr>
          <p:nvPr/>
        </p:nvSpPr>
        <p:spPr bwMode="auto">
          <a:xfrm>
            <a:off x="3972245" y="8830872"/>
            <a:ext cx="3038155" cy="46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53" tIns="0" rIns="19353" bIns="0" anchor="b"/>
          <a:lstStyle>
            <a:lvl1pPr defTabSz="938213">
              <a:defRPr sz="1600">
                <a:solidFill>
                  <a:schemeClr val="bg1"/>
                </a:solidFill>
                <a:latin typeface="Arial" charset="0"/>
              </a:defRPr>
            </a:lvl1pPr>
            <a:lvl2pPr marL="742950" indent="-285750" defTabSz="938213">
              <a:defRPr sz="1600">
                <a:solidFill>
                  <a:schemeClr val="bg1"/>
                </a:solidFill>
                <a:latin typeface="Arial" charset="0"/>
              </a:defRPr>
            </a:lvl2pPr>
            <a:lvl3pPr marL="1143000" indent="-228600" defTabSz="938213">
              <a:defRPr sz="1600">
                <a:solidFill>
                  <a:schemeClr val="bg1"/>
                </a:solidFill>
                <a:latin typeface="Arial" charset="0"/>
              </a:defRPr>
            </a:lvl3pPr>
            <a:lvl4pPr marL="1600200" indent="-228600" defTabSz="938213">
              <a:defRPr sz="1600">
                <a:solidFill>
                  <a:schemeClr val="bg1"/>
                </a:solidFill>
                <a:latin typeface="Arial" charset="0"/>
              </a:defRPr>
            </a:lvl4pPr>
            <a:lvl5pPr marL="2057400" indent="-228600" defTabSz="938213">
              <a:defRPr sz="1600">
                <a:solidFill>
                  <a:schemeClr val="bg1"/>
                </a:solidFill>
                <a:latin typeface="Arial" charset="0"/>
              </a:defRPr>
            </a:lvl5pPr>
            <a:lvl6pPr marL="2514600" indent="-228600" defTabSz="938213" eaLnBrk="0" fontAlgn="base" hangingPunct="0">
              <a:spcBef>
                <a:spcPct val="0"/>
              </a:spcBef>
              <a:spcAft>
                <a:spcPct val="0"/>
              </a:spcAft>
              <a:defRPr sz="1600">
                <a:solidFill>
                  <a:schemeClr val="bg1"/>
                </a:solidFill>
                <a:latin typeface="Arial" charset="0"/>
              </a:defRPr>
            </a:lvl6pPr>
            <a:lvl7pPr marL="2971800" indent="-228600" defTabSz="938213" eaLnBrk="0" fontAlgn="base" hangingPunct="0">
              <a:spcBef>
                <a:spcPct val="0"/>
              </a:spcBef>
              <a:spcAft>
                <a:spcPct val="0"/>
              </a:spcAft>
              <a:defRPr sz="1600">
                <a:solidFill>
                  <a:schemeClr val="bg1"/>
                </a:solidFill>
                <a:latin typeface="Arial" charset="0"/>
              </a:defRPr>
            </a:lvl7pPr>
            <a:lvl8pPr marL="3429000" indent="-228600" defTabSz="938213" eaLnBrk="0" fontAlgn="base" hangingPunct="0">
              <a:spcBef>
                <a:spcPct val="0"/>
              </a:spcBef>
              <a:spcAft>
                <a:spcPct val="0"/>
              </a:spcAft>
              <a:defRPr sz="1600">
                <a:solidFill>
                  <a:schemeClr val="bg1"/>
                </a:solidFill>
                <a:latin typeface="Arial" charset="0"/>
              </a:defRPr>
            </a:lvl8pPr>
            <a:lvl9pPr marL="3886200" indent="-228600" defTabSz="938213" eaLnBrk="0" fontAlgn="base" hangingPunct="0">
              <a:spcBef>
                <a:spcPct val="0"/>
              </a:spcBef>
              <a:spcAft>
                <a:spcPct val="0"/>
              </a:spcAft>
              <a:defRPr sz="1600">
                <a:solidFill>
                  <a:schemeClr val="bg1"/>
                </a:solidFill>
                <a:latin typeface="Arial" charset="0"/>
              </a:defRPr>
            </a:lvl9pPr>
          </a:lstStyle>
          <a:p>
            <a:pPr algn="r" eaLnBrk="0" fontAlgn="base" hangingPunct="0">
              <a:spcBef>
                <a:spcPct val="0"/>
              </a:spcBef>
              <a:spcAft>
                <a:spcPct val="0"/>
              </a:spcAft>
            </a:pPr>
            <a:r>
              <a:rPr lang="en-US" altLang="en-US" sz="1000" i="1">
                <a:solidFill>
                  <a:prstClr val="black"/>
                </a:solidFill>
                <a:latin typeface="Times New Roman" pitchFamily="18" charset="0"/>
              </a:rPr>
              <a:t>1</a:t>
            </a:r>
          </a:p>
        </p:txBody>
      </p:sp>
      <p:sp>
        <p:nvSpPr>
          <p:cNvPr id="7173" name="Rectangle 4"/>
          <p:cNvSpPr>
            <a:spLocks noChangeArrowheads="1"/>
          </p:cNvSpPr>
          <p:nvPr/>
        </p:nvSpPr>
        <p:spPr bwMode="auto">
          <a:xfrm>
            <a:off x="1" y="8830872"/>
            <a:ext cx="3038155" cy="46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75" tIns="45287" rIns="90575" bIns="45287" anchor="ct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0" fontAlgn="base" hangingPunct="0">
              <a:spcBef>
                <a:spcPct val="0"/>
              </a:spcBef>
              <a:spcAft>
                <a:spcPct val="0"/>
              </a:spcAft>
            </a:pPr>
            <a:endParaRPr lang="en-US" altLang="en-US">
              <a:solidFill>
                <a:prstClr val="white"/>
              </a:solidFill>
            </a:endParaRPr>
          </a:p>
        </p:txBody>
      </p:sp>
      <p:sp>
        <p:nvSpPr>
          <p:cNvPr id="7174" name="Rectangle 5"/>
          <p:cNvSpPr>
            <a:spLocks noChangeArrowheads="1"/>
          </p:cNvSpPr>
          <p:nvPr/>
        </p:nvSpPr>
        <p:spPr bwMode="auto">
          <a:xfrm>
            <a:off x="1" y="1"/>
            <a:ext cx="3038155" cy="46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75" tIns="45287" rIns="90575" bIns="45287" anchor="ct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0" fontAlgn="base" hangingPunct="0">
              <a:spcBef>
                <a:spcPct val="0"/>
              </a:spcBef>
              <a:spcAft>
                <a:spcPct val="0"/>
              </a:spcAft>
            </a:pPr>
            <a:endParaRPr lang="en-US" altLang="en-US">
              <a:solidFill>
                <a:prstClr val="white"/>
              </a:solidFill>
            </a:endParaRPr>
          </a:p>
        </p:txBody>
      </p:sp>
      <p:sp>
        <p:nvSpPr>
          <p:cNvPr id="7175" name="Rectangle 6"/>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7176" name="Rectangle 7"/>
          <p:cNvSpPr>
            <a:spLocks noGrp="1" noChangeArrowheads="1"/>
          </p:cNvSpPr>
          <p:nvPr>
            <p:ph type="body" idx="1"/>
          </p:nvPr>
        </p:nvSpPr>
        <p:spPr>
          <a:xfrm>
            <a:off x="932519" y="4414650"/>
            <a:ext cx="5143790" cy="39192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1" tIns="46771" rIns="87091" bIns="46771">
            <a:normAutofit fontScale="40000" lnSpcReduction="20000"/>
          </a:bodyPr>
          <a:lstStyle/>
          <a:p>
            <a:pPr defTabSz="905754">
              <a:lnSpc>
                <a:spcPct val="89000"/>
              </a:lnSpc>
              <a:defRPr/>
            </a:pPr>
            <a:r>
              <a:rPr lang="en-US" b="1" dirty="0">
                <a:solidFill>
                  <a:prstClr val="black"/>
                </a:solidFill>
              </a:rPr>
              <a:t>(1) GOES-13 Sounder filter wheel anomaly, Sounder frame sync </a:t>
            </a:r>
            <a:r>
              <a:rPr lang="en-US" b="1" dirty="0" smtClean="0">
                <a:solidFill>
                  <a:prstClr val="black"/>
                </a:solidFill>
              </a:rPr>
              <a:t>losses, filter wheel stalls </a:t>
            </a:r>
            <a:endParaRPr lang="en-US" b="1" dirty="0">
              <a:solidFill>
                <a:prstClr val="black"/>
              </a:solidFill>
            </a:endParaRP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Operating with both windings on</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Performed Sounder out-gassing</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Modified SPS software to resolve frame sync </a:t>
            </a:r>
            <a:r>
              <a:rPr lang="en-US" dirty="0" smtClean="0">
                <a:solidFill>
                  <a:prstClr val="black"/>
                </a:solidFill>
              </a:rPr>
              <a:t>issue</a:t>
            </a:r>
          </a:p>
          <a:p>
            <a:pPr marL="169829" indent="-169829" defTabSz="905754">
              <a:lnSpc>
                <a:spcPct val="90000"/>
              </a:lnSpc>
              <a:spcBef>
                <a:spcPct val="15000"/>
              </a:spcBef>
              <a:buFont typeface="Arial" panose="020B0604020202020204" pitchFamily="34" charset="0"/>
              <a:buChar char="•"/>
              <a:defRPr/>
            </a:pPr>
            <a:r>
              <a:rPr lang="en-US" b="0" dirty="0" smtClean="0">
                <a:solidFill>
                  <a:prstClr val="black"/>
                </a:solidFill>
              </a:rPr>
              <a:t>Performed FW power</a:t>
            </a:r>
            <a:r>
              <a:rPr lang="en-US" b="0" baseline="0" dirty="0" smtClean="0">
                <a:solidFill>
                  <a:prstClr val="black"/>
                </a:solidFill>
              </a:rPr>
              <a:t> cycling 20 times daily, turned on outgas heater, commanded FW motor off for extended temperature cycling</a:t>
            </a:r>
            <a:endParaRPr lang="en-US" b="0" dirty="0">
              <a:solidFill>
                <a:prstClr val="black"/>
              </a:solidFill>
            </a:endParaRP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Sounder pixel gaps/dropouts are </a:t>
            </a:r>
            <a:r>
              <a:rPr lang="en-US" dirty="0" smtClean="0">
                <a:solidFill>
                  <a:prstClr val="black"/>
                </a:solidFill>
              </a:rPr>
              <a:t>minimized</a:t>
            </a:r>
          </a:p>
          <a:p>
            <a:pPr marL="169829" indent="-169829" defTabSz="905754">
              <a:lnSpc>
                <a:spcPct val="90000"/>
              </a:lnSpc>
              <a:spcBef>
                <a:spcPct val="15000"/>
              </a:spcBef>
              <a:buFont typeface="Arial" panose="020B0604020202020204" pitchFamily="34" charset="0"/>
              <a:buChar char="•"/>
              <a:defRPr/>
            </a:pPr>
            <a:r>
              <a:rPr lang="en-US" dirty="0" smtClean="0">
                <a:solidFill>
                  <a:prstClr val="black"/>
                </a:solidFill>
              </a:rPr>
              <a:t>Sounder IR data are not usable</a:t>
            </a:r>
            <a:endParaRPr lang="en-US" dirty="0">
              <a:solidFill>
                <a:prstClr val="black"/>
              </a:solidFill>
            </a:endParaRP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(2) GOES-13 XRS capacitor short </a:t>
            </a: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Performed tests on GOES-14 &amp; 15 sensors to ensure failures will not be repeated</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Using GOES-15 spacecraft to receive solar x-ray data</a:t>
            </a: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GOES-13 XRS X-ray measurements can potentially invert unexpectedly</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No user impacts</a:t>
            </a: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(3) GOES-13 SXI detector damage due to </a:t>
            </a:r>
            <a:r>
              <a:rPr lang="en-US" b="1" dirty="0" smtClean="0">
                <a:solidFill>
                  <a:prstClr val="black"/>
                </a:solidFill>
              </a:rPr>
              <a:t>flare</a:t>
            </a:r>
            <a:endParaRPr lang="en-US" b="1" dirty="0">
              <a:solidFill>
                <a:prstClr val="black"/>
              </a:solidFill>
            </a:endParaRP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Modified flight software to implement </a:t>
            </a:r>
            <a:r>
              <a:rPr lang="en-US" dirty="0" err="1">
                <a:solidFill>
                  <a:prstClr val="black"/>
                </a:solidFill>
              </a:rPr>
              <a:t>safing</a:t>
            </a:r>
            <a:r>
              <a:rPr lang="en-US" dirty="0">
                <a:solidFill>
                  <a:prstClr val="black"/>
                </a:solidFill>
              </a:rPr>
              <a:t> of SXI to prevent permanent </a:t>
            </a:r>
            <a:r>
              <a:rPr lang="en-US" dirty="0" smtClean="0">
                <a:solidFill>
                  <a:prstClr val="black"/>
                </a:solidFill>
              </a:rPr>
              <a:t>damage</a:t>
            </a:r>
          </a:p>
          <a:p>
            <a:pPr marL="169829" indent="-169829" defTabSz="905754">
              <a:lnSpc>
                <a:spcPct val="90000"/>
              </a:lnSpc>
              <a:spcBef>
                <a:spcPct val="15000"/>
              </a:spcBef>
              <a:buFont typeface="Arial" panose="020B0604020202020204" pitchFamily="34" charset="0"/>
              <a:buChar char="•"/>
              <a:defRPr/>
            </a:pPr>
            <a:r>
              <a:rPr lang="en-US" dirty="0" smtClean="0">
                <a:solidFill>
                  <a:prstClr val="black"/>
                </a:solidFill>
              </a:rPr>
              <a:t>To modify flare detection algorithm</a:t>
            </a:r>
            <a:endParaRPr lang="en-US" dirty="0">
              <a:solidFill>
                <a:prstClr val="black"/>
              </a:solidFill>
            </a:endParaRP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User impacts, 9 rows currently affected out of 512 </a:t>
            </a:r>
            <a:r>
              <a:rPr lang="en-US" dirty="0" smtClean="0">
                <a:solidFill>
                  <a:prstClr val="black"/>
                </a:solidFill>
              </a:rPr>
              <a:t>total</a:t>
            </a:r>
            <a:endParaRPr lang="en-US" dirty="0">
              <a:solidFill>
                <a:prstClr val="black"/>
              </a:solidFill>
            </a:endParaRP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(4) GOES-13 </a:t>
            </a:r>
            <a:r>
              <a:rPr lang="en-US" b="1" dirty="0" smtClean="0">
                <a:solidFill>
                  <a:prstClr val="black"/>
                </a:solidFill>
              </a:rPr>
              <a:t>N2</a:t>
            </a:r>
            <a:r>
              <a:rPr lang="en-US" b="1" baseline="0" dirty="0" smtClean="0">
                <a:solidFill>
                  <a:prstClr val="black"/>
                </a:solidFill>
              </a:rPr>
              <a:t> thruster thrust force reduced</a:t>
            </a:r>
            <a:endParaRPr lang="en-US" b="1" dirty="0">
              <a:solidFill>
                <a:prstClr val="black"/>
              </a:solidFill>
            </a:endParaRP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smtClean="0">
                <a:solidFill>
                  <a:prstClr val="black"/>
                </a:solidFill>
              </a:rPr>
              <a:t>Excluded</a:t>
            </a:r>
            <a:r>
              <a:rPr lang="en-US" baseline="0" dirty="0" smtClean="0">
                <a:solidFill>
                  <a:prstClr val="black"/>
                </a:solidFill>
              </a:rPr>
              <a:t> N2/N3 thruster pair for North/South maneuver</a:t>
            </a:r>
            <a:endParaRPr lang="en-US" dirty="0">
              <a:solidFill>
                <a:prstClr val="black"/>
              </a:solidFill>
            </a:endParaRP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smtClean="0">
                <a:solidFill>
                  <a:prstClr val="black"/>
                </a:solidFill>
              </a:rPr>
              <a:t>No</a:t>
            </a:r>
            <a:r>
              <a:rPr lang="en-US" baseline="0" dirty="0" smtClean="0">
                <a:solidFill>
                  <a:prstClr val="black"/>
                </a:solidFill>
              </a:rPr>
              <a:t> user impacts</a:t>
            </a:r>
            <a:endParaRPr lang="en-US" dirty="0">
              <a:solidFill>
                <a:prstClr val="black"/>
              </a:solidFill>
            </a:endParaRP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(5) GOES-15 Sounder roll blanket raised above cooler  </a:t>
            </a: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User has been notified </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Yaw flip at Equinox to keep Sun angle below cooler plane</a:t>
            </a: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Data outage and degraded products during each yaw flip maneuver and 28 hours of INR recovery period </a:t>
            </a: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(6) GOES-15 SXI initial power ON anomaly </a:t>
            </a: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Not to power off SXI </a:t>
            </a: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No user impacts</a:t>
            </a: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(7) GOES-15 EMWIN SSPA in S-Band Receiver 1 failed </a:t>
            </a: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Switched to use EMWIN SSPA and DCPI SSPA in S-Band Receiver 2</a:t>
            </a: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No user impacts</a:t>
            </a: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89000"/>
              </a:lnSpc>
              <a:defRPr/>
            </a:pPr>
            <a:r>
              <a:rPr lang="en-US" b="1" dirty="0">
                <a:solidFill>
                  <a:prstClr val="black"/>
                </a:solidFill>
              </a:rPr>
              <a:t>(8) GOES-15 Star Tracker 1 (ST1) failed, Star Tracker 2 (ST2) failed</a:t>
            </a:r>
          </a:p>
          <a:p>
            <a:pPr defTabSz="905754">
              <a:lnSpc>
                <a:spcPct val="89000"/>
              </a:lnSpc>
              <a:defRPr/>
            </a:pPr>
            <a:r>
              <a:rPr lang="en-US" dirty="0">
                <a:solidFill>
                  <a:prstClr val="black"/>
                </a:solidFill>
              </a:rPr>
              <a:t>Action</a:t>
            </a:r>
            <a:endParaRPr lang="en-US" sz="1000" b="1" dirty="0">
              <a:solidFill>
                <a:srgbClr val="000000"/>
              </a:solidFill>
            </a:endParaRP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Turned on ST2 and switched to use ST2-ST3 configuration after ST1 failure in 2014</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Operations with ST3 only after ST2 failure in 2015</a:t>
            </a:r>
          </a:p>
          <a:p>
            <a:pPr defTabSz="905754">
              <a:lnSpc>
                <a:spcPct val="90000"/>
              </a:lnSpc>
              <a:spcBef>
                <a:spcPct val="15000"/>
              </a:spcBef>
              <a:defRPr/>
            </a:pPr>
            <a:r>
              <a:rPr lang="en-US" dirty="0">
                <a:solidFill>
                  <a:prstClr val="black"/>
                </a:solidFill>
              </a:rPr>
              <a:t>Impact</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Degraded INR performance under investigation using single Star Tracker</a:t>
            </a:r>
          </a:p>
          <a:p>
            <a:pPr marL="169829" indent="-169829" defTabSz="905754">
              <a:lnSpc>
                <a:spcPct val="90000"/>
              </a:lnSpc>
              <a:spcBef>
                <a:spcPct val="15000"/>
              </a:spcBef>
              <a:buFont typeface="Arial" panose="020B0604020202020204" pitchFamily="34" charset="0"/>
              <a:buChar char="•"/>
              <a:defRPr/>
            </a:pPr>
            <a:r>
              <a:rPr lang="en-US" dirty="0">
                <a:solidFill>
                  <a:prstClr val="black"/>
                </a:solidFill>
              </a:rPr>
              <a:t>No redundant ST </a:t>
            </a:r>
          </a:p>
          <a:p>
            <a:pPr marL="169829" indent="-169829" defTabSz="905754">
              <a:lnSpc>
                <a:spcPct val="90000"/>
              </a:lnSpc>
              <a:spcBef>
                <a:spcPct val="15000"/>
              </a:spcBef>
              <a:buFont typeface="Arial" panose="020B0604020202020204" pitchFamily="34" charset="0"/>
              <a:buChar char="•"/>
              <a:defRPr/>
            </a:pPr>
            <a:endParaRPr lang="en-US" dirty="0">
              <a:solidFill>
                <a:prstClr val="black"/>
              </a:solidFill>
            </a:endParaRPr>
          </a:p>
          <a:p>
            <a:pPr defTabSz="905754">
              <a:lnSpc>
                <a:spcPct val="90000"/>
              </a:lnSpc>
              <a:spcBef>
                <a:spcPct val="15000"/>
              </a:spcBef>
              <a:defRPr/>
            </a:pPr>
            <a:endParaRPr lang="en-US" dirty="0">
              <a:solidFill>
                <a:prstClr val="black"/>
              </a:solidFill>
            </a:endParaRPr>
          </a:p>
          <a:p>
            <a:pPr eaLnBrk="1" hangingPunct="1">
              <a:lnSpc>
                <a:spcPct val="89000"/>
              </a:lnSpc>
            </a:pPr>
            <a:endParaRPr lang="en-US" altLang="en-US" dirty="0" smtClean="0"/>
          </a:p>
        </p:txBody>
      </p:sp>
    </p:spTree>
    <p:extLst>
      <p:ext uri="{BB962C8B-B14F-4D97-AF65-F5344CB8AC3E}">
        <p14:creationId xmlns:p14="http://schemas.microsoft.com/office/powerpoint/2010/main" val="23919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GOES-13 ST3</a:t>
            </a:r>
            <a:r>
              <a:rPr lang="en-US" baseline="0" dirty="0" smtClean="0"/>
              <a:t> failed on August 30, 2016</a:t>
            </a:r>
            <a:endParaRPr lang="en-US" dirty="0"/>
          </a:p>
        </p:txBody>
      </p:sp>
      <p:sp>
        <p:nvSpPr>
          <p:cNvPr id="4" name="Slide Number Placeholder 3"/>
          <p:cNvSpPr>
            <a:spLocks noGrp="1"/>
          </p:cNvSpPr>
          <p:nvPr>
            <p:ph type="sldNum" sz="quarter" idx="10"/>
          </p:nvPr>
        </p:nvSpPr>
        <p:spPr/>
        <p:txBody>
          <a:bodyPr/>
          <a:lstStyle/>
          <a:p>
            <a:pPr>
              <a:defRPr/>
            </a:pPr>
            <a:fld id="{41603070-517F-4003-A9ED-2C08F35354D5}" type="slidenum">
              <a:rPr lang="en-US" smtClean="0">
                <a:solidFill>
                  <a:prstClr val="white"/>
                </a:solidFill>
              </a:rPr>
              <a:pPr>
                <a:defRPr/>
              </a:pPr>
              <a:t>10</a:t>
            </a:fld>
            <a:endParaRPr lang="en-US">
              <a:solidFill>
                <a:prstClr val="white"/>
              </a:solidFill>
            </a:endParaRPr>
          </a:p>
        </p:txBody>
      </p:sp>
    </p:spTree>
    <p:extLst>
      <p:ext uri="{BB962C8B-B14F-4D97-AF65-F5344CB8AC3E}">
        <p14:creationId xmlns:p14="http://schemas.microsoft.com/office/powerpoint/2010/main" val="367236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603070-517F-4003-A9ED-2C08F35354D5}"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69304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1741" fontAlgn="base">
              <a:lnSpc>
                <a:spcPct val="89000"/>
              </a:lnSpc>
              <a:spcBef>
                <a:spcPct val="30000"/>
              </a:spcBef>
              <a:spcAft>
                <a:spcPct val="0"/>
              </a:spcAft>
              <a:defRPr/>
            </a:pPr>
            <a:r>
              <a:rPr kumimoji="0" lang="en-US" altLang="en-US" sz="1200" b="0" i="0" u="none" strike="noStrike" cap="none" normalizeH="0" baseline="0" dirty="0" smtClean="0">
                <a:ln>
                  <a:noFill/>
                </a:ln>
                <a:solidFill>
                  <a:schemeClr val="tx1"/>
                </a:solidFill>
                <a:effectLst/>
                <a:latin typeface="Arial" charset="0"/>
                <a:cs typeface="Arial" charset="0"/>
              </a:rPr>
              <a:t>1. </a:t>
            </a:r>
            <a:r>
              <a:rPr lang="en-US" dirty="0" smtClean="0"/>
              <a:t>. FC</a:t>
            </a:r>
            <a:r>
              <a:rPr lang="en-US" baseline="0" dirty="0" smtClean="0"/>
              <a:t> has lost peak tracking more frequently than anticipated (weekly instead of annually) during low space weather activity and when there is no command capability. OSPO is pursuing mitigation approaches with </a:t>
            </a:r>
            <a:r>
              <a:rPr lang="en-US" baseline="0" dirty="0" err="1" smtClean="0"/>
              <a:t>SWPC</a:t>
            </a:r>
            <a:r>
              <a:rPr lang="en-US" baseline="0" dirty="0" smtClean="0"/>
              <a:t> and NASA. </a:t>
            </a:r>
            <a:endParaRPr lang="en-US" dirty="0" smtClean="0"/>
          </a:p>
          <a:p>
            <a:pPr defTabSz="911741" fontAlgn="base">
              <a:lnSpc>
                <a:spcPct val="89000"/>
              </a:lnSpc>
              <a:spcBef>
                <a:spcPct val="30000"/>
              </a:spcBef>
              <a:spcAft>
                <a:spcPct val="0"/>
              </a:spcAft>
              <a:defRPr/>
            </a:pPr>
            <a:r>
              <a:rPr lang="en-US" dirty="0" smtClean="0"/>
              <a:t>(Old note : New SW Patch loaded to disable auto full scan and enable it manually based on </a:t>
            </a:r>
            <a:r>
              <a:rPr lang="en-US" dirty="0" err="1" smtClean="0"/>
              <a:t>SWPC</a:t>
            </a:r>
            <a:r>
              <a:rPr lang="en-US" dirty="0" smtClean="0"/>
              <a:t> critical weather call.)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10/13/16: At 2126z (1746 ET)  </a:t>
            </a:r>
            <a:r>
              <a:rPr kumimoji="0" lang="en-US" altLang="en-US" sz="1200" b="0" i="0" u="none" strike="noStrike" cap="none" normalizeH="0" baseline="0" dirty="0" err="1" smtClean="0">
                <a:ln>
                  <a:noFill/>
                </a:ln>
                <a:solidFill>
                  <a:schemeClr val="tx1"/>
                </a:solidFill>
                <a:effectLst/>
                <a:latin typeface="Arial" charset="0"/>
                <a:cs typeface="Arial" charset="0"/>
              </a:rPr>
              <a:t>SWPC</a:t>
            </a:r>
            <a:r>
              <a:rPr kumimoji="0" lang="en-US" altLang="en-US" sz="1200" b="0" i="0" u="none" strike="noStrike" cap="none" normalizeH="0" baseline="0" dirty="0" smtClean="0">
                <a:ln>
                  <a:noFill/>
                </a:ln>
                <a:solidFill>
                  <a:schemeClr val="tx1"/>
                </a:solidFill>
                <a:effectLst/>
                <a:latin typeface="Arial" charset="0"/>
                <a:cs typeface="Arial" charset="0"/>
              </a:rPr>
              <a:t> reported that DSCOVR Faraday Cup data was unusable and they had switched back to ACE for forecasting.  Faraday Cup data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changed at 1928z (1528 ET), which we take to be the point where the Faraday Cup went offline. After consulting with </a:t>
            </a:r>
            <a:r>
              <a:rPr kumimoji="0" lang="en-US" altLang="en-US" sz="1200" b="0" i="0" u="none" strike="noStrike" cap="none" normalizeH="0" baseline="0" dirty="0" err="1" smtClean="0">
                <a:ln>
                  <a:noFill/>
                </a:ln>
                <a:solidFill>
                  <a:schemeClr val="tx1"/>
                </a:solidFill>
                <a:effectLst/>
                <a:latin typeface="Arial" charset="0"/>
                <a:cs typeface="Arial" charset="0"/>
              </a:rPr>
              <a:t>SWPC</a:t>
            </a:r>
            <a:r>
              <a:rPr kumimoji="0" lang="en-US" altLang="en-US" sz="1200" b="0" i="0" u="none" strike="noStrike" cap="none" normalizeH="0" baseline="0" dirty="0" smtClean="0">
                <a:ln>
                  <a:noFill/>
                </a:ln>
                <a:solidFill>
                  <a:schemeClr val="tx1"/>
                </a:solidFill>
                <a:effectLst/>
                <a:latin typeface="Arial" charset="0"/>
                <a:cs typeface="Arial" charset="0"/>
              </a:rPr>
              <a:t> and NASA Faraday Cup Engineers, OSPO Engineering performed troubleshooting commanding during the scheduled White Sands ranging pass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2208-2308z / 1808 - 1908 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
            </a:r>
            <a:br>
              <a:rPr kumimoji="0" lang="en-US" altLang="en-US" sz="1200" b="0" i="0" u="none" strike="noStrike" cap="none" normalizeH="0" baseline="0" dirty="0" smtClean="0">
                <a:ln>
                  <a:noFill/>
                </a:ln>
                <a:solidFill>
                  <a:schemeClr val="tx1"/>
                </a:solidFill>
                <a:effectLst/>
                <a:latin typeface="Arial" charset="0"/>
                <a:cs typeface="Arial" charset="0"/>
              </a:rPr>
            </a:br>
            <a:r>
              <a:rPr kumimoji="0" lang="en-US" altLang="en-US" sz="1200" b="0" i="0" u="none" strike="noStrike" cap="none" normalizeH="0" baseline="0" dirty="0" smtClean="0">
                <a:ln>
                  <a:noFill/>
                </a:ln>
                <a:solidFill>
                  <a:schemeClr val="tx1"/>
                </a:solidFill>
                <a:effectLst/>
                <a:latin typeface="Arial" charset="0"/>
                <a:cs typeface="Arial" charset="0"/>
              </a:rPr>
              <a:t>The Faraday Cup software was halted at approximately 22:23z for several minutes, and then restarted at 22:26z; restarting the software performs a full scan/sweep. </a:t>
            </a:r>
            <a:r>
              <a:rPr kumimoji="0" lang="en-US" altLang="en-US" sz="1200" b="0" i="0" u="none" strike="noStrike" cap="none" normalizeH="0" baseline="0" dirty="0" err="1" smtClean="0">
                <a:ln>
                  <a:noFill/>
                </a:ln>
                <a:solidFill>
                  <a:schemeClr val="tx1"/>
                </a:solidFill>
                <a:effectLst/>
                <a:latin typeface="Arial" charset="0"/>
                <a:cs typeface="Arial" charset="0"/>
              </a:rPr>
              <a:t>SWPC</a:t>
            </a:r>
            <a:r>
              <a:rPr kumimoji="0" lang="en-US" altLang="en-US" sz="1200" b="0" i="0" u="none" strike="noStrike" cap="none" normalizeH="0" baseline="0" dirty="0" smtClean="0">
                <a:ln>
                  <a:noFill/>
                </a:ln>
                <a:solidFill>
                  <a:schemeClr val="tx1"/>
                </a:solidFill>
                <a:effectLst/>
                <a:latin typeface="Arial" charset="0"/>
                <a:cs typeface="Arial" charset="0"/>
              </a:rPr>
              <a:t> reported that the Faraday Cup data was nominal as of 22:26z. Faraday Cup data to </a:t>
            </a:r>
            <a:r>
              <a:rPr kumimoji="0" lang="en-US" altLang="en-US" sz="1200" b="0" i="0" u="none" strike="noStrike" cap="none" normalizeH="0" baseline="0" dirty="0" err="1" smtClean="0">
                <a:ln>
                  <a:noFill/>
                </a:ln>
                <a:solidFill>
                  <a:schemeClr val="tx1"/>
                </a:solidFill>
                <a:effectLst/>
                <a:latin typeface="Arial" charset="0"/>
                <a:cs typeface="Arial" charset="0"/>
              </a:rPr>
              <a:t>SWPC</a:t>
            </a:r>
            <a:r>
              <a:rPr kumimoji="0" lang="en-US" altLang="en-US" sz="1200" b="0" i="0" u="none" strike="noStrike" cap="none" normalizeH="0" baseline="0" dirty="0" smtClean="0">
                <a:ln>
                  <a:noFill/>
                </a:ln>
                <a:solidFill>
                  <a:schemeClr val="tx1"/>
                </a:solidFill>
                <a:effectLst/>
                <a:latin typeface="Arial" charset="0"/>
                <a:cs typeface="Arial" charset="0"/>
              </a:rPr>
              <a:t> was lost between 1928 - 2126z  (when </a:t>
            </a:r>
            <a:r>
              <a:rPr kumimoji="0" lang="en-US" altLang="en-US" sz="1200" b="0" i="0" u="none" strike="noStrike" cap="none" normalizeH="0" baseline="0" dirty="0" err="1" smtClean="0">
                <a:ln>
                  <a:noFill/>
                </a:ln>
                <a:solidFill>
                  <a:schemeClr val="tx1"/>
                </a:solidFill>
                <a:effectLst/>
                <a:latin typeface="Arial" charset="0"/>
                <a:cs typeface="Arial" charset="0"/>
              </a:rPr>
              <a:t>SWPC</a:t>
            </a:r>
            <a:r>
              <a:rPr kumimoji="0" lang="en-US" altLang="en-US" sz="1200" b="0" i="0" u="none" strike="noStrike" cap="none" normalizeH="0" baseline="0" dirty="0" smtClean="0">
                <a:ln>
                  <a:noFill/>
                </a:ln>
                <a:solidFill>
                  <a:schemeClr val="tx1"/>
                </a:solidFill>
                <a:effectLst/>
                <a:latin typeface="Arial" charset="0"/>
                <a:cs typeface="Arial" charset="0"/>
              </a:rPr>
              <a:t> switched to ACE).  Total outage was 1928 - 2226z (1528 - 1826 ET)</a:t>
            </a:r>
            <a:br>
              <a:rPr kumimoji="0" lang="en-US" altLang="en-US" sz="1200" b="0" i="0" u="none" strike="noStrike" cap="none" normalizeH="0" baseline="0" dirty="0" smtClean="0">
                <a:ln>
                  <a:noFill/>
                </a:ln>
                <a:solidFill>
                  <a:schemeClr val="tx1"/>
                </a:solidFill>
                <a:effectLst/>
                <a:latin typeface="Arial" charset="0"/>
                <a:cs typeface="Arial" charset="0"/>
              </a:rPr>
            </a:br>
            <a:endParaRPr kumimoji="0" lang="en-US" altLang="en-US"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OSPO Engineering monitored the Faraday Cup data and the instrument’s behavior until the end of the scheduled WS1 pass (2308z / 1908ET.  </a:t>
            </a:r>
            <a:r>
              <a:rPr kumimoji="0" lang="en-US" altLang="en-US" sz="1200" b="0" i="0" u="none" strike="noStrike" cap="none" normalizeH="0" baseline="0" dirty="0" err="1" smtClean="0">
                <a:ln>
                  <a:noFill/>
                </a:ln>
                <a:solidFill>
                  <a:schemeClr val="tx1"/>
                </a:solidFill>
                <a:effectLst/>
                <a:latin typeface="Arial" charset="0"/>
                <a:cs typeface="Arial" charset="0"/>
              </a:rPr>
              <a:t>SWC</a:t>
            </a:r>
            <a:r>
              <a:rPr kumimoji="0" lang="en-US" altLang="en-US" sz="1200" b="0" i="0" u="none" strike="noStrike" cap="none" normalizeH="0" baseline="0" dirty="0" smtClean="0">
                <a:ln>
                  <a:noFill/>
                </a:ln>
                <a:solidFill>
                  <a:schemeClr val="tx1"/>
                </a:solidFill>
                <a:effectLst/>
                <a:latin typeface="Arial" charset="0"/>
                <a:cs typeface="Arial" charset="0"/>
              </a:rPr>
              <a:t> personnel discussed options for either remaining on ACE overnight, or switching back to DSCOVR as prime. They decided to remain on ACE overnight due to the fact that there is a G3 watch out, and the current solar wind regime that gave DSCOVR FC problems remains the same.  Engineering will verify the status of the instrument at AOS tomorrow. In this mode </a:t>
            </a:r>
            <a:r>
              <a:rPr kumimoji="0" lang="en-US" altLang="en-US" sz="1200" b="0" i="0" u="none" strike="noStrike" cap="none" normalizeH="0" baseline="0" dirty="0" err="1" smtClean="0">
                <a:ln>
                  <a:noFill/>
                </a:ln>
                <a:solidFill>
                  <a:schemeClr val="tx1"/>
                </a:solidFill>
                <a:effectLst/>
                <a:latin typeface="Arial" charset="0"/>
                <a:cs typeface="Arial" charset="0"/>
              </a:rPr>
              <a:t>SWPC</a:t>
            </a:r>
            <a:r>
              <a:rPr kumimoji="0" lang="en-US" altLang="en-US" sz="1200" b="0" i="0" u="none" strike="noStrike" cap="none" normalizeH="0" baseline="0" dirty="0" smtClean="0">
                <a:ln>
                  <a:noFill/>
                </a:ln>
                <a:solidFill>
                  <a:schemeClr val="tx1"/>
                </a:solidFill>
                <a:effectLst/>
                <a:latin typeface="Arial" charset="0"/>
                <a:cs typeface="Arial" charset="0"/>
              </a:rPr>
              <a:t> forecasters will not have visibility on DSCOVR performance.</a:t>
            </a:r>
            <a:endParaRPr kumimoji="0" lang="en-US" altLang="en-US" sz="3200" b="0" i="0" u="none" strike="noStrike" cap="none" normalizeH="0" baseline="0" dirty="0" smtClean="0">
              <a:ln>
                <a:noFill/>
              </a:ln>
              <a:solidFill>
                <a:schemeClr val="tx1"/>
              </a:solidFill>
              <a:effectLst/>
              <a:latin typeface="Arial" charset="0"/>
              <a:cs typeface="Arial" charset="0"/>
            </a:endParaRPr>
          </a:p>
          <a:p>
            <a:pPr defTabSz="911741" fontAlgn="base">
              <a:lnSpc>
                <a:spcPct val="89000"/>
              </a:lnSpc>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fld id="{DFAEE257-73E5-45A2-A0FE-492AF27093C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845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smtClean="0"/>
              <a:t>GRB Downlink Availability</a:t>
            </a:r>
            <a:r>
              <a:rPr lang="en-US" baseline="0" dirty="0" smtClean="0"/>
              <a:t> L+70 Days:  Available to all.  This is a precedent from all previous GOES missions.  It is important to have our user community participating in verification of GRB distribution and receipt.  Notifications will inform users of data caveats (e.g. beta status) ala on-orbit maneuver data caveats. There is no plan to cease GOES-16 data availability at any point after the GRB service is turned on.</a:t>
            </a:r>
          </a:p>
          <a:p>
            <a:endParaRPr lang="en-US" baseline="0" dirty="0" smtClean="0"/>
          </a:p>
          <a:p>
            <a:r>
              <a:rPr lang="en-US" baseline="0" dirty="0" smtClean="0"/>
              <a:t>L+45 days: Terrestrial data from Wallops to NSOF with PDA offering GOES-16 data availability for limited customers’ testing purposes</a:t>
            </a:r>
          </a:p>
          <a:p>
            <a:endParaRPr lang="en-US" baseline="0" dirty="0" smtClean="0"/>
          </a:p>
          <a:p>
            <a:r>
              <a:rPr lang="en-US" baseline="0" dirty="0" smtClean="0"/>
              <a:t>PDA will have data available to high priority customers including NCEP centers at L+45. Those data will be routed through a temporary delivery of data from Wallops through a terrestrial line to NSOF then made available to a limited set of customers via PDA. These data will have a ~1 second greater latency than normal operations, but sufficient for system readiness preparation.</a:t>
            </a:r>
          </a:p>
          <a:p>
            <a:endParaRPr lang="en-US" dirty="0"/>
          </a:p>
        </p:txBody>
      </p:sp>
      <p:sp>
        <p:nvSpPr>
          <p:cNvPr id="4" name="Slide Number Placeholder 3"/>
          <p:cNvSpPr>
            <a:spLocks noGrp="1"/>
          </p:cNvSpPr>
          <p:nvPr>
            <p:ph type="sldNum" sz="quarter" idx="10"/>
          </p:nvPr>
        </p:nvSpPr>
        <p:spPr/>
        <p:txBody>
          <a:bodyPr/>
          <a:lstStyle/>
          <a:p>
            <a:fld id="{D266A94D-C181-46BB-896C-A16F1B32B47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310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D77625-C27F-480D-862A-19C69A00699A}" type="datetime1">
              <a:rPr lang="en-US" smtClean="0"/>
              <a:pPr/>
              <a:t>5/15/2017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FA177A-80FC-4F68-9CBE-26F68D1788E0}" type="datetime1">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4AB723-9EB0-4971-8DEA-A541B6740316}" type="datetime1">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6950" y="4763"/>
            <a:ext cx="718185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6550" y="1228725"/>
            <a:ext cx="8470900" cy="5260975"/>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DE013F92-DF3E-4FD1-B743-87D541488DF2}" type="slidenum">
              <a:rPr lang="en-US" altLang="en-US"/>
              <a:pPr>
                <a:defRPr/>
              </a:pPr>
              <a:t>‹#›</a:t>
            </a:fld>
            <a:endParaRPr lang="en-US" altLang="en-US"/>
          </a:p>
        </p:txBody>
      </p:sp>
      <p:sp>
        <p:nvSpPr>
          <p:cNvPr id="5" name="Rectangle 10"/>
          <p:cNvSpPr>
            <a:spLocks noGrp="1" noChangeArrowheads="1"/>
          </p:cNvSpPr>
          <p:nvPr>
            <p:ph type="dt" sz="half" idx="11"/>
          </p:nvPr>
        </p:nvSpPr>
        <p:spPr>
          <a:ln/>
        </p:spPr>
        <p:txBody>
          <a:bodyPr/>
          <a:lstStyle>
            <a:lvl1pPr>
              <a:defRPr/>
            </a:lvl1pPr>
          </a:lstStyle>
          <a:p>
            <a:pPr>
              <a:defRPr/>
            </a:pPr>
            <a:fld id="{802D3045-5F88-4D26-BB70-BB47835C4A4D}" type="datetimeFigureOut">
              <a:rPr lang="en-US" altLang="en-US"/>
              <a:pPr>
                <a:defRPr/>
              </a:pPr>
              <a:t>5/15/2017</a:t>
            </a:fld>
            <a:endParaRPr lang="en-US" altLang="en-US"/>
          </a:p>
        </p:txBody>
      </p:sp>
    </p:spTree>
    <p:extLst>
      <p:ext uri="{BB962C8B-B14F-4D97-AF65-F5344CB8AC3E}">
        <p14:creationId xmlns:p14="http://schemas.microsoft.com/office/powerpoint/2010/main" val="36159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8625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2060"/>
                </a:solidFill>
                <a:latin typeface="Franklin Gothic Demi"/>
                <a:cs typeface="Franklin Gothic Dem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6278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2060"/>
                </a:solidFill>
                <a:latin typeface="Franklin Gothic Demi"/>
                <a:cs typeface="Franklin Gothic Dem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1210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2060"/>
                </a:solidFill>
                <a:latin typeface="Franklin Gothic Demi"/>
                <a:cs typeface="Franklin Gothic Dem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381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041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A66B2-90F5-4043-AFA1-58153A0B05F9}" type="datetime1">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067649-D965-463A-A91C-8E280E0B3FF5}" type="datetime1">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1087F9-8C50-4925-818E-75D0946C5E74}" type="datetime1">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A70349-F83F-4D9C-B277-664D6409FEC7}" type="datetime1">
              <a:rPr lang="en-US" smtClean="0"/>
              <a:pPr/>
              <a:t>5/15/2017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17A198-797E-43A0-87D9-E04F9B3A31CC}" type="datetime1">
              <a:rPr lang="en-US" smtClean="0"/>
              <a:pPr/>
              <a:t>5/15/2017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0BCAA-97C7-4CB3-BC2C-6E05A7E9C19E}" type="datetime1">
              <a:rPr lang="en-US" smtClean="0"/>
              <a:pPr/>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6EAFB9-4FF1-40A6-A5E7-EC45DB20C715}" type="datetime1">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8AE97-9394-452E-891B-8D2472C60E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1ED3C-9E94-43A9-BF37-67F53E61016B}" type="datetime1">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A28AE97-9394-452E-891B-8D2472C60E9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0C1D8B-E414-4CFE-B66D-0E51F5100075}" type="datetime1">
              <a:rPr lang="en-US" smtClean="0"/>
              <a:pPr/>
              <a:t>5/15/2017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28AE97-9394-452E-891B-8D2472C60E9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9"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2776" y="152400"/>
            <a:ext cx="685800" cy="68580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8317991" y="152400"/>
            <a:ext cx="685800" cy="68580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502418" y="1321612"/>
            <a:ext cx="0" cy="367030"/>
          </a:xfrm>
          <a:custGeom>
            <a:avLst/>
            <a:gdLst/>
            <a:ahLst/>
            <a:cxnLst/>
            <a:rect l="l" t="t" r="r" b="b"/>
            <a:pathLst>
              <a:path h="367030">
                <a:moveTo>
                  <a:pt x="0" y="0"/>
                </a:moveTo>
                <a:lnTo>
                  <a:pt x="0" y="366979"/>
                </a:lnTo>
              </a:path>
            </a:pathLst>
          </a:custGeom>
          <a:ln w="12700">
            <a:solidFill>
              <a:srgbClr val="000000"/>
            </a:solidFill>
          </a:ln>
        </p:spPr>
        <p:txBody>
          <a:bodyPr wrap="square" lIns="0" tIns="0" rIns="0" bIns="0" rtlCol="0"/>
          <a:lstStyle/>
          <a:p>
            <a:endParaRPr>
              <a:solidFill>
                <a:prstClr val="black"/>
              </a:solidFill>
            </a:endParaRPr>
          </a:p>
        </p:txBody>
      </p:sp>
      <p:sp>
        <p:nvSpPr>
          <p:cNvPr id="19" name="bk object 19"/>
          <p:cNvSpPr/>
          <p:nvPr/>
        </p:nvSpPr>
        <p:spPr>
          <a:xfrm>
            <a:off x="502418" y="1950720"/>
            <a:ext cx="0" cy="166370"/>
          </a:xfrm>
          <a:custGeom>
            <a:avLst/>
            <a:gdLst/>
            <a:ahLst/>
            <a:cxnLst/>
            <a:rect l="l" t="t" r="r" b="b"/>
            <a:pathLst>
              <a:path h="166369">
                <a:moveTo>
                  <a:pt x="0" y="0"/>
                </a:moveTo>
                <a:lnTo>
                  <a:pt x="0" y="166116"/>
                </a:lnTo>
              </a:path>
            </a:pathLst>
          </a:custGeom>
          <a:ln w="12700">
            <a:solidFill>
              <a:srgbClr val="000000"/>
            </a:solidFill>
          </a:ln>
        </p:spPr>
        <p:txBody>
          <a:bodyPr wrap="square" lIns="0" tIns="0" rIns="0" bIns="0" rtlCol="0"/>
          <a:lstStyle/>
          <a:p>
            <a:endParaRPr>
              <a:solidFill>
                <a:prstClr val="black"/>
              </a:solidFill>
            </a:endParaRPr>
          </a:p>
        </p:txBody>
      </p:sp>
      <p:sp>
        <p:nvSpPr>
          <p:cNvPr id="20" name="bk object 20"/>
          <p:cNvSpPr/>
          <p:nvPr/>
        </p:nvSpPr>
        <p:spPr>
          <a:xfrm>
            <a:off x="502418" y="2378964"/>
            <a:ext cx="0" cy="1687830"/>
          </a:xfrm>
          <a:custGeom>
            <a:avLst/>
            <a:gdLst/>
            <a:ahLst/>
            <a:cxnLst/>
            <a:rect l="l" t="t" r="r" b="b"/>
            <a:pathLst>
              <a:path h="1687829">
                <a:moveTo>
                  <a:pt x="0" y="0"/>
                </a:moveTo>
                <a:lnTo>
                  <a:pt x="0" y="1687829"/>
                </a:lnTo>
              </a:path>
            </a:pathLst>
          </a:custGeom>
          <a:ln w="12700">
            <a:solidFill>
              <a:srgbClr val="000000"/>
            </a:solidFill>
          </a:ln>
        </p:spPr>
        <p:txBody>
          <a:bodyPr wrap="square" lIns="0" tIns="0" rIns="0" bIns="0" rtlCol="0"/>
          <a:lstStyle/>
          <a:p>
            <a:endParaRPr>
              <a:solidFill>
                <a:prstClr val="black"/>
              </a:solidFill>
            </a:endParaRPr>
          </a:p>
        </p:txBody>
      </p:sp>
      <p:sp>
        <p:nvSpPr>
          <p:cNvPr id="21" name="bk object 21"/>
          <p:cNvSpPr/>
          <p:nvPr/>
        </p:nvSpPr>
        <p:spPr>
          <a:xfrm>
            <a:off x="502418" y="4699254"/>
            <a:ext cx="0" cy="101600"/>
          </a:xfrm>
          <a:custGeom>
            <a:avLst/>
            <a:gdLst/>
            <a:ahLst/>
            <a:cxnLst/>
            <a:rect l="l" t="t" r="r" b="b"/>
            <a:pathLst>
              <a:path h="101600">
                <a:moveTo>
                  <a:pt x="0" y="0"/>
                </a:moveTo>
                <a:lnTo>
                  <a:pt x="0" y="101346"/>
                </a:lnTo>
              </a:path>
            </a:pathLst>
          </a:custGeom>
          <a:ln w="12700">
            <a:solidFill>
              <a:srgbClr val="000000"/>
            </a:solidFill>
          </a:ln>
        </p:spPr>
        <p:txBody>
          <a:bodyPr wrap="square" lIns="0" tIns="0" rIns="0" bIns="0" rtlCol="0"/>
          <a:lstStyle/>
          <a:p>
            <a:endParaRPr>
              <a:solidFill>
                <a:prstClr val="black"/>
              </a:solidFill>
            </a:endParaRPr>
          </a:p>
        </p:txBody>
      </p:sp>
      <p:sp>
        <p:nvSpPr>
          <p:cNvPr id="22" name="bk object 22"/>
          <p:cNvSpPr/>
          <p:nvPr/>
        </p:nvSpPr>
        <p:spPr>
          <a:xfrm>
            <a:off x="502418" y="4986528"/>
            <a:ext cx="0" cy="321310"/>
          </a:xfrm>
          <a:custGeom>
            <a:avLst/>
            <a:gdLst/>
            <a:ahLst/>
            <a:cxnLst/>
            <a:rect l="l" t="t" r="r" b="b"/>
            <a:pathLst>
              <a:path h="321310">
                <a:moveTo>
                  <a:pt x="0" y="0"/>
                </a:moveTo>
                <a:lnTo>
                  <a:pt x="0" y="320916"/>
                </a:lnTo>
              </a:path>
            </a:pathLst>
          </a:custGeom>
          <a:ln w="12700">
            <a:solidFill>
              <a:srgbClr val="000000"/>
            </a:solidFill>
          </a:ln>
        </p:spPr>
        <p:txBody>
          <a:bodyPr wrap="square" lIns="0" tIns="0" rIns="0" bIns="0" rtlCol="0"/>
          <a:lstStyle/>
          <a:p>
            <a:endParaRPr>
              <a:solidFill>
                <a:prstClr val="black"/>
              </a:solidFill>
            </a:endParaRPr>
          </a:p>
        </p:txBody>
      </p:sp>
      <p:sp>
        <p:nvSpPr>
          <p:cNvPr id="23" name="bk object 23"/>
          <p:cNvSpPr/>
          <p:nvPr/>
        </p:nvSpPr>
        <p:spPr>
          <a:xfrm>
            <a:off x="803796" y="1321614"/>
            <a:ext cx="0" cy="367030"/>
          </a:xfrm>
          <a:custGeom>
            <a:avLst/>
            <a:gdLst/>
            <a:ahLst/>
            <a:cxnLst/>
            <a:rect l="l" t="t" r="r" b="b"/>
            <a:pathLst>
              <a:path h="367030">
                <a:moveTo>
                  <a:pt x="0" y="0"/>
                </a:moveTo>
                <a:lnTo>
                  <a:pt x="0" y="366977"/>
                </a:lnTo>
              </a:path>
            </a:pathLst>
          </a:custGeom>
          <a:ln w="12700">
            <a:solidFill>
              <a:srgbClr val="000000"/>
            </a:solidFill>
          </a:ln>
        </p:spPr>
        <p:txBody>
          <a:bodyPr wrap="square" lIns="0" tIns="0" rIns="0" bIns="0" rtlCol="0"/>
          <a:lstStyle/>
          <a:p>
            <a:endParaRPr>
              <a:solidFill>
                <a:prstClr val="black"/>
              </a:solidFill>
            </a:endParaRPr>
          </a:p>
        </p:txBody>
      </p:sp>
      <p:sp>
        <p:nvSpPr>
          <p:cNvPr id="24" name="bk object 24"/>
          <p:cNvSpPr/>
          <p:nvPr/>
        </p:nvSpPr>
        <p:spPr>
          <a:xfrm>
            <a:off x="803796" y="1950720"/>
            <a:ext cx="0" cy="166370"/>
          </a:xfrm>
          <a:custGeom>
            <a:avLst/>
            <a:gdLst/>
            <a:ahLst/>
            <a:cxnLst/>
            <a:rect l="l" t="t" r="r" b="b"/>
            <a:pathLst>
              <a:path h="166369">
                <a:moveTo>
                  <a:pt x="0" y="0"/>
                </a:moveTo>
                <a:lnTo>
                  <a:pt x="0" y="166116"/>
                </a:lnTo>
              </a:path>
            </a:pathLst>
          </a:custGeom>
          <a:ln w="12700">
            <a:solidFill>
              <a:srgbClr val="000000"/>
            </a:solidFill>
          </a:ln>
        </p:spPr>
        <p:txBody>
          <a:bodyPr wrap="square" lIns="0" tIns="0" rIns="0" bIns="0" rtlCol="0"/>
          <a:lstStyle/>
          <a:p>
            <a:endParaRPr>
              <a:solidFill>
                <a:prstClr val="black"/>
              </a:solidFill>
            </a:endParaRPr>
          </a:p>
        </p:txBody>
      </p:sp>
      <p:sp>
        <p:nvSpPr>
          <p:cNvPr id="25" name="bk object 25"/>
          <p:cNvSpPr/>
          <p:nvPr/>
        </p:nvSpPr>
        <p:spPr>
          <a:xfrm>
            <a:off x="803796" y="2378964"/>
            <a:ext cx="0" cy="173990"/>
          </a:xfrm>
          <a:custGeom>
            <a:avLst/>
            <a:gdLst/>
            <a:ahLst/>
            <a:cxnLst/>
            <a:rect l="l" t="t" r="r" b="b"/>
            <a:pathLst>
              <a:path h="173989">
                <a:moveTo>
                  <a:pt x="0" y="0"/>
                </a:moveTo>
                <a:lnTo>
                  <a:pt x="0" y="173735"/>
                </a:lnTo>
              </a:path>
            </a:pathLst>
          </a:custGeom>
          <a:ln w="12700">
            <a:solidFill>
              <a:srgbClr val="000000"/>
            </a:solidFill>
          </a:ln>
        </p:spPr>
        <p:txBody>
          <a:bodyPr wrap="square" lIns="0" tIns="0" rIns="0" bIns="0" rtlCol="0"/>
          <a:lstStyle/>
          <a:p>
            <a:endParaRPr>
              <a:solidFill>
                <a:prstClr val="black"/>
              </a:solidFill>
            </a:endParaRPr>
          </a:p>
        </p:txBody>
      </p:sp>
      <p:sp>
        <p:nvSpPr>
          <p:cNvPr id="26" name="bk object 26"/>
          <p:cNvSpPr/>
          <p:nvPr/>
        </p:nvSpPr>
        <p:spPr>
          <a:xfrm>
            <a:off x="803797" y="2814828"/>
            <a:ext cx="0" cy="1252220"/>
          </a:xfrm>
          <a:custGeom>
            <a:avLst/>
            <a:gdLst/>
            <a:ahLst/>
            <a:cxnLst/>
            <a:rect l="l" t="t" r="r" b="b"/>
            <a:pathLst>
              <a:path h="1252220">
                <a:moveTo>
                  <a:pt x="0" y="0"/>
                </a:moveTo>
                <a:lnTo>
                  <a:pt x="0" y="1251965"/>
                </a:lnTo>
              </a:path>
            </a:pathLst>
          </a:custGeom>
          <a:ln w="12700">
            <a:solidFill>
              <a:srgbClr val="000000"/>
            </a:solidFill>
          </a:ln>
        </p:spPr>
        <p:txBody>
          <a:bodyPr wrap="square" lIns="0" tIns="0" rIns="0" bIns="0" rtlCol="0"/>
          <a:lstStyle/>
          <a:p>
            <a:endParaRPr>
              <a:solidFill>
                <a:prstClr val="black"/>
              </a:solidFill>
            </a:endParaRPr>
          </a:p>
        </p:txBody>
      </p:sp>
      <p:sp>
        <p:nvSpPr>
          <p:cNvPr id="27" name="bk object 27"/>
          <p:cNvSpPr/>
          <p:nvPr/>
        </p:nvSpPr>
        <p:spPr>
          <a:xfrm>
            <a:off x="803797" y="4699254"/>
            <a:ext cx="0" cy="101600"/>
          </a:xfrm>
          <a:custGeom>
            <a:avLst/>
            <a:gdLst/>
            <a:ahLst/>
            <a:cxnLst/>
            <a:rect l="l" t="t" r="r" b="b"/>
            <a:pathLst>
              <a:path h="101600">
                <a:moveTo>
                  <a:pt x="0" y="0"/>
                </a:moveTo>
                <a:lnTo>
                  <a:pt x="0" y="101346"/>
                </a:lnTo>
              </a:path>
            </a:pathLst>
          </a:custGeom>
          <a:ln w="12700">
            <a:solidFill>
              <a:srgbClr val="000000"/>
            </a:solidFill>
          </a:ln>
        </p:spPr>
        <p:txBody>
          <a:bodyPr wrap="square" lIns="0" tIns="0" rIns="0" bIns="0" rtlCol="0"/>
          <a:lstStyle/>
          <a:p>
            <a:endParaRPr>
              <a:solidFill>
                <a:prstClr val="black"/>
              </a:solidFill>
            </a:endParaRPr>
          </a:p>
        </p:txBody>
      </p:sp>
      <p:sp>
        <p:nvSpPr>
          <p:cNvPr id="28" name="bk object 28"/>
          <p:cNvSpPr/>
          <p:nvPr/>
        </p:nvSpPr>
        <p:spPr>
          <a:xfrm>
            <a:off x="803797" y="4986528"/>
            <a:ext cx="0" cy="38735"/>
          </a:xfrm>
          <a:custGeom>
            <a:avLst/>
            <a:gdLst/>
            <a:ahLst/>
            <a:cxnLst/>
            <a:rect l="l" t="t" r="r" b="b"/>
            <a:pathLst>
              <a:path h="38735">
                <a:moveTo>
                  <a:pt x="0" y="0"/>
                </a:moveTo>
                <a:lnTo>
                  <a:pt x="0" y="38417"/>
                </a:lnTo>
              </a:path>
            </a:pathLst>
          </a:custGeom>
          <a:ln w="12700">
            <a:solidFill>
              <a:srgbClr val="000000"/>
            </a:solidFill>
          </a:ln>
        </p:spPr>
        <p:txBody>
          <a:bodyPr wrap="square" lIns="0" tIns="0" rIns="0" bIns="0" rtlCol="0"/>
          <a:lstStyle/>
          <a:p>
            <a:endParaRPr>
              <a:solidFill>
                <a:prstClr val="black"/>
              </a:solidFill>
            </a:endParaRPr>
          </a:p>
        </p:txBody>
      </p:sp>
      <p:sp>
        <p:nvSpPr>
          <p:cNvPr id="29" name="bk object 29"/>
          <p:cNvSpPr/>
          <p:nvPr/>
        </p:nvSpPr>
        <p:spPr>
          <a:xfrm>
            <a:off x="797446" y="5303355"/>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30" name="bk object 30"/>
          <p:cNvSpPr/>
          <p:nvPr/>
        </p:nvSpPr>
        <p:spPr>
          <a:xfrm>
            <a:off x="1105175" y="1321614"/>
            <a:ext cx="0" cy="367030"/>
          </a:xfrm>
          <a:custGeom>
            <a:avLst/>
            <a:gdLst/>
            <a:ahLst/>
            <a:cxnLst/>
            <a:rect l="l" t="t" r="r" b="b"/>
            <a:pathLst>
              <a:path h="367030">
                <a:moveTo>
                  <a:pt x="0" y="0"/>
                </a:moveTo>
                <a:lnTo>
                  <a:pt x="0" y="366977"/>
                </a:lnTo>
              </a:path>
            </a:pathLst>
          </a:custGeom>
          <a:ln w="12700">
            <a:solidFill>
              <a:srgbClr val="000000"/>
            </a:solidFill>
          </a:ln>
        </p:spPr>
        <p:txBody>
          <a:bodyPr wrap="square" lIns="0" tIns="0" rIns="0" bIns="0" rtlCol="0"/>
          <a:lstStyle/>
          <a:p>
            <a:endParaRPr>
              <a:solidFill>
                <a:prstClr val="black"/>
              </a:solidFill>
            </a:endParaRPr>
          </a:p>
        </p:txBody>
      </p:sp>
      <p:sp>
        <p:nvSpPr>
          <p:cNvPr id="31" name="bk object 31"/>
          <p:cNvSpPr/>
          <p:nvPr/>
        </p:nvSpPr>
        <p:spPr>
          <a:xfrm>
            <a:off x="1105175" y="1950720"/>
            <a:ext cx="0" cy="166370"/>
          </a:xfrm>
          <a:custGeom>
            <a:avLst/>
            <a:gdLst/>
            <a:ahLst/>
            <a:cxnLst/>
            <a:rect l="l" t="t" r="r" b="b"/>
            <a:pathLst>
              <a:path h="166369">
                <a:moveTo>
                  <a:pt x="0" y="0"/>
                </a:moveTo>
                <a:lnTo>
                  <a:pt x="0" y="166116"/>
                </a:lnTo>
              </a:path>
            </a:pathLst>
          </a:custGeom>
          <a:ln w="12700">
            <a:solidFill>
              <a:srgbClr val="000000"/>
            </a:solidFill>
          </a:ln>
        </p:spPr>
        <p:txBody>
          <a:bodyPr wrap="square" lIns="0" tIns="0" rIns="0" bIns="0" rtlCol="0"/>
          <a:lstStyle/>
          <a:p>
            <a:endParaRPr>
              <a:solidFill>
                <a:prstClr val="black"/>
              </a:solidFill>
            </a:endParaRPr>
          </a:p>
        </p:txBody>
      </p:sp>
      <p:sp>
        <p:nvSpPr>
          <p:cNvPr id="32" name="bk object 32"/>
          <p:cNvSpPr/>
          <p:nvPr/>
        </p:nvSpPr>
        <p:spPr>
          <a:xfrm>
            <a:off x="1105175" y="2378964"/>
            <a:ext cx="0" cy="173990"/>
          </a:xfrm>
          <a:custGeom>
            <a:avLst/>
            <a:gdLst/>
            <a:ahLst/>
            <a:cxnLst/>
            <a:rect l="l" t="t" r="r" b="b"/>
            <a:pathLst>
              <a:path h="173989">
                <a:moveTo>
                  <a:pt x="0" y="0"/>
                </a:moveTo>
                <a:lnTo>
                  <a:pt x="0" y="173735"/>
                </a:lnTo>
              </a:path>
            </a:pathLst>
          </a:custGeom>
          <a:ln w="12700">
            <a:solidFill>
              <a:srgbClr val="000000"/>
            </a:solidFill>
          </a:ln>
        </p:spPr>
        <p:txBody>
          <a:bodyPr wrap="square" lIns="0" tIns="0" rIns="0" bIns="0" rtlCol="0"/>
          <a:lstStyle/>
          <a:p>
            <a:endParaRPr>
              <a:solidFill>
                <a:prstClr val="black"/>
              </a:solidFill>
            </a:endParaRPr>
          </a:p>
        </p:txBody>
      </p:sp>
      <p:sp>
        <p:nvSpPr>
          <p:cNvPr id="33" name="bk object 33"/>
          <p:cNvSpPr/>
          <p:nvPr/>
        </p:nvSpPr>
        <p:spPr>
          <a:xfrm>
            <a:off x="1105175" y="2814828"/>
            <a:ext cx="0" cy="1252220"/>
          </a:xfrm>
          <a:custGeom>
            <a:avLst/>
            <a:gdLst/>
            <a:ahLst/>
            <a:cxnLst/>
            <a:rect l="l" t="t" r="r" b="b"/>
            <a:pathLst>
              <a:path h="1252220">
                <a:moveTo>
                  <a:pt x="0" y="0"/>
                </a:moveTo>
                <a:lnTo>
                  <a:pt x="0" y="1251965"/>
                </a:lnTo>
              </a:path>
            </a:pathLst>
          </a:custGeom>
          <a:ln w="12700">
            <a:solidFill>
              <a:srgbClr val="000000"/>
            </a:solidFill>
          </a:ln>
        </p:spPr>
        <p:txBody>
          <a:bodyPr wrap="square" lIns="0" tIns="0" rIns="0" bIns="0" rtlCol="0"/>
          <a:lstStyle/>
          <a:p>
            <a:endParaRPr>
              <a:solidFill>
                <a:prstClr val="black"/>
              </a:solidFill>
            </a:endParaRPr>
          </a:p>
        </p:txBody>
      </p:sp>
      <p:sp>
        <p:nvSpPr>
          <p:cNvPr id="34" name="bk object 34"/>
          <p:cNvSpPr/>
          <p:nvPr/>
        </p:nvSpPr>
        <p:spPr>
          <a:xfrm>
            <a:off x="1105175" y="4699254"/>
            <a:ext cx="0" cy="325755"/>
          </a:xfrm>
          <a:custGeom>
            <a:avLst/>
            <a:gdLst/>
            <a:ahLst/>
            <a:cxnLst/>
            <a:rect l="l" t="t" r="r" b="b"/>
            <a:pathLst>
              <a:path h="325754">
                <a:moveTo>
                  <a:pt x="0" y="0"/>
                </a:moveTo>
                <a:lnTo>
                  <a:pt x="0" y="325691"/>
                </a:lnTo>
              </a:path>
            </a:pathLst>
          </a:custGeom>
          <a:ln w="12700">
            <a:solidFill>
              <a:srgbClr val="000000"/>
            </a:solidFill>
          </a:ln>
        </p:spPr>
        <p:txBody>
          <a:bodyPr wrap="square" lIns="0" tIns="0" rIns="0" bIns="0" rtlCol="0"/>
          <a:lstStyle/>
          <a:p>
            <a:endParaRPr>
              <a:solidFill>
                <a:prstClr val="black"/>
              </a:solidFill>
            </a:endParaRPr>
          </a:p>
        </p:txBody>
      </p:sp>
      <p:sp>
        <p:nvSpPr>
          <p:cNvPr id="35" name="bk object 35"/>
          <p:cNvSpPr/>
          <p:nvPr/>
        </p:nvSpPr>
        <p:spPr>
          <a:xfrm>
            <a:off x="1098825" y="5303355"/>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36" name="bk object 36"/>
          <p:cNvSpPr/>
          <p:nvPr/>
        </p:nvSpPr>
        <p:spPr>
          <a:xfrm>
            <a:off x="1406553" y="1321614"/>
            <a:ext cx="0" cy="367030"/>
          </a:xfrm>
          <a:custGeom>
            <a:avLst/>
            <a:gdLst/>
            <a:ahLst/>
            <a:cxnLst/>
            <a:rect l="l" t="t" r="r" b="b"/>
            <a:pathLst>
              <a:path h="367030">
                <a:moveTo>
                  <a:pt x="0" y="0"/>
                </a:moveTo>
                <a:lnTo>
                  <a:pt x="0" y="366977"/>
                </a:lnTo>
              </a:path>
            </a:pathLst>
          </a:custGeom>
          <a:ln w="12700">
            <a:solidFill>
              <a:srgbClr val="000000"/>
            </a:solidFill>
          </a:ln>
        </p:spPr>
        <p:txBody>
          <a:bodyPr wrap="square" lIns="0" tIns="0" rIns="0" bIns="0" rtlCol="0"/>
          <a:lstStyle/>
          <a:p>
            <a:endParaRPr>
              <a:solidFill>
                <a:prstClr val="black"/>
              </a:solidFill>
            </a:endParaRPr>
          </a:p>
        </p:txBody>
      </p:sp>
      <p:sp>
        <p:nvSpPr>
          <p:cNvPr id="37" name="bk object 37"/>
          <p:cNvSpPr/>
          <p:nvPr/>
        </p:nvSpPr>
        <p:spPr>
          <a:xfrm>
            <a:off x="1406553" y="1950720"/>
            <a:ext cx="0" cy="166370"/>
          </a:xfrm>
          <a:custGeom>
            <a:avLst/>
            <a:gdLst/>
            <a:ahLst/>
            <a:cxnLst/>
            <a:rect l="l" t="t" r="r" b="b"/>
            <a:pathLst>
              <a:path h="166369">
                <a:moveTo>
                  <a:pt x="0" y="0"/>
                </a:moveTo>
                <a:lnTo>
                  <a:pt x="0" y="166116"/>
                </a:lnTo>
              </a:path>
            </a:pathLst>
          </a:custGeom>
          <a:ln w="12700">
            <a:solidFill>
              <a:srgbClr val="000000"/>
            </a:solidFill>
          </a:ln>
        </p:spPr>
        <p:txBody>
          <a:bodyPr wrap="square" lIns="0" tIns="0" rIns="0" bIns="0" rtlCol="0"/>
          <a:lstStyle/>
          <a:p>
            <a:endParaRPr>
              <a:solidFill>
                <a:prstClr val="black"/>
              </a:solidFill>
            </a:endParaRPr>
          </a:p>
        </p:txBody>
      </p:sp>
      <p:sp>
        <p:nvSpPr>
          <p:cNvPr id="38" name="bk object 38"/>
          <p:cNvSpPr/>
          <p:nvPr/>
        </p:nvSpPr>
        <p:spPr>
          <a:xfrm>
            <a:off x="1406553" y="2378964"/>
            <a:ext cx="0" cy="173990"/>
          </a:xfrm>
          <a:custGeom>
            <a:avLst/>
            <a:gdLst/>
            <a:ahLst/>
            <a:cxnLst/>
            <a:rect l="l" t="t" r="r" b="b"/>
            <a:pathLst>
              <a:path h="173989">
                <a:moveTo>
                  <a:pt x="0" y="0"/>
                </a:moveTo>
                <a:lnTo>
                  <a:pt x="0" y="173735"/>
                </a:lnTo>
              </a:path>
            </a:pathLst>
          </a:custGeom>
          <a:ln w="12700">
            <a:solidFill>
              <a:srgbClr val="000000"/>
            </a:solidFill>
          </a:ln>
        </p:spPr>
        <p:txBody>
          <a:bodyPr wrap="square" lIns="0" tIns="0" rIns="0" bIns="0" rtlCol="0"/>
          <a:lstStyle/>
          <a:p>
            <a:endParaRPr>
              <a:solidFill>
                <a:prstClr val="black"/>
              </a:solidFill>
            </a:endParaRPr>
          </a:p>
        </p:txBody>
      </p:sp>
      <p:sp>
        <p:nvSpPr>
          <p:cNvPr id="39" name="bk object 39"/>
          <p:cNvSpPr/>
          <p:nvPr/>
        </p:nvSpPr>
        <p:spPr>
          <a:xfrm>
            <a:off x="1406553" y="2814828"/>
            <a:ext cx="0" cy="1252220"/>
          </a:xfrm>
          <a:custGeom>
            <a:avLst/>
            <a:gdLst/>
            <a:ahLst/>
            <a:cxnLst/>
            <a:rect l="l" t="t" r="r" b="b"/>
            <a:pathLst>
              <a:path h="1252220">
                <a:moveTo>
                  <a:pt x="0" y="0"/>
                </a:moveTo>
                <a:lnTo>
                  <a:pt x="0" y="1251965"/>
                </a:lnTo>
              </a:path>
            </a:pathLst>
          </a:custGeom>
          <a:ln w="12700">
            <a:solidFill>
              <a:srgbClr val="000000"/>
            </a:solidFill>
          </a:ln>
        </p:spPr>
        <p:txBody>
          <a:bodyPr wrap="square" lIns="0" tIns="0" rIns="0" bIns="0" rtlCol="0"/>
          <a:lstStyle/>
          <a:p>
            <a:endParaRPr>
              <a:solidFill>
                <a:prstClr val="black"/>
              </a:solidFill>
            </a:endParaRPr>
          </a:p>
        </p:txBody>
      </p:sp>
      <p:sp>
        <p:nvSpPr>
          <p:cNvPr id="40" name="bk object 40"/>
          <p:cNvSpPr/>
          <p:nvPr/>
        </p:nvSpPr>
        <p:spPr>
          <a:xfrm>
            <a:off x="1406553" y="4699254"/>
            <a:ext cx="0" cy="325755"/>
          </a:xfrm>
          <a:custGeom>
            <a:avLst/>
            <a:gdLst/>
            <a:ahLst/>
            <a:cxnLst/>
            <a:rect l="l" t="t" r="r" b="b"/>
            <a:pathLst>
              <a:path h="325754">
                <a:moveTo>
                  <a:pt x="0" y="0"/>
                </a:moveTo>
                <a:lnTo>
                  <a:pt x="0" y="325691"/>
                </a:lnTo>
              </a:path>
            </a:pathLst>
          </a:custGeom>
          <a:ln w="12700">
            <a:solidFill>
              <a:srgbClr val="000000"/>
            </a:solidFill>
          </a:ln>
        </p:spPr>
        <p:txBody>
          <a:bodyPr wrap="square" lIns="0" tIns="0" rIns="0" bIns="0" rtlCol="0"/>
          <a:lstStyle/>
          <a:p>
            <a:endParaRPr>
              <a:solidFill>
                <a:prstClr val="black"/>
              </a:solidFill>
            </a:endParaRPr>
          </a:p>
        </p:txBody>
      </p:sp>
      <p:sp>
        <p:nvSpPr>
          <p:cNvPr id="41" name="bk object 41"/>
          <p:cNvSpPr/>
          <p:nvPr/>
        </p:nvSpPr>
        <p:spPr>
          <a:xfrm>
            <a:off x="1400203" y="5303355"/>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42" name="bk object 42"/>
          <p:cNvSpPr/>
          <p:nvPr/>
        </p:nvSpPr>
        <p:spPr>
          <a:xfrm>
            <a:off x="1707931" y="1321614"/>
            <a:ext cx="0" cy="367030"/>
          </a:xfrm>
          <a:custGeom>
            <a:avLst/>
            <a:gdLst/>
            <a:ahLst/>
            <a:cxnLst/>
            <a:rect l="l" t="t" r="r" b="b"/>
            <a:pathLst>
              <a:path h="367030">
                <a:moveTo>
                  <a:pt x="0" y="0"/>
                </a:moveTo>
                <a:lnTo>
                  <a:pt x="0" y="366977"/>
                </a:lnTo>
              </a:path>
            </a:pathLst>
          </a:custGeom>
          <a:ln w="12700">
            <a:solidFill>
              <a:srgbClr val="000000"/>
            </a:solidFill>
          </a:ln>
        </p:spPr>
        <p:txBody>
          <a:bodyPr wrap="square" lIns="0" tIns="0" rIns="0" bIns="0" rtlCol="0"/>
          <a:lstStyle/>
          <a:p>
            <a:endParaRPr>
              <a:solidFill>
                <a:prstClr val="black"/>
              </a:solidFill>
            </a:endParaRPr>
          </a:p>
        </p:txBody>
      </p:sp>
      <p:sp>
        <p:nvSpPr>
          <p:cNvPr id="43" name="bk object 43"/>
          <p:cNvSpPr/>
          <p:nvPr/>
        </p:nvSpPr>
        <p:spPr>
          <a:xfrm>
            <a:off x="1707931" y="1950720"/>
            <a:ext cx="0" cy="166370"/>
          </a:xfrm>
          <a:custGeom>
            <a:avLst/>
            <a:gdLst/>
            <a:ahLst/>
            <a:cxnLst/>
            <a:rect l="l" t="t" r="r" b="b"/>
            <a:pathLst>
              <a:path h="166369">
                <a:moveTo>
                  <a:pt x="0" y="0"/>
                </a:moveTo>
                <a:lnTo>
                  <a:pt x="0" y="166116"/>
                </a:lnTo>
              </a:path>
            </a:pathLst>
          </a:custGeom>
          <a:ln w="12700">
            <a:solidFill>
              <a:srgbClr val="000000"/>
            </a:solidFill>
          </a:ln>
        </p:spPr>
        <p:txBody>
          <a:bodyPr wrap="square" lIns="0" tIns="0" rIns="0" bIns="0" rtlCol="0"/>
          <a:lstStyle/>
          <a:p>
            <a:endParaRPr>
              <a:solidFill>
                <a:prstClr val="black"/>
              </a:solidFill>
            </a:endParaRPr>
          </a:p>
        </p:txBody>
      </p:sp>
      <p:sp>
        <p:nvSpPr>
          <p:cNvPr id="44" name="bk object 44"/>
          <p:cNvSpPr/>
          <p:nvPr/>
        </p:nvSpPr>
        <p:spPr>
          <a:xfrm>
            <a:off x="1707931" y="2378964"/>
            <a:ext cx="0" cy="173990"/>
          </a:xfrm>
          <a:custGeom>
            <a:avLst/>
            <a:gdLst/>
            <a:ahLst/>
            <a:cxnLst/>
            <a:rect l="l" t="t" r="r" b="b"/>
            <a:pathLst>
              <a:path h="173989">
                <a:moveTo>
                  <a:pt x="0" y="0"/>
                </a:moveTo>
                <a:lnTo>
                  <a:pt x="0" y="173735"/>
                </a:lnTo>
              </a:path>
            </a:pathLst>
          </a:custGeom>
          <a:ln w="12700">
            <a:solidFill>
              <a:srgbClr val="000000"/>
            </a:solidFill>
          </a:ln>
        </p:spPr>
        <p:txBody>
          <a:bodyPr wrap="square" lIns="0" tIns="0" rIns="0" bIns="0" rtlCol="0"/>
          <a:lstStyle/>
          <a:p>
            <a:endParaRPr>
              <a:solidFill>
                <a:prstClr val="black"/>
              </a:solidFill>
            </a:endParaRPr>
          </a:p>
        </p:txBody>
      </p:sp>
      <p:sp>
        <p:nvSpPr>
          <p:cNvPr id="45" name="bk object 45"/>
          <p:cNvSpPr/>
          <p:nvPr/>
        </p:nvSpPr>
        <p:spPr>
          <a:xfrm>
            <a:off x="1707931" y="2814828"/>
            <a:ext cx="0" cy="1252220"/>
          </a:xfrm>
          <a:custGeom>
            <a:avLst/>
            <a:gdLst/>
            <a:ahLst/>
            <a:cxnLst/>
            <a:rect l="l" t="t" r="r" b="b"/>
            <a:pathLst>
              <a:path h="1252220">
                <a:moveTo>
                  <a:pt x="0" y="0"/>
                </a:moveTo>
                <a:lnTo>
                  <a:pt x="0" y="1251965"/>
                </a:lnTo>
              </a:path>
            </a:pathLst>
          </a:custGeom>
          <a:ln w="12700">
            <a:solidFill>
              <a:srgbClr val="000000"/>
            </a:solidFill>
          </a:ln>
        </p:spPr>
        <p:txBody>
          <a:bodyPr wrap="square" lIns="0" tIns="0" rIns="0" bIns="0" rtlCol="0"/>
          <a:lstStyle/>
          <a:p>
            <a:endParaRPr>
              <a:solidFill>
                <a:prstClr val="black"/>
              </a:solidFill>
            </a:endParaRPr>
          </a:p>
        </p:txBody>
      </p:sp>
      <p:sp>
        <p:nvSpPr>
          <p:cNvPr id="46" name="bk object 46"/>
          <p:cNvSpPr/>
          <p:nvPr/>
        </p:nvSpPr>
        <p:spPr>
          <a:xfrm>
            <a:off x="1707931" y="4699254"/>
            <a:ext cx="0" cy="325755"/>
          </a:xfrm>
          <a:custGeom>
            <a:avLst/>
            <a:gdLst/>
            <a:ahLst/>
            <a:cxnLst/>
            <a:rect l="l" t="t" r="r" b="b"/>
            <a:pathLst>
              <a:path h="325754">
                <a:moveTo>
                  <a:pt x="0" y="0"/>
                </a:moveTo>
                <a:lnTo>
                  <a:pt x="0" y="325691"/>
                </a:lnTo>
              </a:path>
            </a:pathLst>
          </a:custGeom>
          <a:ln w="12700">
            <a:solidFill>
              <a:srgbClr val="000000"/>
            </a:solidFill>
          </a:ln>
        </p:spPr>
        <p:txBody>
          <a:bodyPr wrap="square" lIns="0" tIns="0" rIns="0" bIns="0" rtlCol="0"/>
          <a:lstStyle/>
          <a:p>
            <a:endParaRPr>
              <a:solidFill>
                <a:prstClr val="black"/>
              </a:solidFill>
            </a:endParaRPr>
          </a:p>
        </p:txBody>
      </p:sp>
      <p:sp>
        <p:nvSpPr>
          <p:cNvPr id="47" name="bk object 47"/>
          <p:cNvSpPr/>
          <p:nvPr/>
        </p:nvSpPr>
        <p:spPr>
          <a:xfrm>
            <a:off x="1701581" y="5303355"/>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48" name="bk object 48"/>
          <p:cNvSpPr/>
          <p:nvPr/>
        </p:nvSpPr>
        <p:spPr>
          <a:xfrm>
            <a:off x="2009308" y="1321614"/>
            <a:ext cx="0" cy="367030"/>
          </a:xfrm>
          <a:custGeom>
            <a:avLst/>
            <a:gdLst/>
            <a:ahLst/>
            <a:cxnLst/>
            <a:rect l="l" t="t" r="r" b="b"/>
            <a:pathLst>
              <a:path h="367030">
                <a:moveTo>
                  <a:pt x="0" y="0"/>
                </a:moveTo>
                <a:lnTo>
                  <a:pt x="0" y="366976"/>
                </a:lnTo>
              </a:path>
            </a:pathLst>
          </a:custGeom>
          <a:ln w="12700">
            <a:solidFill>
              <a:srgbClr val="000000"/>
            </a:solidFill>
          </a:ln>
        </p:spPr>
        <p:txBody>
          <a:bodyPr wrap="square" lIns="0" tIns="0" rIns="0" bIns="0" rtlCol="0"/>
          <a:lstStyle/>
          <a:p>
            <a:endParaRPr>
              <a:solidFill>
                <a:prstClr val="black"/>
              </a:solidFill>
            </a:endParaRPr>
          </a:p>
        </p:txBody>
      </p:sp>
      <p:sp>
        <p:nvSpPr>
          <p:cNvPr id="49" name="bk object 49"/>
          <p:cNvSpPr/>
          <p:nvPr/>
        </p:nvSpPr>
        <p:spPr>
          <a:xfrm>
            <a:off x="2009308" y="1950719"/>
            <a:ext cx="0" cy="166370"/>
          </a:xfrm>
          <a:custGeom>
            <a:avLst/>
            <a:gdLst/>
            <a:ahLst/>
            <a:cxnLst/>
            <a:rect l="l" t="t" r="r" b="b"/>
            <a:pathLst>
              <a:path h="166369">
                <a:moveTo>
                  <a:pt x="0" y="0"/>
                </a:moveTo>
                <a:lnTo>
                  <a:pt x="0" y="166115"/>
                </a:lnTo>
              </a:path>
            </a:pathLst>
          </a:custGeom>
          <a:ln w="12700">
            <a:solidFill>
              <a:srgbClr val="000000"/>
            </a:solidFill>
          </a:ln>
        </p:spPr>
        <p:txBody>
          <a:bodyPr wrap="square" lIns="0" tIns="0" rIns="0" bIns="0" rtlCol="0"/>
          <a:lstStyle/>
          <a:p>
            <a:endParaRPr>
              <a:solidFill>
                <a:prstClr val="black"/>
              </a:solidFill>
            </a:endParaRPr>
          </a:p>
        </p:txBody>
      </p:sp>
      <p:sp>
        <p:nvSpPr>
          <p:cNvPr id="50" name="bk object 50"/>
          <p:cNvSpPr/>
          <p:nvPr/>
        </p:nvSpPr>
        <p:spPr>
          <a:xfrm>
            <a:off x="2009308" y="2378963"/>
            <a:ext cx="0" cy="173990"/>
          </a:xfrm>
          <a:custGeom>
            <a:avLst/>
            <a:gdLst/>
            <a:ahLst/>
            <a:cxnLst/>
            <a:rect l="l" t="t" r="r" b="b"/>
            <a:pathLst>
              <a:path h="173989">
                <a:moveTo>
                  <a:pt x="0" y="0"/>
                </a:moveTo>
                <a:lnTo>
                  <a:pt x="0" y="173736"/>
                </a:lnTo>
              </a:path>
            </a:pathLst>
          </a:custGeom>
          <a:ln w="12700">
            <a:solidFill>
              <a:srgbClr val="000000"/>
            </a:solidFill>
          </a:ln>
        </p:spPr>
        <p:txBody>
          <a:bodyPr wrap="square" lIns="0" tIns="0" rIns="0" bIns="0" rtlCol="0"/>
          <a:lstStyle/>
          <a:p>
            <a:endParaRPr>
              <a:solidFill>
                <a:prstClr val="black"/>
              </a:solidFill>
            </a:endParaRPr>
          </a:p>
        </p:txBody>
      </p:sp>
      <p:sp>
        <p:nvSpPr>
          <p:cNvPr id="51" name="bk object 51"/>
          <p:cNvSpPr/>
          <p:nvPr/>
        </p:nvSpPr>
        <p:spPr>
          <a:xfrm>
            <a:off x="2009308" y="2814827"/>
            <a:ext cx="0" cy="1252220"/>
          </a:xfrm>
          <a:custGeom>
            <a:avLst/>
            <a:gdLst/>
            <a:ahLst/>
            <a:cxnLst/>
            <a:rect l="l" t="t" r="r" b="b"/>
            <a:pathLst>
              <a:path h="1252220">
                <a:moveTo>
                  <a:pt x="0" y="0"/>
                </a:moveTo>
                <a:lnTo>
                  <a:pt x="0" y="1251966"/>
                </a:lnTo>
              </a:path>
            </a:pathLst>
          </a:custGeom>
          <a:ln w="12700">
            <a:solidFill>
              <a:srgbClr val="000000"/>
            </a:solidFill>
          </a:ln>
        </p:spPr>
        <p:txBody>
          <a:bodyPr wrap="square" lIns="0" tIns="0" rIns="0" bIns="0" rtlCol="0"/>
          <a:lstStyle/>
          <a:p>
            <a:endParaRPr>
              <a:solidFill>
                <a:prstClr val="black"/>
              </a:solidFill>
            </a:endParaRPr>
          </a:p>
        </p:txBody>
      </p:sp>
      <p:sp>
        <p:nvSpPr>
          <p:cNvPr id="52" name="bk object 52"/>
          <p:cNvSpPr/>
          <p:nvPr/>
        </p:nvSpPr>
        <p:spPr>
          <a:xfrm>
            <a:off x="2009308" y="4699253"/>
            <a:ext cx="0" cy="325755"/>
          </a:xfrm>
          <a:custGeom>
            <a:avLst/>
            <a:gdLst/>
            <a:ahLst/>
            <a:cxnLst/>
            <a:rect l="l" t="t" r="r" b="b"/>
            <a:pathLst>
              <a:path h="325754">
                <a:moveTo>
                  <a:pt x="0" y="0"/>
                </a:moveTo>
                <a:lnTo>
                  <a:pt x="0" y="325691"/>
                </a:lnTo>
              </a:path>
            </a:pathLst>
          </a:custGeom>
          <a:ln w="12700">
            <a:solidFill>
              <a:srgbClr val="000000"/>
            </a:solidFill>
          </a:ln>
        </p:spPr>
        <p:txBody>
          <a:bodyPr wrap="square" lIns="0" tIns="0" rIns="0" bIns="0" rtlCol="0"/>
          <a:lstStyle/>
          <a:p>
            <a:endParaRPr>
              <a:solidFill>
                <a:prstClr val="black"/>
              </a:solidFill>
            </a:endParaRPr>
          </a:p>
        </p:txBody>
      </p:sp>
      <p:sp>
        <p:nvSpPr>
          <p:cNvPr id="53" name="bk object 53"/>
          <p:cNvSpPr/>
          <p:nvPr/>
        </p:nvSpPr>
        <p:spPr>
          <a:xfrm>
            <a:off x="2002958" y="530335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54" name="bk object 54"/>
          <p:cNvSpPr/>
          <p:nvPr/>
        </p:nvSpPr>
        <p:spPr>
          <a:xfrm>
            <a:off x="2310687" y="1321614"/>
            <a:ext cx="0" cy="367030"/>
          </a:xfrm>
          <a:custGeom>
            <a:avLst/>
            <a:gdLst/>
            <a:ahLst/>
            <a:cxnLst/>
            <a:rect l="l" t="t" r="r" b="b"/>
            <a:pathLst>
              <a:path h="367030">
                <a:moveTo>
                  <a:pt x="0" y="0"/>
                </a:moveTo>
                <a:lnTo>
                  <a:pt x="0" y="366976"/>
                </a:lnTo>
              </a:path>
            </a:pathLst>
          </a:custGeom>
          <a:ln w="12700">
            <a:solidFill>
              <a:srgbClr val="000000"/>
            </a:solidFill>
          </a:ln>
        </p:spPr>
        <p:txBody>
          <a:bodyPr wrap="square" lIns="0" tIns="0" rIns="0" bIns="0" rtlCol="0"/>
          <a:lstStyle/>
          <a:p>
            <a:endParaRPr>
              <a:solidFill>
                <a:prstClr val="black"/>
              </a:solidFill>
            </a:endParaRPr>
          </a:p>
        </p:txBody>
      </p:sp>
      <p:sp>
        <p:nvSpPr>
          <p:cNvPr id="55" name="bk object 55"/>
          <p:cNvSpPr/>
          <p:nvPr/>
        </p:nvSpPr>
        <p:spPr>
          <a:xfrm>
            <a:off x="2310687" y="1950719"/>
            <a:ext cx="0" cy="166370"/>
          </a:xfrm>
          <a:custGeom>
            <a:avLst/>
            <a:gdLst/>
            <a:ahLst/>
            <a:cxnLst/>
            <a:rect l="l" t="t" r="r" b="b"/>
            <a:pathLst>
              <a:path h="166369">
                <a:moveTo>
                  <a:pt x="0" y="0"/>
                </a:moveTo>
                <a:lnTo>
                  <a:pt x="0" y="166115"/>
                </a:lnTo>
              </a:path>
            </a:pathLst>
          </a:custGeom>
          <a:ln w="12700">
            <a:solidFill>
              <a:srgbClr val="000000"/>
            </a:solidFill>
          </a:ln>
        </p:spPr>
        <p:txBody>
          <a:bodyPr wrap="square" lIns="0" tIns="0" rIns="0" bIns="0" rtlCol="0"/>
          <a:lstStyle/>
          <a:p>
            <a:endParaRPr>
              <a:solidFill>
                <a:prstClr val="black"/>
              </a:solidFill>
            </a:endParaRPr>
          </a:p>
        </p:txBody>
      </p:sp>
      <p:sp>
        <p:nvSpPr>
          <p:cNvPr id="56" name="bk object 56"/>
          <p:cNvSpPr/>
          <p:nvPr/>
        </p:nvSpPr>
        <p:spPr>
          <a:xfrm>
            <a:off x="2310687" y="2378963"/>
            <a:ext cx="0" cy="173990"/>
          </a:xfrm>
          <a:custGeom>
            <a:avLst/>
            <a:gdLst/>
            <a:ahLst/>
            <a:cxnLst/>
            <a:rect l="l" t="t" r="r" b="b"/>
            <a:pathLst>
              <a:path h="173989">
                <a:moveTo>
                  <a:pt x="0" y="0"/>
                </a:moveTo>
                <a:lnTo>
                  <a:pt x="0" y="173736"/>
                </a:lnTo>
              </a:path>
            </a:pathLst>
          </a:custGeom>
          <a:ln w="12700">
            <a:solidFill>
              <a:srgbClr val="000000"/>
            </a:solidFill>
          </a:ln>
        </p:spPr>
        <p:txBody>
          <a:bodyPr wrap="square" lIns="0" tIns="0" rIns="0" bIns="0" rtlCol="0"/>
          <a:lstStyle/>
          <a:p>
            <a:endParaRPr>
              <a:solidFill>
                <a:prstClr val="black"/>
              </a:solidFill>
            </a:endParaRPr>
          </a:p>
        </p:txBody>
      </p:sp>
      <p:sp>
        <p:nvSpPr>
          <p:cNvPr id="57" name="bk object 57"/>
          <p:cNvSpPr/>
          <p:nvPr/>
        </p:nvSpPr>
        <p:spPr>
          <a:xfrm>
            <a:off x="2310687" y="2814827"/>
            <a:ext cx="0" cy="1252220"/>
          </a:xfrm>
          <a:custGeom>
            <a:avLst/>
            <a:gdLst/>
            <a:ahLst/>
            <a:cxnLst/>
            <a:rect l="l" t="t" r="r" b="b"/>
            <a:pathLst>
              <a:path h="1252220">
                <a:moveTo>
                  <a:pt x="0" y="0"/>
                </a:moveTo>
                <a:lnTo>
                  <a:pt x="0" y="1251966"/>
                </a:lnTo>
              </a:path>
            </a:pathLst>
          </a:custGeom>
          <a:ln w="12700">
            <a:solidFill>
              <a:srgbClr val="000000"/>
            </a:solidFill>
          </a:ln>
        </p:spPr>
        <p:txBody>
          <a:bodyPr wrap="square" lIns="0" tIns="0" rIns="0" bIns="0" rtlCol="0"/>
          <a:lstStyle/>
          <a:p>
            <a:endParaRPr>
              <a:solidFill>
                <a:prstClr val="black"/>
              </a:solidFill>
            </a:endParaRPr>
          </a:p>
        </p:txBody>
      </p:sp>
      <p:sp>
        <p:nvSpPr>
          <p:cNvPr id="58" name="bk object 58"/>
          <p:cNvSpPr/>
          <p:nvPr/>
        </p:nvSpPr>
        <p:spPr>
          <a:xfrm>
            <a:off x="2310687" y="4699253"/>
            <a:ext cx="0" cy="325755"/>
          </a:xfrm>
          <a:custGeom>
            <a:avLst/>
            <a:gdLst/>
            <a:ahLst/>
            <a:cxnLst/>
            <a:rect l="l" t="t" r="r" b="b"/>
            <a:pathLst>
              <a:path h="325754">
                <a:moveTo>
                  <a:pt x="0" y="0"/>
                </a:moveTo>
                <a:lnTo>
                  <a:pt x="0" y="325691"/>
                </a:lnTo>
              </a:path>
            </a:pathLst>
          </a:custGeom>
          <a:ln w="12700">
            <a:solidFill>
              <a:srgbClr val="000000"/>
            </a:solidFill>
          </a:ln>
        </p:spPr>
        <p:txBody>
          <a:bodyPr wrap="square" lIns="0" tIns="0" rIns="0" bIns="0" rtlCol="0"/>
          <a:lstStyle/>
          <a:p>
            <a:endParaRPr>
              <a:solidFill>
                <a:prstClr val="black"/>
              </a:solidFill>
            </a:endParaRPr>
          </a:p>
        </p:txBody>
      </p:sp>
      <p:sp>
        <p:nvSpPr>
          <p:cNvPr id="59" name="bk object 59"/>
          <p:cNvSpPr/>
          <p:nvPr/>
        </p:nvSpPr>
        <p:spPr>
          <a:xfrm>
            <a:off x="2304337" y="530335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60" name="bk object 60"/>
          <p:cNvSpPr/>
          <p:nvPr/>
        </p:nvSpPr>
        <p:spPr>
          <a:xfrm>
            <a:off x="2612064" y="1321615"/>
            <a:ext cx="0" cy="795655"/>
          </a:xfrm>
          <a:custGeom>
            <a:avLst/>
            <a:gdLst/>
            <a:ahLst/>
            <a:cxnLst/>
            <a:rect l="l" t="t" r="r" b="b"/>
            <a:pathLst>
              <a:path h="795655">
                <a:moveTo>
                  <a:pt x="0" y="0"/>
                </a:moveTo>
                <a:lnTo>
                  <a:pt x="0" y="795220"/>
                </a:lnTo>
              </a:path>
            </a:pathLst>
          </a:custGeom>
          <a:ln w="12700">
            <a:solidFill>
              <a:srgbClr val="000000"/>
            </a:solidFill>
          </a:ln>
        </p:spPr>
        <p:txBody>
          <a:bodyPr wrap="square" lIns="0" tIns="0" rIns="0" bIns="0" rtlCol="0"/>
          <a:lstStyle/>
          <a:p>
            <a:endParaRPr>
              <a:solidFill>
                <a:prstClr val="black"/>
              </a:solidFill>
            </a:endParaRPr>
          </a:p>
        </p:txBody>
      </p:sp>
      <p:sp>
        <p:nvSpPr>
          <p:cNvPr id="61" name="bk object 61"/>
          <p:cNvSpPr/>
          <p:nvPr/>
        </p:nvSpPr>
        <p:spPr>
          <a:xfrm>
            <a:off x="2612065" y="2378963"/>
            <a:ext cx="0" cy="173990"/>
          </a:xfrm>
          <a:custGeom>
            <a:avLst/>
            <a:gdLst/>
            <a:ahLst/>
            <a:cxnLst/>
            <a:rect l="l" t="t" r="r" b="b"/>
            <a:pathLst>
              <a:path h="173989">
                <a:moveTo>
                  <a:pt x="0" y="0"/>
                </a:moveTo>
                <a:lnTo>
                  <a:pt x="0" y="173736"/>
                </a:lnTo>
              </a:path>
            </a:pathLst>
          </a:custGeom>
          <a:ln w="12700">
            <a:solidFill>
              <a:srgbClr val="000000"/>
            </a:solidFill>
          </a:ln>
        </p:spPr>
        <p:txBody>
          <a:bodyPr wrap="square" lIns="0" tIns="0" rIns="0" bIns="0" rtlCol="0"/>
          <a:lstStyle/>
          <a:p>
            <a:endParaRPr>
              <a:solidFill>
                <a:prstClr val="black"/>
              </a:solidFill>
            </a:endParaRPr>
          </a:p>
        </p:txBody>
      </p:sp>
      <p:sp>
        <p:nvSpPr>
          <p:cNvPr id="62" name="bk object 62"/>
          <p:cNvSpPr/>
          <p:nvPr/>
        </p:nvSpPr>
        <p:spPr>
          <a:xfrm>
            <a:off x="2612065" y="2814827"/>
            <a:ext cx="0" cy="1252220"/>
          </a:xfrm>
          <a:custGeom>
            <a:avLst/>
            <a:gdLst/>
            <a:ahLst/>
            <a:cxnLst/>
            <a:rect l="l" t="t" r="r" b="b"/>
            <a:pathLst>
              <a:path h="1252220">
                <a:moveTo>
                  <a:pt x="0" y="0"/>
                </a:moveTo>
                <a:lnTo>
                  <a:pt x="0" y="1251966"/>
                </a:lnTo>
              </a:path>
            </a:pathLst>
          </a:custGeom>
          <a:ln w="12700">
            <a:solidFill>
              <a:srgbClr val="000000"/>
            </a:solidFill>
          </a:ln>
        </p:spPr>
        <p:txBody>
          <a:bodyPr wrap="square" lIns="0" tIns="0" rIns="0" bIns="0" rtlCol="0"/>
          <a:lstStyle/>
          <a:p>
            <a:endParaRPr>
              <a:solidFill>
                <a:prstClr val="black"/>
              </a:solidFill>
            </a:endParaRPr>
          </a:p>
        </p:txBody>
      </p:sp>
      <p:sp>
        <p:nvSpPr>
          <p:cNvPr id="63" name="bk object 63"/>
          <p:cNvSpPr/>
          <p:nvPr/>
        </p:nvSpPr>
        <p:spPr>
          <a:xfrm>
            <a:off x="2612065" y="4699253"/>
            <a:ext cx="0" cy="325755"/>
          </a:xfrm>
          <a:custGeom>
            <a:avLst/>
            <a:gdLst/>
            <a:ahLst/>
            <a:cxnLst/>
            <a:rect l="l" t="t" r="r" b="b"/>
            <a:pathLst>
              <a:path h="325754">
                <a:moveTo>
                  <a:pt x="0" y="0"/>
                </a:moveTo>
                <a:lnTo>
                  <a:pt x="0" y="325691"/>
                </a:lnTo>
              </a:path>
            </a:pathLst>
          </a:custGeom>
          <a:ln w="12700">
            <a:solidFill>
              <a:srgbClr val="000000"/>
            </a:solidFill>
          </a:ln>
        </p:spPr>
        <p:txBody>
          <a:bodyPr wrap="square" lIns="0" tIns="0" rIns="0" bIns="0" rtlCol="0"/>
          <a:lstStyle/>
          <a:p>
            <a:endParaRPr>
              <a:solidFill>
                <a:prstClr val="black"/>
              </a:solidFill>
            </a:endParaRPr>
          </a:p>
        </p:txBody>
      </p:sp>
      <p:sp>
        <p:nvSpPr>
          <p:cNvPr id="64" name="bk object 64"/>
          <p:cNvSpPr/>
          <p:nvPr/>
        </p:nvSpPr>
        <p:spPr>
          <a:xfrm>
            <a:off x="2605714" y="530335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65" name="bk object 65"/>
          <p:cNvSpPr/>
          <p:nvPr/>
        </p:nvSpPr>
        <p:spPr>
          <a:xfrm>
            <a:off x="2913443" y="1321616"/>
            <a:ext cx="0" cy="1231265"/>
          </a:xfrm>
          <a:custGeom>
            <a:avLst/>
            <a:gdLst/>
            <a:ahLst/>
            <a:cxnLst/>
            <a:rect l="l" t="t" r="r" b="b"/>
            <a:pathLst>
              <a:path h="1231264">
                <a:moveTo>
                  <a:pt x="0" y="0"/>
                </a:moveTo>
                <a:lnTo>
                  <a:pt x="0" y="1231083"/>
                </a:lnTo>
              </a:path>
            </a:pathLst>
          </a:custGeom>
          <a:ln w="12700">
            <a:solidFill>
              <a:srgbClr val="000000"/>
            </a:solidFill>
          </a:ln>
        </p:spPr>
        <p:txBody>
          <a:bodyPr wrap="square" lIns="0" tIns="0" rIns="0" bIns="0" rtlCol="0"/>
          <a:lstStyle/>
          <a:p>
            <a:endParaRPr>
              <a:solidFill>
                <a:prstClr val="black"/>
              </a:solidFill>
            </a:endParaRPr>
          </a:p>
        </p:txBody>
      </p:sp>
      <p:sp>
        <p:nvSpPr>
          <p:cNvPr id="66" name="bk object 66"/>
          <p:cNvSpPr/>
          <p:nvPr/>
        </p:nvSpPr>
        <p:spPr>
          <a:xfrm>
            <a:off x="2913443" y="2814827"/>
            <a:ext cx="0" cy="2210435"/>
          </a:xfrm>
          <a:custGeom>
            <a:avLst/>
            <a:gdLst/>
            <a:ahLst/>
            <a:cxnLst/>
            <a:rect l="l" t="t" r="r" b="b"/>
            <a:pathLst>
              <a:path h="2210435">
                <a:moveTo>
                  <a:pt x="0" y="0"/>
                </a:moveTo>
                <a:lnTo>
                  <a:pt x="0" y="2210117"/>
                </a:lnTo>
              </a:path>
            </a:pathLst>
          </a:custGeom>
          <a:ln w="12700">
            <a:solidFill>
              <a:srgbClr val="000000"/>
            </a:solidFill>
          </a:ln>
        </p:spPr>
        <p:txBody>
          <a:bodyPr wrap="square" lIns="0" tIns="0" rIns="0" bIns="0" rtlCol="0"/>
          <a:lstStyle/>
          <a:p>
            <a:endParaRPr>
              <a:solidFill>
                <a:prstClr val="black"/>
              </a:solidFill>
            </a:endParaRPr>
          </a:p>
        </p:txBody>
      </p:sp>
      <p:sp>
        <p:nvSpPr>
          <p:cNvPr id="67" name="bk object 67"/>
          <p:cNvSpPr/>
          <p:nvPr/>
        </p:nvSpPr>
        <p:spPr>
          <a:xfrm>
            <a:off x="2907093" y="530335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68" name="bk object 68"/>
          <p:cNvSpPr/>
          <p:nvPr/>
        </p:nvSpPr>
        <p:spPr>
          <a:xfrm>
            <a:off x="3214820" y="1321616"/>
            <a:ext cx="0" cy="393065"/>
          </a:xfrm>
          <a:custGeom>
            <a:avLst/>
            <a:gdLst/>
            <a:ahLst/>
            <a:cxnLst/>
            <a:rect l="l" t="t" r="r" b="b"/>
            <a:pathLst>
              <a:path h="393064">
                <a:moveTo>
                  <a:pt x="0" y="0"/>
                </a:moveTo>
                <a:lnTo>
                  <a:pt x="0" y="392883"/>
                </a:lnTo>
              </a:path>
            </a:pathLst>
          </a:custGeom>
          <a:ln w="12700">
            <a:solidFill>
              <a:srgbClr val="000000"/>
            </a:solidFill>
          </a:ln>
        </p:spPr>
        <p:txBody>
          <a:bodyPr wrap="square" lIns="0" tIns="0" rIns="0" bIns="0" rtlCol="0"/>
          <a:lstStyle/>
          <a:p>
            <a:endParaRPr>
              <a:solidFill>
                <a:prstClr val="black"/>
              </a:solidFill>
            </a:endParaRPr>
          </a:p>
        </p:txBody>
      </p:sp>
      <p:sp>
        <p:nvSpPr>
          <p:cNvPr id="69" name="bk object 69"/>
          <p:cNvSpPr/>
          <p:nvPr/>
        </p:nvSpPr>
        <p:spPr>
          <a:xfrm>
            <a:off x="3214820" y="1940051"/>
            <a:ext cx="0" cy="3085465"/>
          </a:xfrm>
          <a:custGeom>
            <a:avLst/>
            <a:gdLst/>
            <a:ahLst/>
            <a:cxnLst/>
            <a:rect l="l" t="t" r="r" b="b"/>
            <a:pathLst>
              <a:path h="3085465">
                <a:moveTo>
                  <a:pt x="0" y="0"/>
                </a:moveTo>
                <a:lnTo>
                  <a:pt x="0" y="3084893"/>
                </a:lnTo>
              </a:path>
            </a:pathLst>
          </a:custGeom>
          <a:ln w="12700">
            <a:solidFill>
              <a:srgbClr val="000000"/>
            </a:solidFill>
          </a:ln>
        </p:spPr>
        <p:txBody>
          <a:bodyPr wrap="square" lIns="0" tIns="0" rIns="0" bIns="0" rtlCol="0"/>
          <a:lstStyle/>
          <a:p>
            <a:endParaRPr>
              <a:solidFill>
                <a:prstClr val="black"/>
              </a:solidFill>
            </a:endParaRPr>
          </a:p>
        </p:txBody>
      </p:sp>
      <p:sp>
        <p:nvSpPr>
          <p:cNvPr id="70" name="bk object 70"/>
          <p:cNvSpPr/>
          <p:nvPr/>
        </p:nvSpPr>
        <p:spPr>
          <a:xfrm>
            <a:off x="3208470" y="530335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71" name="bk object 71"/>
          <p:cNvSpPr/>
          <p:nvPr/>
        </p:nvSpPr>
        <p:spPr>
          <a:xfrm>
            <a:off x="3516199" y="1321616"/>
            <a:ext cx="0" cy="393065"/>
          </a:xfrm>
          <a:custGeom>
            <a:avLst/>
            <a:gdLst/>
            <a:ahLst/>
            <a:cxnLst/>
            <a:rect l="l" t="t" r="r" b="b"/>
            <a:pathLst>
              <a:path h="393064">
                <a:moveTo>
                  <a:pt x="0" y="0"/>
                </a:moveTo>
                <a:lnTo>
                  <a:pt x="0" y="392883"/>
                </a:lnTo>
              </a:path>
            </a:pathLst>
          </a:custGeom>
          <a:ln w="12700">
            <a:solidFill>
              <a:srgbClr val="000000"/>
            </a:solidFill>
          </a:ln>
        </p:spPr>
        <p:txBody>
          <a:bodyPr wrap="square" lIns="0" tIns="0" rIns="0" bIns="0" rtlCol="0"/>
          <a:lstStyle/>
          <a:p>
            <a:endParaRPr>
              <a:solidFill>
                <a:prstClr val="black"/>
              </a:solidFill>
            </a:endParaRPr>
          </a:p>
        </p:txBody>
      </p:sp>
      <p:sp>
        <p:nvSpPr>
          <p:cNvPr id="72" name="bk object 72"/>
          <p:cNvSpPr/>
          <p:nvPr/>
        </p:nvSpPr>
        <p:spPr>
          <a:xfrm>
            <a:off x="3516199" y="1940051"/>
            <a:ext cx="0" cy="198120"/>
          </a:xfrm>
          <a:custGeom>
            <a:avLst/>
            <a:gdLst/>
            <a:ahLst/>
            <a:cxnLst/>
            <a:rect l="l" t="t" r="r" b="b"/>
            <a:pathLst>
              <a:path h="198119">
                <a:moveTo>
                  <a:pt x="0" y="0"/>
                </a:moveTo>
                <a:lnTo>
                  <a:pt x="0" y="198120"/>
                </a:lnTo>
              </a:path>
            </a:pathLst>
          </a:custGeom>
          <a:ln w="12700">
            <a:solidFill>
              <a:srgbClr val="000000"/>
            </a:solidFill>
          </a:ln>
        </p:spPr>
        <p:txBody>
          <a:bodyPr wrap="square" lIns="0" tIns="0" rIns="0" bIns="0" rtlCol="0"/>
          <a:lstStyle/>
          <a:p>
            <a:endParaRPr>
              <a:solidFill>
                <a:prstClr val="black"/>
              </a:solidFill>
            </a:endParaRPr>
          </a:p>
        </p:txBody>
      </p:sp>
      <p:sp>
        <p:nvSpPr>
          <p:cNvPr id="73" name="bk object 73"/>
          <p:cNvSpPr/>
          <p:nvPr/>
        </p:nvSpPr>
        <p:spPr>
          <a:xfrm>
            <a:off x="3516199" y="2365248"/>
            <a:ext cx="0" cy="2660015"/>
          </a:xfrm>
          <a:custGeom>
            <a:avLst/>
            <a:gdLst/>
            <a:ahLst/>
            <a:cxnLst/>
            <a:rect l="l" t="t" r="r" b="b"/>
            <a:pathLst>
              <a:path h="2660015">
                <a:moveTo>
                  <a:pt x="0" y="0"/>
                </a:moveTo>
                <a:lnTo>
                  <a:pt x="0" y="2659697"/>
                </a:lnTo>
              </a:path>
            </a:pathLst>
          </a:custGeom>
          <a:ln w="12700">
            <a:solidFill>
              <a:srgbClr val="000000"/>
            </a:solidFill>
          </a:ln>
        </p:spPr>
        <p:txBody>
          <a:bodyPr wrap="square" lIns="0" tIns="0" rIns="0" bIns="0" rtlCol="0"/>
          <a:lstStyle/>
          <a:p>
            <a:endParaRPr>
              <a:solidFill>
                <a:prstClr val="black"/>
              </a:solidFill>
            </a:endParaRPr>
          </a:p>
        </p:txBody>
      </p:sp>
      <p:sp>
        <p:nvSpPr>
          <p:cNvPr id="74" name="bk object 74"/>
          <p:cNvSpPr/>
          <p:nvPr/>
        </p:nvSpPr>
        <p:spPr>
          <a:xfrm>
            <a:off x="3509849" y="530335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75" name="bk object 75"/>
          <p:cNvSpPr/>
          <p:nvPr/>
        </p:nvSpPr>
        <p:spPr>
          <a:xfrm>
            <a:off x="3817577" y="1321618"/>
            <a:ext cx="0" cy="393065"/>
          </a:xfrm>
          <a:custGeom>
            <a:avLst/>
            <a:gdLst/>
            <a:ahLst/>
            <a:cxnLst/>
            <a:rect l="l" t="t" r="r" b="b"/>
            <a:pathLst>
              <a:path h="393064">
                <a:moveTo>
                  <a:pt x="0" y="0"/>
                </a:moveTo>
                <a:lnTo>
                  <a:pt x="0" y="392882"/>
                </a:lnTo>
              </a:path>
            </a:pathLst>
          </a:custGeom>
          <a:ln w="12700">
            <a:solidFill>
              <a:srgbClr val="000000"/>
            </a:solidFill>
          </a:ln>
        </p:spPr>
        <p:txBody>
          <a:bodyPr wrap="square" lIns="0" tIns="0" rIns="0" bIns="0" rtlCol="0"/>
          <a:lstStyle/>
          <a:p>
            <a:endParaRPr>
              <a:solidFill>
                <a:prstClr val="black"/>
              </a:solidFill>
            </a:endParaRPr>
          </a:p>
        </p:txBody>
      </p:sp>
      <p:sp>
        <p:nvSpPr>
          <p:cNvPr id="76" name="bk object 76"/>
          <p:cNvSpPr/>
          <p:nvPr/>
        </p:nvSpPr>
        <p:spPr>
          <a:xfrm>
            <a:off x="3817577" y="1940052"/>
            <a:ext cx="0" cy="198120"/>
          </a:xfrm>
          <a:custGeom>
            <a:avLst/>
            <a:gdLst/>
            <a:ahLst/>
            <a:cxnLst/>
            <a:rect l="l" t="t" r="r" b="b"/>
            <a:pathLst>
              <a:path h="198119">
                <a:moveTo>
                  <a:pt x="0" y="0"/>
                </a:moveTo>
                <a:lnTo>
                  <a:pt x="0" y="198119"/>
                </a:lnTo>
              </a:path>
            </a:pathLst>
          </a:custGeom>
          <a:ln w="12700">
            <a:solidFill>
              <a:srgbClr val="000000"/>
            </a:solidFill>
          </a:ln>
        </p:spPr>
        <p:txBody>
          <a:bodyPr wrap="square" lIns="0" tIns="0" rIns="0" bIns="0" rtlCol="0"/>
          <a:lstStyle/>
          <a:p>
            <a:endParaRPr>
              <a:solidFill>
                <a:prstClr val="black"/>
              </a:solidFill>
            </a:endParaRPr>
          </a:p>
        </p:txBody>
      </p:sp>
      <p:sp>
        <p:nvSpPr>
          <p:cNvPr id="77" name="bk object 77"/>
          <p:cNvSpPr/>
          <p:nvPr/>
        </p:nvSpPr>
        <p:spPr>
          <a:xfrm>
            <a:off x="3817577" y="2365248"/>
            <a:ext cx="0" cy="207645"/>
          </a:xfrm>
          <a:custGeom>
            <a:avLst/>
            <a:gdLst/>
            <a:ahLst/>
            <a:cxnLst/>
            <a:rect l="l" t="t" r="r" b="b"/>
            <a:pathLst>
              <a:path h="207644">
                <a:moveTo>
                  <a:pt x="0" y="0"/>
                </a:moveTo>
                <a:lnTo>
                  <a:pt x="0" y="207263"/>
                </a:lnTo>
              </a:path>
            </a:pathLst>
          </a:custGeom>
          <a:ln w="12700">
            <a:solidFill>
              <a:srgbClr val="000000"/>
            </a:solidFill>
          </a:ln>
        </p:spPr>
        <p:txBody>
          <a:bodyPr wrap="square" lIns="0" tIns="0" rIns="0" bIns="0" rtlCol="0"/>
          <a:lstStyle/>
          <a:p>
            <a:endParaRPr>
              <a:solidFill>
                <a:prstClr val="black"/>
              </a:solidFill>
            </a:endParaRPr>
          </a:p>
        </p:txBody>
      </p:sp>
      <p:sp>
        <p:nvSpPr>
          <p:cNvPr id="78" name="bk object 78"/>
          <p:cNvSpPr/>
          <p:nvPr/>
        </p:nvSpPr>
        <p:spPr>
          <a:xfrm>
            <a:off x="3817577" y="2798064"/>
            <a:ext cx="0" cy="2226945"/>
          </a:xfrm>
          <a:custGeom>
            <a:avLst/>
            <a:gdLst/>
            <a:ahLst/>
            <a:cxnLst/>
            <a:rect l="l" t="t" r="r" b="b"/>
            <a:pathLst>
              <a:path h="2226945">
                <a:moveTo>
                  <a:pt x="0" y="0"/>
                </a:moveTo>
                <a:lnTo>
                  <a:pt x="0" y="2226881"/>
                </a:lnTo>
              </a:path>
            </a:pathLst>
          </a:custGeom>
          <a:ln w="12700">
            <a:solidFill>
              <a:srgbClr val="000000"/>
            </a:solidFill>
          </a:ln>
        </p:spPr>
        <p:txBody>
          <a:bodyPr wrap="square" lIns="0" tIns="0" rIns="0" bIns="0" rtlCol="0"/>
          <a:lstStyle/>
          <a:p>
            <a:endParaRPr>
              <a:solidFill>
                <a:prstClr val="black"/>
              </a:solidFill>
            </a:endParaRPr>
          </a:p>
        </p:txBody>
      </p:sp>
      <p:sp>
        <p:nvSpPr>
          <p:cNvPr id="79" name="bk object 79"/>
          <p:cNvSpPr/>
          <p:nvPr/>
        </p:nvSpPr>
        <p:spPr>
          <a:xfrm>
            <a:off x="3811227" y="5303357"/>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80" name="bk object 80"/>
          <p:cNvSpPr/>
          <p:nvPr/>
        </p:nvSpPr>
        <p:spPr>
          <a:xfrm>
            <a:off x="4118954" y="1321618"/>
            <a:ext cx="0" cy="393065"/>
          </a:xfrm>
          <a:custGeom>
            <a:avLst/>
            <a:gdLst/>
            <a:ahLst/>
            <a:cxnLst/>
            <a:rect l="l" t="t" r="r" b="b"/>
            <a:pathLst>
              <a:path h="393064">
                <a:moveTo>
                  <a:pt x="0" y="0"/>
                </a:moveTo>
                <a:lnTo>
                  <a:pt x="0" y="392882"/>
                </a:lnTo>
              </a:path>
            </a:pathLst>
          </a:custGeom>
          <a:ln w="12700">
            <a:solidFill>
              <a:srgbClr val="000000"/>
            </a:solidFill>
          </a:ln>
        </p:spPr>
        <p:txBody>
          <a:bodyPr wrap="square" lIns="0" tIns="0" rIns="0" bIns="0" rtlCol="0"/>
          <a:lstStyle/>
          <a:p>
            <a:endParaRPr>
              <a:solidFill>
                <a:prstClr val="black"/>
              </a:solidFill>
            </a:endParaRPr>
          </a:p>
        </p:txBody>
      </p:sp>
      <p:sp>
        <p:nvSpPr>
          <p:cNvPr id="81" name="bk object 81"/>
          <p:cNvSpPr/>
          <p:nvPr/>
        </p:nvSpPr>
        <p:spPr>
          <a:xfrm>
            <a:off x="4118954" y="1940052"/>
            <a:ext cx="0" cy="198120"/>
          </a:xfrm>
          <a:custGeom>
            <a:avLst/>
            <a:gdLst/>
            <a:ahLst/>
            <a:cxnLst/>
            <a:rect l="l" t="t" r="r" b="b"/>
            <a:pathLst>
              <a:path h="198119">
                <a:moveTo>
                  <a:pt x="0" y="0"/>
                </a:moveTo>
                <a:lnTo>
                  <a:pt x="0" y="198119"/>
                </a:lnTo>
              </a:path>
            </a:pathLst>
          </a:custGeom>
          <a:ln w="12700">
            <a:solidFill>
              <a:srgbClr val="000000"/>
            </a:solidFill>
          </a:ln>
        </p:spPr>
        <p:txBody>
          <a:bodyPr wrap="square" lIns="0" tIns="0" rIns="0" bIns="0" rtlCol="0"/>
          <a:lstStyle/>
          <a:p>
            <a:endParaRPr>
              <a:solidFill>
                <a:prstClr val="black"/>
              </a:solidFill>
            </a:endParaRPr>
          </a:p>
        </p:txBody>
      </p:sp>
      <p:sp>
        <p:nvSpPr>
          <p:cNvPr id="82" name="bk object 82"/>
          <p:cNvSpPr/>
          <p:nvPr/>
        </p:nvSpPr>
        <p:spPr>
          <a:xfrm>
            <a:off x="4118954" y="2365248"/>
            <a:ext cx="0" cy="207645"/>
          </a:xfrm>
          <a:custGeom>
            <a:avLst/>
            <a:gdLst/>
            <a:ahLst/>
            <a:cxnLst/>
            <a:rect l="l" t="t" r="r" b="b"/>
            <a:pathLst>
              <a:path h="207644">
                <a:moveTo>
                  <a:pt x="0" y="0"/>
                </a:moveTo>
                <a:lnTo>
                  <a:pt x="0" y="207263"/>
                </a:lnTo>
              </a:path>
            </a:pathLst>
          </a:custGeom>
          <a:ln w="12700">
            <a:solidFill>
              <a:srgbClr val="000000"/>
            </a:solidFill>
          </a:ln>
        </p:spPr>
        <p:txBody>
          <a:bodyPr wrap="square" lIns="0" tIns="0" rIns="0" bIns="0" rtlCol="0"/>
          <a:lstStyle/>
          <a:p>
            <a:endParaRPr>
              <a:solidFill>
                <a:prstClr val="black"/>
              </a:solidFill>
            </a:endParaRPr>
          </a:p>
        </p:txBody>
      </p:sp>
      <p:sp>
        <p:nvSpPr>
          <p:cNvPr id="83" name="bk object 83"/>
          <p:cNvSpPr/>
          <p:nvPr/>
        </p:nvSpPr>
        <p:spPr>
          <a:xfrm>
            <a:off x="4118954" y="2798064"/>
            <a:ext cx="0" cy="234950"/>
          </a:xfrm>
          <a:custGeom>
            <a:avLst/>
            <a:gdLst/>
            <a:ahLst/>
            <a:cxnLst/>
            <a:rect l="l" t="t" r="r" b="b"/>
            <a:pathLst>
              <a:path h="234950">
                <a:moveTo>
                  <a:pt x="0" y="0"/>
                </a:moveTo>
                <a:lnTo>
                  <a:pt x="0" y="234695"/>
                </a:lnTo>
              </a:path>
            </a:pathLst>
          </a:custGeom>
          <a:ln w="12700">
            <a:solidFill>
              <a:srgbClr val="000000"/>
            </a:solidFill>
          </a:ln>
        </p:spPr>
        <p:txBody>
          <a:bodyPr wrap="square" lIns="0" tIns="0" rIns="0" bIns="0" rtlCol="0"/>
          <a:lstStyle/>
          <a:p>
            <a:endParaRPr>
              <a:solidFill>
                <a:prstClr val="black"/>
              </a:solidFill>
            </a:endParaRPr>
          </a:p>
        </p:txBody>
      </p:sp>
      <p:sp>
        <p:nvSpPr>
          <p:cNvPr id="84" name="bk object 84"/>
          <p:cNvSpPr/>
          <p:nvPr/>
        </p:nvSpPr>
        <p:spPr>
          <a:xfrm>
            <a:off x="4118954" y="3258311"/>
            <a:ext cx="0" cy="1767205"/>
          </a:xfrm>
          <a:custGeom>
            <a:avLst/>
            <a:gdLst/>
            <a:ahLst/>
            <a:cxnLst/>
            <a:rect l="l" t="t" r="r" b="b"/>
            <a:pathLst>
              <a:path h="1767204">
                <a:moveTo>
                  <a:pt x="0" y="0"/>
                </a:moveTo>
                <a:lnTo>
                  <a:pt x="0" y="1766633"/>
                </a:lnTo>
              </a:path>
            </a:pathLst>
          </a:custGeom>
          <a:ln w="12700">
            <a:solidFill>
              <a:srgbClr val="000000"/>
            </a:solidFill>
          </a:ln>
        </p:spPr>
        <p:txBody>
          <a:bodyPr wrap="square" lIns="0" tIns="0" rIns="0" bIns="0" rtlCol="0"/>
          <a:lstStyle/>
          <a:p>
            <a:endParaRPr>
              <a:solidFill>
                <a:prstClr val="black"/>
              </a:solidFill>
            </a:endParaRPr>
          </a:p>
        </p:txBody>
      </p:sp>
      <p:sp>
        <p:nvSpPr>
          <p:cNvPr id="85" name="bk object 85"/>
          <p:cNvSpPr/>
          <p:nvPr/>
        </p:nvSpPr>
        <p:spPr>
          <a:xfrm>
            <a:off x="4112604" y="5303357"/>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86" name="bk object 86"/>
          <p:cNvSpPr/>
          <p:nvPr/>
        </p:nvSpPr>
        <p:spPr>
          <a:xfrm>
            <a:off x="4420332" y="1321618"/>
            <a:ext cx="0" cy="816610"/>
          </a:xfrm>
          <a:custGeom>
            <a:avLst/>
            <a:gdLst/>
            <a:ahLst/>
            <a:cxnLst/>
            <a:rect l="l" t="t" r="r" b="b"/>
            <a:pathLst>
              <a:path h="816610">
                <a:moveTo>
                  <a:pt x="0" y="0"/>
                </a:moveTo>
                <a:lnTo>
                  <a:pt x="0" y="816554"/>
                </a:lnTo>
              </a:path>
            </a:pathLst>
          </a:custGeom>
          <a:ln w="12700">
            <a:solidFill>
              <a:srgbClr val="000000"/>
            </a:solidFill>
          </a:ln>
        </p:spPr>
        <p:txBody>
          <a:bodyPr wrap="square" lIns="0" tIns="0" rIns="0" bIns="0" rtlCol="0"/>
          <a:lstStyle/>
          <a:p>
            <a:endParaRPr>
              <a:solidFill>
                <a:prstClr val="black"/>
              </a:solidFill>
            </a:endParaRPr>
          </a:p>
        </p:txBody>
      </p:sp>
      <p:sp>
        <p:nvSpPr>
          <p:cNvPr id="87" name="bk object 87"/>
          <p:cNvSpPr/>
          <p:nvPr/>
        </p:nvSpPr>
        <p:spPr>
          <a:xfrm>
            <a:off x="4420332" y="2365248"/>
            <a:ext cx="0" cy="207645"/>
          </a:xfrm>
          <a:custGeom>
            <a:avLst/>
            <a:gdLst/>
            <a:ahLst/>
            <a:cxnLst/>
            <a:rect l="l" t="t" r="r" b="b"/>
            <a:pathLst>
              <a:path h="207644">
                <a:moveTo>
                  <a:pt x="0" y="0"/>
                </a:moveTo>
                <a:lnTo>
                  <a:pt x="0" y="207263"/>
                </a:lnTo>
              </a:path>
            </a:pathLst>
          </a:custGeom>
          <a:ln w="12700">
            <a:solidFill>
              <a:srgbClr val="000000"/>
            </a:solidFill>
          </a:ln>
        </p:spPr>
        <p:txBody>
          <a:bodyPr wrap="square" lIns="0" tIns="0" rIns="0" bIns="0" rtlCol="0"/>
          <a:lstStyle/>
          <a:p>
            <a:endParaRPr>
              <a:solidFill>
                <a:prstClr val="black"/>
              </a:solidFill>
            </a:endParaRPr>
          </a:p>
        </p:txBody>
      </p:sp>
      <p:sp>
        <p:nvSpPr>
          <p:cNvPr id="88" name="bk object 88"/>
          <p:cNvSpPr/>
          <p:nvPr/>
        </p:nvSpPr>
        <p:spPr>
          <a:xfrm>
            <a:off x="4420332" y="2798064"/>
            <a:ext cx="0" cy="234950"/>
          </a:xfrm>
          <a:custGeom>
            <a:avLst/>
            <a:gdLst/>
            <a:ahLst/>
            <a:cxnLst/>
            <a:rect l="l" t="t" r="r" b="b"/>
            <a:pathLst>
              <a:path h="234950">
                <a:moveTo>
                  <a:pt x="0" y="0"/>
                </a:moveTo>
                <a:lnTo>
                  <a:pt x="0" y="234695"/>
                </a:lnTo>
              </a:path>
            </a:pathLst>
          </a:custGeom>
          <a:ln w="12700">
            <a:solidFill>
              <a:srgbClr val="000000"/>
            </a:solidFill>
          </a:ln>
        </p:spPr>
        <p:txBody>
          <a:bodyPr wrap="square" lIns="0" tIns="0" rIns="0" bIns="0" rtlCol="0"/>
          <a:lstStyle/>
          <a:p>
            <a:endParaRPr>
              <a:solidFill>
                <a:prstClr val="black"/>
              </a:solidFill>
            </a:endParaRPr>
          </a:p>
        </p:txBody>
      </p:sp>
      <p:sp>
        <p:nvSpPr>
          <p:cNvPr id="89" name="bk object 89"/>
          <p:cNvSpPr/>
          <p:nvPr/>
        </p:nvSpPr>
        <p:spPr>
          <a:xfrm>
            <a:off x="4420332" y="3258311"/>
            <a:ext cx="0" cy="1767205"/>
          </a:xfrm>
          <a:custGeom>
            <a:avLst/>
            <a:gdLst/>
            <a:ahLst/>
            <a:cxnLst/>
            <a:rect l="l" t="t" r="r" b="b"/>
            <a:pathLst>
              <a:path h="1767204">
                <a:moveTo>
                  <a:pt x="0" y="0"/>
                </a:moveTo>
                <a:lnTo>
                  <a:pt x="0" y="1766633"/>
                </a:lnTo>
              </a:path>
            </a:pathLst>
          </a:custGeom>
          <a:ln w="12700">
            <a:solidFill>
              <a:srgbClr val="000000"/>
            </a:solidFill>
          </a:ln>
        </p:spPr>
        <p:txBody>
          <a:bodyPr wrap="square" lIns="0" tIns="0" rIns="0" bIns="0" rtlCol="0"/>
          <a:lstStyle/>
          <a:p>
            <a:endParaRPr>
              <a:solidFill>
                <a:prstClr val="black"/>
              </a:solidFill>
            </a:endParaRPr>
          </a:p>
        </p:txBody>
      </p:sp>
      <p:sp>
        <p:nvSpPr>
          <p:cNvPr id="90" name="bk object 90"/>
          <p:cNvSpPr/>
          <p:nvPr/>
        </p:nvSpPr>
        <p:spPr>
          <a:xfrm>
            <a:off x="4413982" y="5303357"/>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91" name="bk object 91"/>
          <p:cNvSpPr/>
          <p:nvPr/>
        </p:nvSpPr>
        <p:spPr>
          <a:xfrm>
            <a:off x="4721711" y="1321618"/>
            <a:ext cx="0" cy="1250950"/>
          </a:xfrm>
          <a:custGeom>
            <a:avLst/>
            <a:gdLst/>
            <a:ahLst/>
            <a:cxnLst/>
            <a:rect l="l" t="t" r="r" b="b"/>
            <a:pathLst>
              <a:path h="1250950">
                <a:moveTo>
                  <a:pt x="0" y="0"/>
                </a:moveTo>
                <a:lnTo>
                  <a:pt x="0" y="1250893"/>
                </a:lnTo>
              </a:path>
            </a:pathLst>
          </a:custGeom>
          <a:ln w="12700">
            <a:solidFill>
              <a:srgbClr val="000000"/>
            </a:solidFill>
          </a:ln>
        </p:spPr>
        <p:txBody>
          <a:bodyPr wrap="square" lIns="0" tIns="0" rIns="0" bIns="0" rtlCol="0"/>
          <a:lstStyle/>
          <a:p>
            <a:endParaRPr>
              <a:solidFill>
                <a:prstClr val="black"/>
              </a:solidFill>
            </a:endParaRPr>
          </a:p>
        </p:txBody>
      </p:sp>
      <p:sp>
        <p:nvSpPr>
          <p:cNvPr id="92" name="bk object 92"/>
          <p:cNvSpPr/>
          <p:nvPr/>
        </p:nvSpPr>
        <p:spPr>
          <a:xfrm>
            <a:off x="4721711" y="2798063"/>
            <a:ext cx="0" cy="234950"/>
          </a:xfrm>
          <a:custGeom>
            <a:avLst/>
            <a:gdLst/>
            <a:ahLst/>
            <a:cxnLst/>
            <a:rect l="l" t="t" r="r" b="b"/>
            <a:pathLst>
              <a:path h="234950">
                <a:moveTo>
                  <a:pt x="0" y="0"/>
                </a:moveTo>
                <a:lnTo>
                  <a:pt x="0" y="234696"/>
                </a:lnTo>
              </a:path>
            </a:pathLst>
          </a:custGeom>
          <a:ln w="12700">
            <a:solidFill>
              <a:srgbClr val="000000"/>
            </a:solidFill>
          </a:ln>
        </p:spPr>
        <p:txBody>
          <a:bodyPr wrap="square" lIns="0" tIns="0" rIns="0" bIns="0" rtlCol="0"/>
          <a:lstStyle/>
          <a:p>
            <a:endParaRPr>
              <a:solidFill>
                <a:prstClr val="black"/>
              </a:solidFill>
            </a:endParaRPr>
          </a:p>
        </p:txBody>
      </p:sp>
      <p:sp>
        <p:nvSpPr>
          <p:cNvPr id="93" name="bk object 93"/>
          <p:cNvSpPr/>
          <p:nvPr/>
        </p:nvSpPr>
        <p:spPr>
          <a:xfrm>
            <a:off x="4721711" y="3258311"/>
            <a:ext cx="0" cy="1767205"/>
          </a:xfrm>
          <a:custGeom>
            <a:avLst/>
            <a:gdLst/>
            <a:ahLst/>
            <a:cxnLst/>
            <a:rect l="l" t="t" r="r" b="b"/>
            <a:pathLst>
              <a:path h="1767204">
                <a:moveTo>
                  <a:pt x="0" y="0"/>
                </a:moveTo>
                <a:lnTo>
                  <a:pt x="0" y="1766633"/>
                </a:lnTo>
              </a:path>
            </a:pathLst>
          </a:custGeom>
          <a:ln w="12700">
            <a:solidFill>
              <a:srgbClr val="000000"/>
            </a:solidFill>
          </a:ln>
        </p:spPr>
        <p:txBody>
          <a:bodyPr wrap="square" lIns="0" tIns="0" rIns="0" bIns="0" rtlCol="0"/>
          <a:lstStyle/>
          <a:p>
            <a:endParaRPr>
              <a:solidFill>
                <a:prstClr val="black"/>
              </a:solidFill>
            </a:endParaRPr>
          </a:p>
        </p:txBody>
      </p:sp>
      <p:sp>
        <p:nvSpPr>
          <p:cNvPr id="94" name="bk object 94"/>
          <p:cNvSpPr/>
          <p:nvPr/>
        </p:nvSpPr>
        <p:spPr>
          <a:xfrm>
            <a:off x="4715361"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95" name="bk object 95"/>
          <p:cNvSpPr/>
          <p:nvPr/>
        </p:nvSpPr>
        <p:spPr>
          <a:xfrm>
            <a:off x="5023088" y="1321618"/>
            <a:ext cx="0" cy="1711325"/>
          </a:xfrm>
          <a:custGeom>
            <a:avLst/>
            <a:gdLst/>
            <a:ahLst/>
            <a:cxnLst/>
            <a:rect l="l" t="t" r="r" b="b"/>
            <a:pathLst>
              <a:path h="1711325">
                <a:moveTo>
                  <a:pt x="0" y="0"/>
                </a:moveTo>
                <a:lnTo>
                  <a:pt x="0" y="1711141"/>
                </a:lnTo>
              </a:path>
            </a:pathLst>
          </a:custGeom>
          <a:ln w="12700">
            <a:solidFill>
              <a:srgbClr val="000000"/>
            </a:solidFill>
          </a:ln>
        </p:spPr>
        <p:txBody>
          <a:bodyPr wrap="square" lIns="0" tIns="0" rIns="0" bIns="0" rtlCol="0"/>
          <a:lstStyle/>
          <a:p>
            <a:endParaRPr>
              <a:solidFill>
                <a:prstClr val="black"/>
              </a:solidFill>
            </a:endParaRPr>
          </a:p>
        </p:txBody>
      </p:sp>
      <p:sp>
        <p:nvSpPr>
          <p:cNvPr id="96" name="bk object 96"/>
          <p:cNvSpPr/>
          <p:nvPr/>
        </p:nvSpPr>
        <p:spPr>
          <a:xfrm>
            <a:off x="5023088" y="3258311"/>
            <a:ext cx="0" cy="1767205"/>
          </a:xfrm>
          <a:custGeom>
            <a:avLst/>
            <a:gdLst/>
            <a:ahLst/>
            <a:cxnLst/>
            <a:rect l="l" t="t" r="r" b="b"/>
            <a:pathLst>
              <a:path h="1767204">
                <a:moveTo>
                  <a:pt x="0" y="0"/>
                </a:moveTo>
                <a:lnTo>
                  <a:pt x="0" y="1766633"/>
                </a:lnTo>
              </a:path>
            </a:pathLst>
          </a:custGeom>
          <a:ln w="12700">
            <a:solidFill>
              <a:srgbClr val="000000"/>
            </a:solidFill>
          </a:ln>
        </p:spPr>
        <p:txBody>
          <a:bodyPr wrap="square" lIns="0" tIns="0" rIns="0" bIns="0" rtlCol="0"/>
          <a:lstStyle/>
          <a:p>
            <a:endParaRPr>
              <a:solidFill>
                <a:prstClr val="black"/>
              </a:solidFill>
            </a:endParaRPr>
          </a:p>
        </p:txBody>
      </p:sp>
      <p:sp>
        <p:nvSpPr>
          <p:cNvPr id="97" name="bk object 97"/>
          <p:cNvSpPr/>
          <p:nvPr/>
        </p:nvSpPr>
        <p:spPr>
          <a:xfrm>
            <a:off x="5016738"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98" name="bk object 98"/>
          <p:cNvSpPr/>
          <p:nvPr/>
        </p:nvSpPr>
        <p:spPr>
          <a:xfrm>
            <a:off x="5324467" y="1321618"/>
            <a:ext cx="0" cy="3703320"/>
          </a:xfrm>
          <a:custGeom>
            <a:avLst/>
            <a:gdLst/>
            <a:ahLst/>
            <a:cxnLst/>
            <a:rect l="l" t="t" r="r" b="b"/>
            <a:pathLst>
              <a:path h="3703320">
                <a:moveTo>
                  <a:pt x="0" y="0"/>
                </a:moveTo>
                <a:lnTo>
                  <a:pt x="0" y="3703326"/>
                </a:lnTo>
              </a:path>
            </a:pathLst>
          </a:custGeom>
          <a:ln w="12700">
            <a:solidFill>
              <a:srgbClr val="000000"/>
            </a:solidFill>
          </a:ln>
        </p:spPr>
        <p:txBody>
          <a:bodyPr wrap="square" lIns="0" tIns="0" rIns="0" bIns="0" rtlCol="0"/>
          <a:lstStyle/>
          <a:p>
            <a:endParaRPr>
              <a:solidFill>
                <a:prstClr val="black"/>
              </a:solidFill>
            </a:endParaRPr>
          </a:p>
        </p:txBody>
      </p:sp>
      <p:sp>
        <p:nvSpPr>
          <p:cNvPr id="99" name="bk object 99"/>
          <p:cNvSpPr/>
          <p:nvPr/>
        </p:nvSpPr>
        <p:spPr>
          <a:xfrm>
            <a:off x="5318117"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00" name="bk object 100"/>
          <p:cNvSpPr/>
          <p:nvPr/>
        </p:nvSpPr>
        <p:spPr>
          <a:xfrm>
            <a:off x="5625844" y="1321618"/>
            <a:ext cx="0" cy="3703320"/>
          </a:xfrm>
          <a:custGeom>
            <a:avLst/>
            <a:gdLst/>
            <a:ahLst/>
            <a:cxnLst/>
            <a:rect l="l" t="t" r="r" b="b"/>
            <a:pathLst>
              <a:path h="3703320">
                <a:moveTo>
                  <a:pt x="0" y="0"/>
                </a:moveTo>
                <a:lnTo>
                  <a:pt x="0" y="3703326"/>
                </a:lnTo>
              </a:path>
            </a:pathLst>
          </a:custGeom>
          <a:ln w="12700">
            <a:solidFill>
              <a:srgbClr val="000000"/>
            </a:solidFill>
          </a:ln>
        </p:spPr>
        <p:txBody>
          <a:bodyPr wrap="square" lIns="0" tIns="0" rIns="0" bIns="0" rtlCol="0"/>
          <a:lstStyle/>
          <a:p>
            <a:endParaRPr>
              <a:solidFill>
                <a:prstClr val="black"/>
              </a:solidFill>
            </a:endParaRPr>
          </a:p>
        </p:txBody>
      </p:sp>
      <p:sp>
        <p:nvSpPr>
          <p:cNvPr id="101" name="bk object 101"/>
          <p:cNvSpPr/>
          <p:nvPr/>
        </p:nvSpPr>
        <p:spPr>
          <a:xfrm>
            <a:off x="5619494"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02" name="bk object 102"/>
          <p:cNvSpPr/>
          <p:nvPr/>
        </p:nvSpPr>
        <p:spPr>
          <a:xfrm>
            <a:off x="5927223" y="1321620"/>
            <a:ext cx="0" cy="506095"/>
          </a:xfrm>
          <a:custGeom>
            <a:avLst/>
            <a:gdLst/>
            <a:ahLst/>
            <a:cxnLst/>
            <a:rect l="l" t="t" r="r" b="b"/>
            <a:pathLst>
              <a:path h="506094">
                <a:moveTo>
                  <a:pt x="0" y="0"/>
                </a:moveTo>
                <a:lnTo>
                  <a:pt x="0" y="505655"/>
                </a:lnTo>
              </a:path>
            </a:pathLst>
          </a:custGeom>
          <a:ln w="12700">
            <a:solidFill>
              <a:srgbClr val="000000"/>
            </a:solidFill>
          </a:ln>
        </p:spPr>
        <p:txBody>
          <a:bodyPr wrap="square" lIns="0" tIns="0" rIns="0" bIns="0" rtlCol="0"/>
          <a:lstStyle/>
          <a:p>
            <a:endParaRPr>
              <a:solidFill>
                <a:prstClr val="black"/>
              </a:solidFill>
            </a:endParaRPr>
          </a:p>
        </p:txBody>
      </p:sp>
      <p:sp>
        <p:nvSpPr>
          <p:cNvPr id="103" name="bk object 103"/>
          <p:cNvSpPr/>
          <p:nvPr/>
        </p:nvSpPr>
        <p:spPr>
          <a:xfrm>
            <a:off x="5927223" y="2249423"/>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04" name="bk object 104"/>
          <p:cNvSpPr/>
          <p:nvPr/>
        </p:nvSpPr>
        <p:spPr>
          <a:xfrm>
            <a:off x="5920873"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05" name="bk object 105"/>
          <p:cNvSpPr/>
          <p:nvPr/>
        </p:nvSpPr>
        <p:spPr>
          <a:xfrm>
            <a:off x="6228600" y="1321620"/>
            <a:ext cx="0" cy="506095"/>
          </a:xfrm>
          <a:custGeom>
            <a:avLst/>
            <a:gdLst/>
            <a:ahLst/>
            <a:cxnLst/>
            <a:rect l="l" t="t" r="r" b="b"/>
            <a:pathLst>
              <a:path h="506094">
                <a:moveTo>
                  <a:pt x="0" y="0"/>
                </a:moveTo>
                <a:lnTo>
                  <a:pt x="0" y="505655"/>
                </a:lnTo>
              </a:path>
            </a:pathLst>
          </a:custGeom>
          <a:ln w="12700">
            <a:solidFill>
              <a:srgbClr val="000000"/>
            </a:solidFill>
          </a:ln>
        </p:spPr>
        <p:txBody>
          <a:bodyPr wrap="square" lIns="0" tIns="0" rIns="0" bIns="0" rtlCol="0"/>
          <a:lstStyle/>
          <a:p>
            <a:endParaRPr>
              <a:solidFill>
                <a:prstClr val="black"/>
              </a:solidFill>
            </a:endParaRPr>
          </a:p>
        </p:txBody>
      </p:sp>
      <p:sp>
        <p:nvSpPr>
          <p:cNvPr id="106" name="bk object 106"/>
          <p:cNvSpPr/>
          <p:nvPr/>
        </p:nvSpPr>
        <p:spPr>
          <a:xfrm>
            <a:off x="6228600" y="2249423"/>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07" name="bk object 107"/>
          <p:cNvSpPr/>
          <p:nvPr/>
        </p:nvSpPr>
        <p:spPr>
          <a:xfrm>
            <a:off x="6222250"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08" name="bk object 108"/>
          <p:cNvSpPr/>
          <p:nvPr/>
        </p:nvSpPr>
        <p:spPr>
          <a:xfrm>
            <a:off x="6529979" y="1321620"/>
            <a:ext cx="0" cy="506095"/>
          </a:xfrm>
          <a:custGeom>
            <a:avLst/>
            <a:gdLst/>
            <a:ahLst/>
            <a:cxnLst/>
            <a:rect l="l" t="t" r="r" b="b"/>
            <a:pathLst>
              <a:path h="506094">
                <a:moveTo>
                  <a:pt x="0" y="0"/>
                </a:moveTo>
                <a:lnTo>
                  <a:pt x="0" y="505655"/>
                </a:lnTo>
              </a:path>
            </a:pathLst>
          </a:custGeom>
          <a:ln w="12700">
            <a:solidFill>
              <a:srgbClr val="000000"/>
            </a:solidFill>
          </a:ln>
        </p:spPr>
        <p:txBody>
          <a:bodyPr wrap="square" lIns="0" tIns="0" rIns="0" bIns="0" rtlCol="0"/>
          <a:lstStyle/>
          <a:p>
            <a:endParaRPr>
              <a:solidFill>
                <a:prstClr val="black"/>
              </a:solidFill>
            </a:endParaRPr>
          </a:p>
        </p:txBody>
      </p:sp>
      <p:sp>
        <p:nvSpPr>
          <p:cNvPr id="109" name="bk object 109"/>
          <p:cNvSpPr/>
          <p:nvPr/>
        </p:nvSpPr>
        <p:spPr>
          <a:xfrm>
            <a:off x="6529979" y="2249423"/>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10" name="bk object 110"/>
          <p:cNvSpPr/>
          <p:nvPr/>
        </p:nvSpPr>
        <p:spPr>
          <a:xfrm>
            <a:off x="6523629" y="5303358"/>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11" name="bk object 111"/>
          <p:cNvSpPr/>
          <p:nvPr/>
        </p:nvSpPr>
        <p:spPr>
          <a:xfrm>
            <a:off x="6831357" y="1321621"/>
            <a:ext cx="0" cy="506095"/>
          </a:xfrm>
          <a:custGeom>
            <a:avLst/>
            <a:gdLst/>
            <a:ahLst/>
            <a:cxnLst/>
            <a:rect l="l" t="t" r="r" b="b"/>
            <a:pathLst>
              <a:path h="506094">
                <a:moveTo>
                  <a:pt x="0" y="0"/>
                </a:moveTo>
                <a:lnTo>
                  <a:pt x="0" y="505654"/>
                </a:lnTo>
              </a:path>
            </a:pathLst>
          </a:custGeom>
          <a:ln w="12700">
            <a:solidFill>
              <a:srgbClr val="000000"/>
            </a:solidFill>
          </a:ln>
        </p:spPr>
        <p:txBody>
          <a:bodyPr wrap="square" lIns="0" tIns="0" rIns="0" bIns="0" rtlCol="0"/>
          <a:lstStyle/>
          <a:p>
            <a:endParaRPr>
              <a:solidFill>
                <a:prstClr val="black"/>
              </a:solidFill>
            </a:endParaRPr>
          </a:p>
        </p:txBody>
      </p:sp>
      <p:sp>
        <p:nvSpPr>
          <p:cNvPr id="112" name="bk object 112"/>
          <p:cNvSpPr/>
          <p:nvPr/>
        </p:nvSpPr>
        <p:spPr>
          <a:xfrm>
            <a:off x="6831357" y="2249424"/>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13" name="bk object 113"/>
          <p:cNvSpPr/>
          <p:nvPr/>
        </p:nvSpPr>
        <p:spPr>
          <a:xfrm>
            <a:off x="6825007" y="5303359"/>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14" name="bk object 114"/>
          <p:cNvSpPr/>
          <p:nvPr/>
        </p:nvSpPr>
        <p:spPr>
          <a:xfrm>
            <a:off x="7132735" y="1321621"/>
            <a:ext cx="0" cy="506095"/>
          </a:xfrm>
          <a:custGeom>
            <a:avLst/>
            <a:gdLst/>
            <a:ahLst/>
            <a:cxnLst/>
            <a:rect l="l" t="t" r="r" b="b"/>
            <a:pathLst>
              <a:path h="506094">
                <a:moveTo>
                  <a:pt x="0" y="0"/>
                </a:moveTo>
                <a:lnTo>
                  <a:pt x="0" y="505654"/>
                </a:lnTo>
              </a:path>
            </a:pathLst>
          </a:custGeom>
          <a:ln w="12700">
            <a:solidFill>
              <a:srgbClr val="000000"/>
            </a:solidFill>
          </a:ln>
        </p:spPr>
        <p:txBody>
          <a:bodyPr wrap="square" lIns="0" tIns="0" rIns="0" bIns="0" rtlCol="0"/>
          <a:lstStyle/>
          <a:p>
            <a:endParaRPr>
              <a:solidFill>
                <a:prstClr val="black"/>
              </a:solidFill>
            </a:endParaRPr>
          </a:p>
        </p:txBody>
      </p:sp>
      <p:sp>
        <p:nvSpPr>
          <p:cNvPr id="115" name="bk object 115"/>
          <p:cNvSpPr/>
          <p:nvPr/>
        </p:nvSpPr>
        <p:spPr>
          <a:xfrm>
            <a:off x="7132735" y="2249424"/>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16" name="bk object 116"/>
          <p:cNvSpPr/>
          <p:nvPr/>
        </p:nvSpPr>
        <p:spPr>
          <a:xfrm>
            <a:off x="7126385" y="5303359"/>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17" name="bk object 117"/>
          <p:cNvSpPr/>
          <p:nvPr/>
        </p:nvSpPr>
        <p:spPr>
          <a:xfrm>
            <a:off x="7434114" y="1321621"/>
            <a:ext cx="0" cy="506095"/>
          </a:xfrm>
          <a:custGeom>
            <a:avLst/>
            <a:gdLst/>
            <a:ahLst/>
            <a:cxnLst/>
            <a:rect l="l" t="t" r="r" b="b"/>
            <a:pathLst>
              <a:path h="506094">
                <a:moveTo>
                  <a:pt x="0" y="0"/>
                </a:moveTo>
                <a:lnTo>
                  <a:pt x="0" y="505654"/>
                </a:lnTo>
              </a:path>
            </a:pathLst>
          </a:custGeom>
          <a:ln w="12700">
            <a:solidFill>
              <a:srgbClr val="000000"/>
            </a:solidFill>
          </a:ln>
        </p:spPr>
        <p:txBody>
          <a:bodyPr wrap="square" lIns="0" tIns="0" rIns="0" bIns="0" rtlCol="0"/>
          <a:lstStyle/>
          <a:p>
            <a:endParaRPr>
              <a:solidFill>
                <a:prstClr val="black"/>
              </a:solidFill>
            </a:endParaRPr>
          </a:p>
        </p:txBody>
      </p:sp>
      <p:sp>
        <p:nvSpPr>
          <p:cNvPr id="118" name="bk object 118"/>
          <p:cNvSpPr/>
          <p:nvPr/>
        </p:nvSpPr>
        <p:spPr>
          <a:xfrm>
            <a:off x="7434114" y="2249424"/>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19" name="bk object 119"/>
          <p:cNvSpPr/>
          <p:nvPr/>
        </p:nvSpPr>
        <p:spPr>
          <a:xfrm>
            <a:off x="7427764" y="5303359"/>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20" name="bk object 120"/>
          <p:cNvSpPr/>
          <p:nvPr/>
        </p:nvSpPr>
        <p:spPr>
          <a:xfrm>
            <a:off x="7735491" y="1321623"/>
            <a:ext cx="0" cy="506095"/>
          </a:xfrm>
          <a:custGeom>
            <a:avLst/>
            <a:gdLst/>
            <a:ahLst/>
            <a:cxnLst/>
            <a:rect l="l" t="t" r="r" b="b"/>
            <a:pathLst>
              <a:path h="506094">
                <a:moveTo>
                  <a:pt x="0" y="0"/>
                </a:moveTo>
                <a:lnTo>
                  <a:pt x="0" y="505653"/>
                </a:lnTo>
              </a:path>
            </a:pathLst>
          </a:custGeom>
          <a:ln w="12700">
            <a:solidFill>
              <a:srgbClr val="000000"/>
            </a:solidFill>
          </a:ln>
        </p:spPr>
        <p:txBody>
          <a:bodyPr wrap="square" lIns="0" tIns="0" rIns="0" bIns="0" rtlCol="0"/>
          <a:lstStyle/>
          <a:p>
            <a:endParaRPr>
              <a:solidFill>
                <a:prstClr val="black"/>
              </a:solidFill>
            </a:endParaRPr>
          </a:p>
        </p:txBody>
      </p:sp>
      <p:sp>
        <p:nvSpPr>
          <p:cNvPr id="121" name="bk object 121"/>
          <p:cNvSpPr/>
          <p:nvPr/>
        </p:nvSpPr>
        <p:spPr>
          <a:xfrm>
            <a:off x="7735490" y="2249424"/>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22" name="bk object 122"/>
          <p:cNvSpPr/>
          <p:nvPr/>
        </p:nvSpPr>
        <p:spPr>
          <a:xfrm>
            <a:off x="7729140" y="5303360"/>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23" name="bk object 123"/>
          <p:cNvSpPr/>
          <p:nvPr/>
        </p:nvSpPr>
        <p:spPr>
          <a:xfrm>
            <a:off x="8036869" y="1321623"/>
            <a:ext cx="0" cy="506095"/>
          </a:xfrm>
          <a:custGeom>
            <a:avLst/>
            <a:gdLst/>
            <a:ahLst/>
            <a:cxnLst/>
            <a:rect l="l" t="t" r="r" b="b"/>
            <a:pathLst>
              <a:path h="506094">
                <a:moveTo>
                  <a:pt x="0" y="0"/>
                </a:moveTo>
                <a:lnTo>
                  <a:pt x="0" y="505653"/>
                </a:lnTo>
              </a:path>
            </a:pathLst>
          </a:custGeom>
          <a:ln w="12700">
            <a:solidFill>
              <a:srgbClr val="000000"/>
            </a:solidFill>
          </a:ln>
        </p:spPr>
        <p:txBody>
          <a:bodyPr wrap="square" lIns="0" tIns="0" rIns="0" bIns="0" rtlCol="0"/>
          <a:lstStyle/>
          <a:p>
            <a:endParaRPr>
              <a:solidFill>
                <a:prstClr val="black"/>
              </a:solidFill>
            </a:endParaRPr>
          </a:p>
        </p:txBody>
      </p:sp>
      <p:sp>
        <p:nvSpPr>
          <p:cNvPr id="124" name="bk object 124"/>
          <p:cNvSpPr/>
          <p:nvPr/>
        </p:nvSpPr>
        <p:spPr>
          <a:xfrm>
            <a:off x="8036869" y="2249424"/>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25" name="bk object 125"/>
          <p:cNvSpPr/>
          <p:nvPr/>
        </p:nvSpPr>
        <p:spPr>
          <a:xfrm>
            <a:off x="8030519" y="5303360"/>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26" name="bk object 126"/>
          <p:cNvSpPr/>
          <p:nvPr/>
        </p:nvSpPr>
        <p:spPr>
          <a:xfrm>
            <a:off x="8338247" y="1321623"/>
            <a:ext cx="0" cy="506095"/>
          </a:xfrm>
          <a:custGeom>
            <a:avLst/>
            <a:gdLst/>
            <a:ahLst/>
            <a:cxnLst/>
            <a:rect l="l" t="t" r="r" b="b"/>
            <a:pathLst>
              <a:path h="506094">
                <a:moveTo>
                  <a:pt x="0" y="0"/>
                </a:moveTo>
                <a:lnTo>
                  <a:pt x="0" y="505653"/>
                </a:lnTo>
              </a:path>
            </a:pathLst>
          </a:custGeom>
          <a:ln w="12700">
            <a:solidFill>
              <a:srgbClr val="000000"/>
            </a:solidFill>
          </a:ln>
        </p:spPr>
        <p:txBody>
          <a:bodyPr wrap="square" lIns="0" tIns="0" rIns="0" bIns="0" rtlCol="0"/>
          <a:lstStyle/>
          <a:p>
            <a:endParaRPr>
              <a:solidFill>
                <a:prstClr val="black"/>
              </a:solidFill>
            </a:endParaRPr>
          </a:p>
        </p:txBody>
      </p:sp>
      <p:sp>
        <p:nvSpPr>
          <p:cNvPr id="127" name="bk object 127"/>
          <p:cNvSpPr/>
          <p:nvPr/>
        </p:nvSpPr>
        <p:spPr>
          <a:xfrm>
            <a:off x="8338247" y="2249424"/>
            <a:ext cx="0" cy="2775585"/>
          </a:xfrm>
          <a:custGeom>
            <a:avLst/>
            <a:gdLst/>
            <a:ahLst/>
            <a:cxnLst/>
            <a:rect l="l" t="t" r="r" b="b"/>
            <a:pathLst>
              <a:path h="2775585">
                <a:moveTo>
                  <a:pt x="0" y="0"/>
                </a:moveTo>
                <a:lnTo>
                  <a:pt x="0" y="2775521"/>
                </a:lnTo>
              </a:path>
            </a:pathLst>
          </a:custGeom>
          <a:ln w="12700">
            <a:solidFill>
              <a:srgbClr val="000000"/>
            </a:solidFill>
          </a:ln>
        </p:spPr>
        <p:txBody>
          <a:bodyPr wrap="square" lIns="0" tIns="0" rIns="0" bIns="0" rtlCol="0"/>
          <a:lstStyle/>
          <a:p>
            <a:endParaRPr>
              <a:solidFill>
                <a:prstClr val="black"/>
              </a:solidFill>
            </a:endParaRPr>
          </a:p>
        </p:txBody>
      </p:sp>
      <p:sp>
        <p:nvSpPr>
          <p:cNvPr id="128" name="bk object 128"/>
          <p:cNvSpPr/>
          <p:nvPr/>
        </p:nvSpPr>
        <p:spPr>
          <a:xfrm>
            <a:off x="8331897" y="5303360"/>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29" name="bk object 129"/>
          <p:cNvSpPr/>
          <p:nvPr/>
        </p:nvSpPr>
        <p:spPr>
          <a:xfrm>
            <a:off x="8639625" y="1321623"/>
            <a:ext cx="0" cy="3703320"/>
          </a:xfrm>
          <a:custGeom>
            <a:avLst/>
            <a:gdLst/>
            <a:ahLst/>
            <a:cxnLst/>
            <a:rect l="l" t="t" r="r" b="b"/>
            <a:pathLst>
              <a:path h="3703320">
                <a:moveTo>
                  <a:pt x="0" y="0"/>
                </a:moveTo>
                <a:lnTo>
                  <a:pt x="0" y="3703322"/>
                </a:lnTo>
              </a:path>
            </a:pathLst>
          </a:custGeom>
          <a:ln w="12700">
            <a:solidFill>
              <a:srgbClr val="000000"/>
            </a:solidFill>
          </a:ln>
        </p:spPr>
        <p:txBody>
          <a:bodyPr wrap="square" lIns="0" tIns="0" rIns="0" bIns="0" rtlCol="0"/>
          <a:lstStyle/>
          <a:p>
            <a:endParaRPr>
              <a:solidFill>
                <a:prstClr val="black"/>
              </a:solidFill>
            </a:endParaRPr>
          </a:p>
        </p:txBody>
      </p:sp>
      <p:sp>
        <p:nvSpPr>
          <p:cNvPr id="130" name="bk object 130"/>
          <p:cNvSpPr/>
          <p:nvPr/>
        </p:nvSpPr>
        <p:spPr>
          <a:xfrm>
            <a:off x="8633275" y="5303360"/>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solidFill>
                <a:prstClr val="black"/>
              </a:solidFill>
            </a:endParaRPr>
          </a:p>
        </p:txBody>
      </p:sp>
      <p:sp>
        <p:nvSpPr>
          <p:cNvPr id="131" name="bk object 131"/>
          <p:cNvSpPr/>
          <p:nvPr/>
        </p:nvSpPr>
        <p:spPr>
          <a:xfrm>
            <a:off x="194690" y="1593700"/>
            <a:ext cx="8752840" cy="0"/>
          </a:xfrm>
          <a:custGeom>
            <a:avLst/>
            <a:gdLst/>
            <a:ahLst/>
            <a:cxnLst/>
            <a:rect l="l" t="t" r="r" b="b"/>
            <a:pathLst>
              <a:path w="8752840">
                <a:moveTo>
                  <a:pt x="0" y="0"/>
                </a:moveTo>
                <a:lnTo>
                  <a:pt x="8752662" y="0"/>
                </a:lnTo>
              </a:path>
            </a:pathLst>
          </a:custGeom>
          <a:ln w="12700">
            <a:solidFill>
              <a:srgbClr val="000000"/>
            </a:solidFill>
          </a:ln>
        </p:spPr>
        <p:txBody>
          <a:bodyPr wrap="square" lIns="0" tIns="0" rIns="0" bIns="0" rtlCol="0"/>
          <a:lstStyle/>
          <a:p>
            <a:endParaRPr>
              <a:solidFill>
                <a:prstClr val="black"/>
              </a:solidFill>
            </a:endParaRPr>
          </a:p>
        </p:txBody>
      </p:sp>
      <p:sp>
        <p:nvSpPr>
          <p:cNvPr id="132" name="bk object 132"/>
          <p:cNvSpPr/>
          <p:nvPr/>
        </p:nvSpPr>
        <p:spPr>
          <a:xfrm>
            <a:off x="201040" y="1321624"/>
            <a:ext cx="0" cy="3985895"/>
          </a:xfrm>
          <a:custGeom>
            <a:avLst/>
            <a:gdLst/>
            <a:ahLst/>
            <a:cxnLst/>
            <a:rect l="l" t="t" r="r" b="b"/>
            <a:pathLst>
              <a:path h="3985895">
                <a:moveTo>
                  <a:pt x="0" y="0"/>
                </a:moveTo>
                <a:lnTo>
                  <a:pt x="0" y="3985831"/>
                </a:lnTo>
              </a:path>
            </a:pathLst>
          </a:custGeom>
          <a:ln w="12699">
            <a:solidFill>
              <a:srgbClr val="000000"/>
            </a:solidFill>
          </a:ln>
        </p:spPr>
        <p:txBody>
          <a:bodyPr wrap="square" lIns="0" tIns="0" rIns="0" bIns="0" rtlCol="0"/>
          <a:lstStyle/>
          <a:p>
            <a:endParaRPr>
              <a:solidFill>
                <a:prstClr val="black"/>
              </a:solidFill>
            </a:endParaRPr>
          </a:p>
        </p:txBody>
      </p:sp>
      <p:sp>
        <p:nvSpPr>
          <p:cNvPr id="133" name="bk object 133"/>
          <p:cNvSpPr/>
          <p:nvPr/>
        </p:nvSpPr>
        <p:spPr>
          <a:xfrm>
            <a:off x="8941003" y="1321624"/>
            <a:ext cx="0" cy="3985895"/>
          </a:xfrm>
          <a:custGeom>
            <a:avLst/>
            <a:gdLst/>
            <a:ahLst/>
            <a:cxnLst/>
            <a:rect l="l" t="t" r="r" b="b"/>
            <a:pathLst>
              <a:path h="3985895">
                <a:moveTo>
                  <a:pt x="0" y="0"/>
                </a:moveTo>
                <a:lnTo>
                  <a:pt x="0" y="3985831"/>
                </a:lnTo>
              </a:path>
            </a:pathLst>
          </a:custGeom>
          <a:ln w="12700">
            <a:solidFill>
              <a:srgbClr val="000000"/>
            </a:solidFill>
          </a:ln>
        </p:spPr>
        <p:txBody>
          <a:bodyPr wrap="square" lIns="0" tIns="0" rIns="0" bIns="0" rtlCol="0"/>
          <a:lstStyle/>
          <a:p>
            <a:endParaRPr>
              <a:solidFill>
                <a:prstClr val="black"/>
              </a:solidFill>
            </a:endParaRPr>
          </a:p>
        </p:txBody>
      </p:sp>
      <p:sp>
        <p:nvSpPr>
          <p:cNvPr id="134" name="bk object 134"/>
          <p:cNvSpPr/>
          <p:nvPr/>
        </p:nvSpPr>
        <p:spPr>
          <a:xfrm>
            <a:off x="194690" y="1327975"/>
            <a:ext cx="8752840" cy="0"/>
          </a:xfrm>
          <a:custGeom>
            <a:avLst/>
            <a:gdLst/>
            <a:ahLst/>
            <a:cxnLst/>
            <a:rect l="l" t="t" r="r" b="b"/>
            <a:pathLst>
              <a:path w="8752840">
                <a:moveTo>
                  <a:pt x="0" y="0"/>
                </a:moveTo>
                <a:lnTo>
                  <a:pt x="8752662" y="0"/>
                </a:lnTo>
              </a:path>
            </a:pathLst>
          </a:custGeom>
          <a:ln w="12700">
            <a:solidFill>
              <a:srgbClr val="000000"/>
            </a:solidFill>
          </a:ln>
        </p:spPr>
        <p:txBody>
          <a:bodyPr wrap="square" lIns="0" tIns="0" rIns="0" bIns="0" rtlCol="0"/>
          <a:lstStyle/>
          <a:p>
            <a:endParaRPr>
              <a:solidFill>
                <a:prstClr val="black"/>
              </a:solidFill>
            </a:endParaRPr>
          </a:p>
        </p:txBody>
      </p:sp>
      <p:sp>
        <p:nvSpPr>
          <p:cNvPr id="135" name="bk object 135"/>
          <p:cNvSpPr/>
          <p:nvPr/>
        </p:nvSpPr>
        <p:spPr>
          <a:xfrm>
            <a:off x="194690" y="5301107"/>
            <a:ext cx="8752840" cy="0"/>
          </a:xfrm>
          <a:custGeom>
            <a:avLst/>
            <a:gdLst/>
            <a:ahLst/>
            <a:cxnLst/>
            <a:rect l="l" t="t" r="r" b="b"/>
            <a:pathLst>
              <a:path w="8752840">
                <a:moveTo>
                  <a:pt x="0" y="0"/>
                </a:moveTo>
                <a:lnTo>
                  <a:pt x="8752662" y="0"/>
                </a:lnTo>
              </a:path>
            </a:pathLst>
          </a:custGeom>
          <a:ln w="12700">
            <a:solidFill>
              <a:srgbClr val="000000"/>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758764" y="178421"/>
            <a:ext cx="5626470" cy="807719"/>
          </a:xfrm>
          <a:prstGeom prst="rect">
            <a:avLst/>
          </a:prstGeom>
        </p:spPr>
        <p:txBody>
          <a:bodyPr wrap="square" lIns="0" tIns="0" rIns="0" bIns="0">
            <a:spAutoFit/>
          </a:bodyPr>
          <a:lstStyle>
            <a:lvl1pPr>
              <a:defRPr sz="2800" b="1" i="0">
                <a:solidFill>
                  <a:srgbClr val="002060"/>
                </a:solidFill>
                <a:latin typeface="Franklin Gothic Demi"/>
                <a:cs typeface="Franklin Gothic Demi"/>
              </a:defRPr>
            </a:lvl1pPr>
          </a:lstStyle>
          <a:p>
            <a:endParaRPr/>
          </a:p>
        </p:txBody>
      </p:sp>
      <p:sp>
        <p:nvSpPr>
          <p:cNvPr id="3" name="Holder 3"/>
          <p:cNvSpPr>
            <a:spLocks noGrp="1"/>
          </p:cNvSpPr>
          <p:nvPr>
            <p:ph type="body" idx="1"/>
          </p:nvPr>
        </p:nvSpPr>
        <p:spPr>
          <a:xfrm>
            <a:off x="457200" y="1577340"/>
            <a:ext cx="82295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5/15/2017</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960637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hyperlink" Target="http://www.ospo.noaa.gov/Operations/POES/status.html#noaa15" TargetMode="External"/><Relationship Id="rId13" Type="http://schemas.openxmlformats.org/officeDocument/2006/relationships/image" Target="../media/image45.jp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hyperlink" Target="http://www.ospo.noaa.gov/Operations/POES/status.html#noaa19"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hyperlink" Target="http://www.ospo.noaa.gov/Operations/POES/status.html#noaa18" TargetMode="External"/><Relationship Id="rId5" Type="http://schemas.openxmlformats.org/officeDocument/2006/relationships/image" Target="../media/image42.png"/><Relationship Id="rId10" Type="http://schemas.openxmlformats.org/officeDocument/2006/relationships/hyperlink" Target="http://www.ospo.noaa.gov/Operations/SNPP/status.html" TargetMode="External"/><Relationship Id="rId4" Type="http://schemas.openxmlformats.org/officeDocument/2006/relationships/image" Target="../media/image41.png"/><Relationship Id="rId9" Type="http://schemas.openxmlformats.org/officeDocument/2006/relationships/hyperlink" Target="http://www.jpss.noaa.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458200" cy="3048001"/>
          </a:xfrm>
        </p:spPr>
        <p:txBody>
          <a:bodyPr>
            <a:normAutofit fontScale="90000"/>
          </a:bodyPr>
          <a:lstStyle/>
          <a:p>
            <a:pPr algn="ctr"/>
            <a:r>
              <a:rPr lang="en-US" dirty="0" smtClean="0"/>
              <a:t>NOAA’s Satellite Status Report </a:t>
            </a:r>
            <a:br>
              <a:rPr lang="en-US" dirty="0" smtClean="0"/>
            </a:br>
            <a:r>
              <a:rPr lang="en-US" dirty="0" smtClean="0"/>
              <a:t>GODEX-</a:t>
            </a:r>
            <a:r>
              <a:rPr lang="en-US" dirty="0" err="1" smtClean="0"/>
              <a:t>nwp</a:t>
            </a:r>
            <a:r>
              <a:rPr lang="en-US" dirty="0" smtClean="0"/>
              <a:t> Meeting</a:t>
            </a:r>
            <a:br>
              <a:rPr lang="en-US" dirty="0" smtClean="0"/>
            </a:br>
            <a:r>
              <a:rPr lang="en-US" dirty="0" err="1" smtClean="0"/>
              <a:t>Lannion</a:t>
            </a:r>
            <a:r>
              <a:rPr lang="en-US" dirty="0" smtClean="0"/>
              <a:t>, France</a:t>
            </a:r>
            <a:br>
              <a:rPr lang="en-US" dirty="0" smtClean="0"/>
            </a:br>
            <a:r>
              <a:rPr lang="en-US" dirty="0" smtClean="0"/>
              <a:t>May 16-19, 2017</a:t>
            </a:r>
            <a:endParaRPr lang="en-US" dirty="0"/>
          </a:p>
        </p:txBody>
      </p:sp>
      <p:sp>
        <p:nvSpPr>
          <p:cNvPr id="3" name="Subtitle 2"/>
          <p:cNvSpPr>
            <a:spLocks noGrp="1"/>
          </p:cNvSpPr>
          <p:nvPr>
            <p:ph type="subTitle" idx="1"/>
          </p:nvPr>
        </p:nvSpPr>
        <p:spPr>
          <a:xfrm>
            <a:off x="1371600" y="3886200"/>
            <a:ext cx="6400800" cy="2819400"/>
          </a:xfrm>
        </p:spPr>
        <p:txBody>
          <a:bodyPr/>
          <a:lstStyle/>
          <a:p>
            <a:endParaRPr lang="en-US" dirty="0" smtClean="0">
              <a:solidFill>
                <a:schemeClr val="tx1"/>
              </a:solidFill>
            </a:endParaRPr>
          </a:p>
          <a:p>
            <a:r>
              <a:rPr lang="en-US" dirty="0" smtClean="0"/>
              <a:t>John Paquette</a:t>
            </a:r>
          </a:p>
          <a:p>
            <a:r>
              <a:rPr lang="en-US" dirty="0" smtClean="0"/>
              <a:t>NOAA/NESDIS/OSPO</a:t>
            </a:r>
          </a:p>
          <a:p>
            <a:endParaRPr lang="en-US" dirty="0">
              <a:solidFill>
                <a:schemeClr val="tx1"/>
              </a:solidFill>
            </a:endParaRPr>
          </a:p>
        </p:txBody>
      </p:sp>
      <p:pic>
        <p:nvPicPr>
          <p:cNvPr id="4" name="Picture 3" descr="NOAA Logo with transparent background.png"/>
          <p:cNvPicPr>
            <a:picLocks noChangeAspect="1"/>
          </p:cNvPicPr>
          <p:nvPr/>
        </p:nvPicPr>
        <p:blipFill>
          <a:blip r:embed="rId2" cstate="print"/>
          <a:stretch>
            <a:fillRect/>
          </a:stretch>
        </p:blipFill>
        <p:spPr>
          <a:xfrm>
            <a:off x="8001000" y="152400"/>
            <a:ext cx="1005757" cy="1005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6"/>
          <p:cNvSpPr>
            <a:spLocks noGrp="1" noChangeArrowheads="1"/>
          </p:cNvSpPr>
          <p:nvPr>
            <p:ph type="title"/>
          </p:nvPr>
        </p:nvSpPr>
        <p:spPr>
          <a:xfrm>
            <a:off x="1011238" y="242888"/>
            <a:ext cx="7181850" cy="762000"/>
          </a:xfrm>
          <a:noFill/>
        </p:spPr>
        <p:txBody>
          <a:bodyPr/>
          <a:lstStyle/>
          <a:p>
            <a:pPr>
              <a:spcBef>
                <a:spcPct val="50000"/>
              </a:spcBef>
            </a:pPr>
            <a:r>
              <a:rPr lang="en-US" altLang="en-US" sz="1800" b="1" dirty="0" smtClean="0">
                <a:latin typeface="Book Antiqua" pitchFamily="18" charset="0"/>
              </a:rPr>
              <a:t>Geostationary Operational Environmental Satellite (GOES) </a:t>
            </a:r>
            <a:br>
              <a:rPr lang="en-US" altLang="en-US" sz="1800" b="1" dirty="0" smtClean="0">
                <a:latin typeface="Book Antiqua" pitchFamily="18" charset="0"/>
              </a:rPr>
            </a:br>
            <a:r>
              <a:rPr lang="en-US" altLang="en-US" sz="1800" b="1" dirty="0" smtClean="0">
                <a:latin typeface="Book Antiqua" pitchFamily="18" charset="0"/>
              </a:rPr>
              <a:t>Operations Status</a:t>
            </a:r>
            <a:r>
              <a:rPr lang="en-US" altLang="en-US" sz="1600" b="1" dirty="0" smtClean="0">
                <a:latin typeface="Book Antiqua" pitchFamily="18" charset="0"/>
              </a:rPr>
              <a:t/>
            </a:r>
            <a:br>
              <a:rPr lang="en-US" altLang="en-US" sz="1600" b="1" dirty="0" smtClean="0">
                <a:latin typeface="Book Antiqua" pitchFamily="18" charset="0"/>
              </a:rPr>
            </a:br>
            <a:r>
              <a:rPr lang="en-US" altLang="en-US" sz="1000" b="1" dirty="0" smtClean="0">
                <a:latin typeface="Book Antiqua" pitchFamily="18" charset="0"/>
              </a:rPr>
              <a:t>November 21, 2016</a:t>
            </a:r>
          </a:p>
        </p:txBody>
      </p:sp>
      <p:pic>
        <p:nvPicPr>
          <p:cNvPr id="4100" name="Picture 47" descr="MCj04347130000[1]"/>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790825" y="2047875"/>
            <a:ext cx="192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03100" name="Group 188"/>
          <p:cNvGraphicFramePr>
            <a:graphicFrameLocks noGrp="1"/>
          </p:cNvGraphicFramePr>
          <p:nvPr>
            <p:extLst>
              <p:ext uri="{D42A27DB-BD31-4B8C-83A1-F6EECF244321}">
                <p14:modId xmlns:p14="http://schemas.microsoft.com/office/powerpoint/2010/main" val="1488420027"/>
              </p:ext>
            </p:extLst>
          </p:nvPr>
        </p:nvGraphicFramePr>
        <p:xfrm>
          <a:off x="238125" y="1239838"/>
          <a:ext cx="8655050" cy="4292919"/>
        </p:xfrm>
        <a:graphic>
          <a:graphicData uri="http://schemas.openxmlformats.org/drawingml/2006/table">
            <a:tbl>
              <a:tblPr/>
              <a:tblGrid>
                <a:gridCol w="1546225"/>
                <a:gridCol w="742950"/>
                <a:gridCol w="720725"/>
                <a:gridCol w="692150"/>
                <a:gridCol w="2327275"/>
                <a:gridCol w="2625725"/>
              </a:tblGrid>
              <a:tr h="506413">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rPr>
                        <a:t>GOES-13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Loss of Redun-dancy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Within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Beyond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Action Taken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49">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Arial" charset="0"/>
                        </a:rPr>
                        <a:t>1. Sounder filter wheel anomaly, Sounder frame sync losses, filter wheel stalls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Operating with both windings on</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Performed Sounder out-gassing</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Modified SPS software to resolve frame sync issue</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Power cycled filter wheel windings, turned on outgas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Sounder pixel gaps/dropouts are minimized</a:t>
                      </a:r>
                    </a:p>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Sounder IR data are not usable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2. XRS capacitor short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Performed tests on GOES-O &amp; P sensors to ensure failures will not be repeated</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Using GOES-15 spacecraft to receive solar x-ray data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GOES-13 XRS X-ray measurements can potentially invert unexpectedly</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Nominal XRS data since July 2013</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 user 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3. SXI detector damage due to flare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Modified flight software to implement </a:t>
                      </a:r>
                      <a:r>
                        <a:rPr kumimoji="0" lang="en-US" sz="1000" b="1" i="0" u="none" strike="noStrike" cap="none" normalizeH="0" baseline="0" dirty="0" err="1" smtClean="0">
                          <a:ln>
                            <a:noFill/>
                          </a:ln>
                          <a:solidFill>
                            <a:schemeClr val="tx1"/>
                          </a:solidFill>
                          <a:effectLst/>
                          <a:latin typeface="Arial" charset="0"/>
                        </a:rPr>
                        <a:t>safing</a:t>
                      </a:r>
                      <a:r>
                        <a:rPr kumimoji="0" lang="en-US" sz="1000" b="1" i="0" u="none" strike="noStrike" cap="none" normalizeH="0" baseline="0" dirty="0" smtClean="0">
                          <a:ln>
                            <a:noFill/>
                          </a:ln>
                          <a:solidFill>
                            <a:schemeClr val="tx1"/>
                          </a:solidFill>
                          <a:effectLst/>
                          <a:latin typeface="Arial" charset="0"/>
                        </a:rPr>
                        <a:t> of SXI to prevent permanent damage</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Modified flare detection algorithm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User impacts, 9 rows currently affected out of </a:t>
                      </a:r>
                      <a:r>
                        <a:rPr kumimoji="0" lang="en-US" sz="1000" b="1" i="0" u="none" strike="noStrike" cap="none" normalizeH="0" baseline="0" smtClean="0">
                          <a:ln>
                            <a:noFill/>
                          </a:ln>
                          <a:solidFill>
                            <a:schemeClr val="tx1"/>
                          </a:solidFill>
                          <a:effectLst/>
                          <a:latin typeface="Arial" charset="0"/>
                        </a:rPr>
                        <a:t>512 total</a:t>
                      </a: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4. N2 thruster thrust force reduced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rPr>
                        <a:t>Excluded N2/N3 thruster pair for North/South maneuver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 user 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9. Star Tracker 3 (ST3) failed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smtClean="0">
                          <a:ln>
                            <a:noFill/>
                          </a:ln>
                          <a:solidFill>
                            <a:schemeClr val="tx1"/>
                          </a:solidFill>
                          <a:effectLst/>
                          <a:latin typeface="Arial" charset="0"/>
                        </a:rPr>
                        <a:t>Turned on ST2 and switched to use ST1-ST2 configuration after ST3 failure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smtClean="0">
                          <a:ln>
                            <a:noFill/>
                          </a:ln>
                          <a:solidFill>
                            <a:schemeClr val="tx1"/>
                          </a:solidFill>
                          <a:effectLst/>
                          <a:latin typeface="Arial" charset="0"/>
                        </a:rPr>
                        <a:t>No user 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45" name="Picture 81" descr="MCj04347130000[1]"/>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790826" y="3071813"/>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6" name="Group 82"/>
          <p:cNvGrpSpPr>
            <a:grpSpLocks/>
          </p:cNvGrpSpPr>
          <p:nvPr/>
        </p:nvGrpSpPr>
        <p:grpSpPr bwMode="auto">
          <a:xfrm>
            <a:off x="2352675" y="5711031"/>
            <a:ext cx="4733925" cy="481013"/>
            <a:chOff x="1422" y="3867"/>
            <a:chExt cx="2982" cy="303"/>
          </a:xfrm>
        </p:grpSpPr>
        <p:sp>
          <p:nvSpPr>
            <p:cNvPr id="4149" name="Text Box 83"/>
            <p:cNvSpPr txBox="1">
              <a:spLocks noChangeArrowheads="1"/>
            </p:cNvSpPr>
            <p:nvPr/>
          </p:nvSpPr>
          <p:spPr bwMode="auto">
            <a:xfrm>
              <a:off x="3318" y="3888"/>
              <a:ext cx="108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Operational with limitations</a:t>
              </a:r>
            </a:p>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Non-operational</a:t>
              </a:r>
              <a:endParaRPr lang="en-US" altLang="en-US" sz="1200" b="1" dirty="0">
                <a:solidFill>
                  <a:srgbClr val="000000"/>
                </a:solidFill>
                <a:latin typeface="Times New Roman" pitchFamily="18" charset="0"/>
              </a:endParaRPr>
            </a:p>
          </p:txBody>
        </p:sp>
        <p:sp>
          <p:nvSpPr>
            <p:cNvPr id="4150" name="Text Box 84"/>
            <p:cNvSpPr txBox="1">
              <a:spLocks noChangeArrowheads="1"/>
            </p:cNvSpPr>
            <p:nvPr/>
          </p:nvSpPr>
          <p:spPr bwMode="auto">
            <a:xfrm>
              <a:off x="1746" y="3894"/>
              <a:ext cx="132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50000"/>
                </a:spcBef>
                <a:spcAft>
                  <a:spcPct val="0"/>
                </a:spcAft>
                <a:buFontTx/>
                <a:buNone/>
              </a:pPr>
              <a:r>
                <a:rPr lang="en-US" altLang="en-US" sz="900" b="1">
                  <a:solidFill>
                    <a:srgbClr val="000000"/>
                  </a:solidFill>
                  <a:latin typeface="Times New Roman" pitchFamily="18" charset="0"/>
                </a:rPr>
                <a:t>Operational</a:t>
              </a:r>
            </a:p>
            <a:p>
              <a:pPr eaLnBrk="0" fontAlgn="base" hangingPunct="0">
                <a:lnSpc>
                  <a:spcPct val="100000"/>
                </a:lnSpc>
                <a:spcBef>
                  <a:spcPct val="50000"/>
                </a:spcBef>
                <a:spcAft>
                  <a:spcPct val="0"/>
                </a:spcAft>
                <a:buFontTx/>
                <a:buNone/>
              </a:pPr>
              <a:r>
                <a:rPr lang="en-US" altLang="en-US" sz="900" b="1">
                  <a:solidFill>
                    <a:srgbClr val="000000"/>
                  </a:solidFill>
                  <a:latin typeface="Times New Roman" pitchFamily="18" charset="0"/>
                </a:rPr>
                <a:t>Spacecraft issues but no user impacts</a:t>
              </a:r>
              <a:endParaRPr lang="en-US" altLang="en-US" sz="1200" b="1">
                <a:solidFill>
                  <a:srgbClr val="000000"/>
                </a:solidFill>
                <a:latin typeface="Times New Roman" pitchFamily="18" charset="0"/>
              </a:endParaRPr>
            </a:p>
          </p:txBody>
        </p:sp>
        <p:sp>
          <p:nvSpPr>
            <p:cNvPr id="4151" name="Rectangle 85"/>
            <p:cNvSpPr>
              <a:spLocks noChangeArrowheads="1"/>
            </p:cNvSpPr>
            <p:nvPr/>
          </p:nvSpPr>
          <p:spPr bwMode="auto">
            <a:xfrm>
              <a:off x="2979" y="4023"/>
              <a:ext cx="342" cy="135"/>
            </a:xfrm>
            <a:prstGeom prst="rect">
              <a:avLst/>
            </a:prstGeom>
            <a:solidFill>
              <a:srgbClr val="FF0000"/>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4152" name="Rectangle 86"/>
            <p:cNvSpPr>
              <a:spLocks noChangeArrowheads="1"/>
            </p:cNvSpPr>
            <p:nvPr/>
          </p:nvSpPr>
          <p:spPr bwMode="auto">
            <a:xfrm>
              <a:off x="2985" y="3867"/>
              <a:ext cx="342" cy="135"/>
            </a:xfrm>
            <a:prstGeom prst="rect">
              <a:avLst/>
            </a:prstGeom>
            <a:solidFill>
              <a:srgbClr val="FFFF00"/>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4153" name="Rectangle 87"/>
            <p:cNvSpPr>
              <a:spLocks noChangeArrowheads="1"/>
            </p:cNvSpPr>
            <p:nvPr/>
          </p:nvSpPr>
          <p:spPr bwMode="auto">
            <a:xfrm>
              <a:off x="1425" y="4035"/>
              <a:ext cx="342" cy="135"/>
            </a:xfrm>
            <a:prstGeom prst="rect">
              <a:avLst/>
            </a:prstGeom>
            <a:solidFill>
              <a:srgbClr val="CCFF99"/>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4154" name="Rectangle 88"/>
            <p:cNvSpPr>
              <a:spLocks noChangeArrowheads="1"/>
            </p:cNvSpPr>
            <p:nvPr/>
          </p:nvSpPr>
          <p:spPr bwMode="auto">
            <a:xfrm>
              <a:off x="1422" y="3870"/>
              <a:ext cx="342" cy="135"/>
            </a:xfrm>
            <a:prstGeom prst="rect">
              <a:avLst/>
            </a:prstGeom>
            <a:solidFill>
              <a:srgbClr val="66FF33"/>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grpSp>
      <p:pic>
        <p:nvPicPr>
          <p:cNvPr id="4147" name="Picture 134" descr="MCj04347130000[1]"/>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812256" y="3863975"/>
            <a:ext cx="192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177" descr="MCj04347130000[1]"/>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812256" y="4520049"/>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7" descr="MCj04347130000[1]"/>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799556" y="5108257"/>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67025" y="812732"/>
            <a:ext cx="4343400" cy="338554"/>
          </a:xfrm>
          <a:prstGeom prst="rect">
            <a:avLst/>
          </a:prstGeom>
          <a:noFill/>
        </p:spPr>
        <p:txBody>
          <a:bodyPr wrap="square" rtlCol="0">
            <a:spAutoFit/>
          </a:bodyPr>
          <a:lstStyle/>
          <a:p>
            <a:r>
              <a:rPr lang="en-US" sz="1600" dirty="0"/>
              <a:t>Launch: May 2006  |  Operational: April 2010</a:t>
            </a:r>
          </a:p>
        </p:txBody>
      </p:sp>
      <p:sp>
        <p:nvSpPr>
          <p:cNvPr id="18" name="TextBox 17"/>
          <p:cNvSpPr txBox="1"/>
          <p:nvPr/>
        </p:nvSpPr>
        <p:spPr>
          <a:xfrm>
            <a:off x="8458200" y="6477000"/>
            <a:ext cx="968507" cy="276999"/>
          </a:xfrm>
          <a:prstGeom prst="rect">
            <a:avLst/>
          </a:prstGeom>
          <a:noFill/>
        </p:spPr>
        <p:txBody>
          <a:bodyPr wrap="square" rtlCol="0">
            <a:spAutoFit/>
          </a:bodyPr>
          <a:lstStyle/>
          <a:p>
            <a:r>
              <a:rPr lang="en-US" sz="1200" dirty="0" smtClean="0"/>
              <a:t>10</a:t>
            </a:r>
            <a:endParaRPr lang="en-US" sz="1200" dirty="0"/>
          </a:p>
        </p:txBody>
      </p:sp>
    </p:spTree>
    <p:extLst>
      <p:ext uri="{BB962C8B-B14F-4D97-AF65-F5344CB8AC3E}">
        <p14:creationId xmlns:p14="http://schemas.microsoft.com/office/powerpoint/2010/main" val="3511533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11238" y="242888"/>
            <a:ext cx="7181850" cy="762000"/>
          </a:xfrm>
          <a:noFill/>
        </p:spPr>
        <p:txBody>
          <a:bodyPr/>
          <a:lstStyle/>
          <a:p>
            <a:pPr>
              <a:spcBef>
                <a:spcPct val="50000"/>
              </a:spcBef>
            </a:pPr>
            <a:r>
              <a:rPr lang="en-US" altLang="en-US" sz="1800" b="1" dirty="0" smtClean="0">
                <a:latin typeface="Book Antiqua" pitchFamily="18" charset="0"/>
              </a:rPr>
              <a:t>Geostationary Operational Environmental Satellite (GOES) </a:t>
            </a:r>
            <a:br>
              <a:rPr lang="en-US" altLang="en-US" sz="1800" b="1" dirty="0" smtClean="0">
                <a:latin typeface="Book Antiqua" pitchFamily="18" charset="0"/>
              </a:rPr>
            </a:br>
            <a:r>
              <a:rPr lang="en-US" altLang="en-US" sz="1800" b="1" dirty="0" smtClean="0">
                <a:latin typeface="Book Antiqua" pitchFamily="18" charset="0"/>
              </a:rPr>
              <a:t>Operations Status</a:t>
            </a:r>
            <a:r>
              <a:rPr lang="en-US" altLang="en-US" sz="1600" b="1" dirty="0" smtClean="0">
                <a:latin typeface="Book Antiqua" pitchFamily="18" charset="0"/>
              </a:rPr>
              <a:t/>
            </a:r>
            <a:br>
              <a:rPr lang="en-US" altLang="en-US" sz="1600" b="1" dirty="0" smtClean="0">
                <a:latin typeface="Book Antiqua" pitchFamily="18" charset="0"/>
              </a:rPr>
            </a:br>
            <a:r>
              <a:rPr lang="en-US" altLang="en-US" sz="1000" b="1" dirty="0" smtClean="0">
                <a:latin typeface="Book Antiqua" pitchFamily="18" charset="0"/>
              </a:rPr>
              <a:t>November 21, 2016</a:t>
            </a:r>
          </a:p>
        </p:txBody>
      </p:sp>
      <p:pic>
        <p:nvPicPr>
          <p:cNvPr id="5124" name="Picture 3"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762250" y="2190750"/>
            <a:ext cx="192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10189" name="Group 109"/>
          <p:cNvGraphicFramePr>
            <a:graphicFrameLocks noGrp="1"/>
          </p:cNvGraphicFramePr>
          <p:nvPr>
            <p:extLst>
              <p:ext uri="{D42A27DB-BD31-4B8C-83A1-F6EECF244321}">
                <p14:modId xmlns:p14="http://schemas.microsoft.com/office/powerpoint/2010/main" val="4043523365"/>
              </p:ext>
            </p:extLst>
          </p:nvPr>
        </p:nvGraphicFramePr>
        <p:xfrm>
          <a:off x="177800" y="1382713"/>
          <a:ext cx="8696325" cy="3305174"/>
        </p:xfrm>
        <a:graphic>
          <a:graphicData uri="http://schemas.openxmlformats.org/drawingml/2006/table">
            <a:tbl>
              <a:tblPr/>
              <a:tblGrid>
                <a:gridCol w="1587500"/>
                <a:gridCol w="742950"/>
                <a:gridCol w="720725"/>
                <a:gridCol w="692150"/>
                <a:gridCol w="2327275"/>
                <a:gridCol w="2625725"/>
              </a:tblGrid>
              <a:tr h="506413">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rPr>
                        <a:t>GOES-15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Loss of Redun-dancy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Within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Beyond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Action Taken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5. Sounder roll blanket raised above cooler </a:t>
                      </a:r>
                      <a:r>
                        <a:rPr kumimoji="0" lang="en-US" sz="1000" b="1" i="0" u="none" strike="noStrike" cap="none" normalizeH="0" baseline="0" dirty="0" smtClean="0">
                          <a:ln>
                            <a:noFill/>
                          </a:ln>
                          <a:solidFill>
                            <a:schemeClr val="bg1"/>
                          </a:solidFill>
                          <a:effectLst/>
                          <a:latin typeface="Arial" charset="0"/>
                        </a:rPr>
                        <a:t> </a:t>
                      </a:r>
                      <a:endParaRPr kumimoji="0" lang="en-U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User has been notified </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Yaw flip at Equinox to keep Sun angle below cooler plane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Data outage and degraded products during each yaw flip maneuver and 28 hours of INR recovery period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6. SXI initial power ON anomaly </a:t>
                      </a:r>
                      <a:r>
                        <a:rPr kumimoji="0" lang="en-US" sz="1000" b="1" i="0" u="none" strike="noStrike" cap="none" normalizeH="0" baseline="0" dirty="0" smtClean="0">
                          <a:ln>
                            <a:noFill/>
                          </a:ln>
                          <a:solidFill>
                            <a:schemeClr val="bg1"/>
                          </a:solidFill>
                          <a:effectLst/>
                          <a:latin typeface="Arial" charset="0"/>
                        </a:rPr>
                        <a:t> </a:t>
                      </a:r>
                      <a:endParaRPr kumimoji="0" lang="en-U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Not to power off SXI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 user 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7. EMWIN SSPA in S-Band Receiver 1 failed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Switched to use EMWIN SSPA and DCPI SSPA in S-Band Receiver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 user 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8. Star Tracker 1 (ST1) failed, Star Tracker 2 (ST2) failed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Turned on ST2 and switched to use ST2-ST3 configuration after ST1 failure in 2014</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Operations with ST3 only after ST2 failure in 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Degraded INR performance under investigation using single Star Tracker</a:t>
                      </a:r>
                    </a:p>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 redundant ST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169" name="Group 42"/>
          <p:cNvGrpSpPr>
            <a:grpSpLocks/>
          </p:cNvGrpSpPr>
          <p:nvPr/>
        </p:nvGrpSpPr>
        <p:grpSpPr bwMode="auto">
          <a:xfrm>
            <a:off x="2247900" y="5357813"/>
            <a:ext cx="4733925" cy="481013"/>
            <a:chOff x="1422" y="3867"/>
            <a:chExt cx="2982" cy="303"/>
          </a:xfrm>
        </p:grpSpPr>
        <p:sp>
          <p:nvSpPr>
            <p:cNvPr id="5175" name="Text Box 43"/>
            <p:cNvSpPr txBox="1">
              <a:spLocks noChangeArrowheads="1"/>
            </p:cNvSpPr>
            <p:nvPr/>
          </p:nvSpPr>
          <p:spPr bwMode="auto">
            <a:xfrm>
              <a:off x="3318" y="3888"/>
              <a:ext cx="108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50000"/>
                </a:spcBef>
                <a:spcAft>
                  <a:spcPct val="0"/>
                </a:spcAft>
                <a:buFontTx/>
                <a:buNone/>
              </a:pPr>
              <a:r>
                <a:rPr lang="en-US" altLang="en-US" sz="900" b="1">
                  <a:solidFill>
                    <a:srgbClr val="000000"/>
                  </a:solidFill>
                  <a:latin typeface="Times New Roman" pitchFamily="18" charset="0"/>
                </a:rPr>
                <a:t>Operational with limitations</a:t>
              </a:r>
            </a:p>
            <a:p>
              <a:pPr eaLnBrk="0" fontAlgn="base" hangingPunct="0">
                <a:lnSpc>
                  <a:spcPct val="100000"/>
                </a:lnSpc>
                <a:spcBef>
                  <a:spcPct val="50000"/>
                </a:spcBef>
                <a:spcAft>
                  <a:spcPct val="0"/>
                </a:spcAft>
                <a:buFontTx/>
                <a:buNone/>
              </a:pPr>
              <a:r>
                <a:rPr lang="en-US" altLang="en-US" sz="900" b="1">
                  <a:solidFill>
                    <a:srgbClr val="000000"/>
                  </a:solidFill>
                  <a:latin typeface="Times New Roman" pitchFamily="18" charset="0"/>
                </a:rPr>
                <a:t>Non-operational</a:t>
              </a:r>
              <a:endParaRPr lang="en-US" altLang="en-US" sz="1200" b="1">
                <a:solidFill>
                  <a:srgbClr val="000000"/>
                </a:solidFill>
                <a:latin typeface="Times New Roman" pitchFamily="18" charset="0"/>
              </a:endParaRPr>
            </a:p>
          </p:txBody>
        </p:sp>
        <p:sp>
          <p:nvSpPr>
            <p:cNvPr id="5176" name="Text Box 44"/>
            <p:cNvSpPr txBox="1">
              <a:spLocks noChangeArrowheads="1"/>
            </p:cNvSpPr>
            <p:nvPr/>
          </p:nvSpPr>
          <p:spPr bwMode="auto">
            <a:xfrm>
              <a:off x="1746" y="3894"/>
              <a:ext cx="132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Operational</a:t>
              </a:r>
            </a:p>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Spacecraft issues but no user impacts</a:t>
              </a:r>
              <a:endParaRPr lang="en-US" altLang="en-US" sz="1200" b="1" dirty="0">
                <a:solidFill>
                  <a:srgbClr val="000000"/>
                </a:solidFill>
                <a:latin typeface="Times New Roman" pitchFamily="18" charset="0"/>
              </a:endParaRPr>
            </a:p>
          </p:txBody>
        </p:sp>
        <p:sp>
          <p:nvSpPr>
            <p:cNvPr id="5177" name="Rectangle 45"/>
            <p:cNvSpPr>
              <a:spLocks noChangeArrowheads="1"/>
            </p:cNvSpPr>
            <p:nvPr/>
          </p:nvSpPr>
          <p:spPr bwMode="auto">
            <a:xfrm>
              <a:off x="2979" y="4023"/>
              <a:ext cx="342" cy="135"/>
            </a:xfrm>
            <a:prstGeom prst="rect">
              <a:avLst/>
            </a:prstGeom>
            <a:solidFill>
              <a:srgbClr val="FF0000"/>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5178" name="Rectangle 46"/>
            <p:cNvSpPr>
              <a:spLocks noChangeArrowheads="1"/>
            </p:cNvSpPr>
            <p:nvPr/>
          </p:nvSpPr>
          <p:spPr bwMode="auto">
            <a:xfrm>
              <a:off x="2985" y="3867"/>
              <a:ext cx="342" cy="135"/>
            </a:xfrm>
            <a:prstGeom prst="rect">
              <a:avLst/>
            </a:prstGeom>
            <a:solidFill>
              <a:srgbClr val="FFFF00"/>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5179" name="Rectangle 47"/>
            <p:cNvSpPr>
              <a:spLocks noChangeArrowheads="1"/>
            </p:cNvSpPr>
            <p:nvPr/>
          </p:nvSpPr>
          <p:spPr bwMode="auto">
            <a:xfrm>
              <a:off x="1425" y="4035"/>
              <a:ext cx="342" cy="135"/>
            </a:xfrm>
            <a:prstGeom prst="rect">
              <a:avLst/>
            </a:prstGeom>
            <a:solidFill>
              <a:srgbClr val="CCFF99"/>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5180" name="Rectangle 48"/>
            <p:cNvSpPr>
              <a:spLocks noChangeArrowheads="1"/>
            </p:cNvSpPr>
            <p:nvPr/>
          </p:nvSpPr>
          <p:spPr bwMode="auto">
            <a:xfrm>
              <a:off x="1422" y="3870"/>
              <a:ext cx="342" cy="135"/>
            </a:xfrm>
            <a:prstGeom prst="rect">
              <a:avLst/>
            </a:prstGeom>
            <a:solidFill>
              <a:srgbClr val="66FF33"/>
            </a:solidFill>
            <a:ln w="12700" algn="ctr">
              <a:solidFill>
                <a:schemeClr val="tx1"/>
              </a:solidFill>
              <a:miter lim="800000"/>
              <a:headEnd/>
              <a:tailEnd/>
            </a:ln>
          </p:spPr>
          <p:txBody>
            <a:bodyPr wrap="none"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grpSp>
      <p:pic>
        <p:nvPicPr>
          <p:cNvPr id="5170" name="Picture 49"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801938" y="2814638"/>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1" name="Picture 79"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782888" y="3500438"/>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2" name="Picture 110"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058988" y="3490913"/>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110"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098675" y="4092575"/>
            <a:ext cx="192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4" name="Picture 110"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801938" y="4092575"/>
            <a:ext cx="192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76488" y="945148"/>
            <a:ext cx="4705350" cy="338554"/>
          </a:xfrm>
          <a:prstGeom prst="rect">
            <a:avLst/>
          </a:prstGeom>
          <a:noFill/>
        </p:spPr>
        <p:txBody>
          <a:bodyPr wrap="square" rtlCol="0">
            <a:spAutoFit/>
          </a:bodyPr>
          <a:lstStyle/>
          <a:p>
            <a:r>
              <a:rPr lang="en-US" sz="1600" dirty="0"/>
              <a:t>Launch: March 2010  |  Operational: Dec 2011</a:t>
            </a:r>
          </a:p>
        </p:txBody>
      </p:sp>
      <p:sp>
        <p:nvSpPr>
          <p:cNvPr id="18" name="TextBox 17"/>
          <p:cNvSpPr txBox="1"/>
          <p:nvPr/>
        </p:nvSpPr>
        <p:spPr>
          <a:xfrm>
            <a:off x="8229600" y="6400800"/>
            <a:ext cx="968507" cy="276999"/>
          </a:xfrm>
          <a:prstGeom prst="rect">
            <a:avLst/>
          </a:prstGeom>
          <a:noFill/>
        </p:spPr>
        <p:txBody>
          <a:bodyPr wrap="square" rtlCol="0">
            <a:spAutoFit/>
          </a:bodyPr>
          <a:lstStyle/>
          <a:p>
            <a:r>
              <a:rPr lang="en-US" sz="1200" dirty="0" smtClean="0"/>
              <a:t>          11</a:t>
            </a:r>
            <a:endParaRPr lang="en-US" sz="1200" dirty="0"/>
          </a:p>
        </p:txBody>
      </p:sp>
    </p:spTree>
    <p:extLst>
      <p:ext uri="{BB962C8B-B14F-4D97-AF65-F5344CB8AC3E}">
        <p14:creationId xmlns:p14="http://schemas.microsoft.com/office/powerpoint/2010/main" val="48876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
            <a:ext cx="8229600" cy="1143000"/>
          </a:xfrm>
        </p:spPr>
        <p:txBody>
          <a:bodyPr>
            <a:normAutofit/>
          </a:bodyPr>
          <a:lstStyle/>
          <a:p>
            <a:pPr algn="ctr"/>
            <a:r>
              <a:rPr lang="en-US" sz="2800" dirty="0" smtClean="0"/>
              <a:t>GOES Mission Life Estimate</a:t>
            </a:r>
            <a:br>
              <a:rPr lang="en-US" sz="2800" dirty="0" smtClean="0"/>
            </a:br>
            <a:r>
              <a:rPr lang="en-US" sz="2800" dirty="0"/>
              <a:t>(</a:t>
            </a:r>
            <a:r>
              <a:rPr lang="en-US" sz="2800" dirty="0" smtClean="0"/>
              <a:t>Based on Propellant Consumption)</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861634530"/>
              </p:ext>
            </p:extLst>
          </p:nvPr>
        </p:nvGraphicFramePr>
        <p:xfrm>
          <a:off x="762000" y="1497943"/>
          <a:ext cx="7589520" cy="4617720"/>
        </p:xfrm>
        <a:graphic>
          <a:graphicData uri="http://schemas.openxmlformats.org/drawingml/2006/table">
            <a:tbl>
              <a:tblPr firstRow="1" bandRow="1">
                <a:tableStyleId>{5940675A-B579-460E-94D1-54222C63F5DA}</a:tableStyleId>
              </a:tblPr>
              <a:tblGrid>
                <a:gridCol w="3733800"/>
                <a:gridCol w="1381125"/>
                <a:gridCol w="1285875"/>
                <a:gridCol w="1188720"/>
              </a:tblGrid>
              <a:tr h="370840">
                <a:tc>
                  <a:txBody>
                    <a:bodyPr/>
                    <a:lstStyle/>
                    <a:p>
                      <a:pPr algn="l"/>
                      <a:endParaRPr lang="en-US" sz="1200" dirty="0"/>
                    </a:p>
                  </a:txBody>
                  <a:tcPr anchor="ctr"/>
                </a:tc>
                <a:tc>
                  <a:txBody>
                    <a:bodyPr/>
                    <a:lstStyle/>
                    <a:p>
                      <a:pPr algn="ctr"/>
                      <a:r>
                        <a:rPr lang="en-US" sz="1200" b="1" dirty="0" smtClean="0"/>
                        <a:t>GOES-13</a:t>
                      </a:r>
                      <a:endParaRPr lang="en-US" sz="1200" b="1" dirty="0"/>
                    </a:p>
                  </a:txBody>
                  <a:tcPr anchor="ctr"/>
                </a:tc>
                <a:tc>
                  <a:txBody>
                    <a:bodyPr/>
                    <a:lstStyle/>
                    <a:p>
                      <a:pPr algn="ctr"/>
                      <a:r>
                        <a:rPr lang="en-US" sz="1200" b="1" dirty="0" smtClean="0"/>
                        <a:t>GOES-14</a:t>
                      </a:r>
                      <a:endParaRPr lang="en-US" sz="1200" b="1" dirty="0"/>
                    </a:p>
                  </a:txBody>
                  <a:tcPr anchor="ctr"/>
                </a:tc>
                <a:tc>
                  <a:txBody>
                    <a:bodyPr/>
                    <a:lstStyle/>
                    <a:p>
                      <a:pPr algn="ctr"/>
                      <a:r>
                        <a:rPr lang="en-US" sz="1200" b="1" dirty="0" smtClean="0"/>
                        <a:t>GOES-15</a:t>
                      </a:r>
                      <a:endParaRPr lang="en-US" sz="1200" b="1" dirty="0"/>
                    </a:p>
                  </a:txBody>
                  <a:tcPr anchor="ctr"/>
                </a:tc>
              </a:tr>
              <a:tr h="370840">
                <a:tc>
                  <a:txBody>
                    <a:bodyPr/>
                    <a:lstStyle/>
                    <a:p>
                      <a:pPr algn="l"/>
                      <a:r>
                        <a:rPr lang="en-US" sz="1200" b="1" dirty="0" smtClean="0"/>
                        <a:t>Launch Date</a:t>
                      </a:r>
                      <a:endParaRPr lang="en-US" sz="1200" b="1" dirty="0"/>
                    </a:p>
                  </a:txBody>
                  <a:tcPr anchor="ctr"/>
                </a:tc>
                <a:tc>
                  <a:txBody>
                    <a:bodyPr/>
                    <a:lstStyle/>
                    <a:p>
                      <a:pPr algn="ctr"/>
                      <a:r>
                        <a:rPr lang="en-US" sz="1200" dirty="0" smtClean="0"/>
                        <a:t>May 24, 2006</a:t>
                      </a:r>
                      <a:endParaRPr lang="en-US" sz="1200" dirty="0"/>
                    </a:p>
                  </a:txBody>
                  <a:tcPr anchor="ctr"/>
                </a:tc>
                <a:tc>
                  <a:txBody>
                    <a:bodyPr/>
                    <a:lstStyle/>
                    <a:p>
                      <a:pPr algn="ctr"/>
                      <a:r>
                        <a:rPr lang="en-US" sz="1200" dirty="0" smtClean="0"/>
                        <a:t>June 27, 2009</a:t>
                      </a:r>
                      <a:endParaRPr lang="en-US" sz="1200" dirty="0"/>
                    </a:p>
                  </a:txBody>
                  <a:tcPr anchor="ctr"/>
                </a:tc>
                <a:tc>
                  <a:txBody>
                    <a:bodyPr/>
                    <a:lstStyle/>
                    <a:p>
                      <a:pPr algn="ctr"/>
                      <a:r>
                        <a:rPr lang="en-US" sz="1200" dirty="0" smtClean="0"/>
                        <a:t>March 4, 2010</a:t>
                      </a:r>
                      <a:endParaRPr lang="en-US" sz="1200" dirty="0"/>
                    </a:p>
                  </a:txBody>
                  <a:tcPr anchor="ctr"/>
                </a:tc>
              </a:tr>
              <a:tr h="370840">
                <a:tc>
                  <a:txBody>
                    <a:bodyPr/>
                    <a:lstStyle/>
                    <a:p>
                      <a:pPr algn="l"/>
                      <a:r>
                        <a:rPr lang="en-US" sz="1200" b="1" dirty="0" smtClean="0"/>
                        <a:t>Propellant Load </a:t>
                      </a:r>
                      <a:r>
                        <a:rPr lang="en-US" sz="1200" b="1" smtClean="0"/>
                        <a:t>at Launch (kg)</a:t>
                      </a:r>
                      <a:endParaRPr lang="en-US" sz="1200" b="1" dirty="0" smtClean="0"/>
                    </a:p>
                  </a:txBody>
                  <a:tcPr anchor="ctr"/>
                </a:tc>
                <a:tc>
                  <a:txBody>
                    <a:bodyPr/>
                    <a:lstStyle/>
                    <a:p>
                      <a:pPr algn="ctr"/>
                      <a:r>
                        <a:rPr lang="en-US" sz="1200" dirty="0" smtClean="0"/>
                        <a:t>1665.70</a:t>
                      </a:r>
                      <a:endParaRPr lang="en-US" sz="1200" dirty="0"/>
                    </a:p>
                  </a:txBody>
                  <a:tcPr anchor="ctr"/>
                </a:tc>
                <a:tc>
                  <a:txBody>
                    <a:bodyPr/>
                    <a:lstStyle/>
                    <a:p>
                      <a:pPr algn="ctr"/>
                      <a:r>
                        <a:rPr lang="en-US" sz="1200" dirty="0" smtClean="0"/>
                        <a:t>1663.00</a:t>
                      </a:r>
                      <a:endParaRPr lang="en-US" sz="1200" dirty="0"/>
                    </a:p>
                  </a:txBody>
                  <a:tcPr anchor="ctr"/>
                </a:tc>
                <a:tc>
                  <a:txBody>
                    <a:bodyPr/>
                    <a:lstStyle/>
                    <a:p>
                      <a:pPr algn="ctr"/>
                      <a:r>
                        <a:rPr lang="en-US" sz="1200" dirty="0" smtClean="0"/>
                        <a:t>1664.10</a:t>
                      </a:r>
                      <a:endParaRPr lang="en-US" sz="1200" dirty="0"/>
                    </a:p>
                  </a:txBody>
                  <a:tcPr anchor="ctr"/>
                </a:tc>
              </a:tr>
              <a:tr h="370840">
                <a:tc>
                  <a:txBody>
                    <a:bodyPr/>
                    <a:lstStyle/>
                    <a:p>
                      <a:pPr algn="l"/>
                      <a:r>
                        <a:rPr lang="en-US" sz="1200" b="1" dirty="0" smtClean="0"/>
                        <a:t>Propellant Required For Orbit-Raising (kg)</a:t>
                      </a:r>
                    </a:p>
                  </a:txBody>
                  <a:tcPr anchor="ctr"/>
                </a:tc>
                <a:tc>
                  <a:txBody>
                    <a:bodyPr/>
                    <a:lstStyle/>
                    <a:p>
                      <a:pPr algn="ctr"/>
                      <a:r>
                        <a:rPr lang="en-US" sz="1200" dirty="0" smtClean="0"/>
                        <a:t>995.40</a:t>
                      </a:r>
                      <a:endParaRPr lang="en-US" sz="1200" dirty="0"/>
                    </a:p>
                  </a:txBody>
                  <a:tcPr anchor="ctr"/>
                </a:tc>
                <a:tc>
                  <a:txBody>
                    <a:bodyPr/>
                    <a:lstStyle/>
                    <a:p>
                      <a:pPr algn="ctr"/>
                      <a:r>
                        <a:rPr lang="en-US" sz="1200" dirty="0" smtClean="0"/>
                        <a:t>989.50</a:t>
                      </a:r>
                      <a:endParaRPr lang="en-US" sz="1200" dirty="0"/>
                    </a:p>
                  </a:txBody>
                  <a:tcPr anchor="ctr"/>
                </a:tc>
                <a:tc>
                  <a:txBody>
                    <a:bodyPr/>
                    <a:lstStyle/>
                    <a:p>
                      <a:pPr algn="ctr"/>
                      <a:r>
                        <a:rPr lang="en-US" sz="1200" dirty="0" smtClean="0"/>
                        <a:t>988.70</a:t>
                      </a:r>
                      <a:endParaRPr lang="en-US" sz="1200" dirty="0"/>
                    </a:p>
                  </a:txBody>
                  <a:tcPr anchor="ctr"/>
                </a:tc>
              </a:tr>
              <a:tr h="370840">
                <a:tc>
                  <a:txBody>
                    <a:bodyPr/>
                    <a:lstStyle/>
                    <a:p>
                      <a:pPr algn="l"/>
                      <a:r>
                        <a:rPr lang="en-US" sz="1200" b="1" dirty="0" smtClean="0"/>
                        <a:t>Propellant Remaining at Start of Orbital Operations (kg)</a:t>
                      </a:r>
                    </a:p>
                  </a:txBody>
                  <a:tcPr anchor="ctr"/>
                </a:tc>
                <a:tc>
                  <a:txBody>
                    <a:bodyPr/>
                    <a:lstStyle/>
                    <a:p>
                      <a:pPr algn="ctr"/>
                      <a:r>
                        <a:rPr lang="en-US" sz="1200" dirty="0" smtClean="0"/>
                        <a:t>670.30</a:t>
                      </a:r>
                      <a:endParaRPr lang="en-US" sz="1200" dirty="0"/>
                    </a:p>
                  </a:txBody>
                  <a:tcPr anchor="ctr"/>
                </a:tc>
                <a:tc>
                  <a:txBody>
                    <a:bodyPr/>
                    <a:lstStyle/>
                    <a:p>
                      <a:pPr algn="ctr"/>
                      <a:r>
                        <a:rPr lang="en-US" sz="1200" dirty="0" smtClean="0"/>
                        <a:t>673.50</a:t>
                      </a:r>
                      <a:endParaRPr lang="en-US" sz="1200" dirty="0"/>
                    </a:p>
                  </a:txBody>
                  <a:tcPr anchor="ctr"/>
                </a:tc>
                <a:tc>
                  <a:txBody>
                    <a:bodyPr/>
                    <a:lstStyle/>
                    <a:p>
                      <a:pPr algn="ctr"/>
                      <a:r>
                        <a:rPr lang="en-US" sz="1200" dirty="0" smtClean="0"/>
                        <a:t>675.40</a:t>
                      </a:r>
                      <a:endParaRPr lang="en-US" sz="1200" dirty="0"/>
                    </a:p>
                  </a:txBody>
                  <a:tcPr anchor="ctr"/>
                </a:tc>
              </a:tr>
              <a:tr h="370840">
                <a:tc>
                  <a:txBody>
                    <a:bodyPr/>
                    <a:lstStyle/>
                    <a:p>
                      <a:pPr algn="l"/>
                      <a:r>
                        <a:rPr lang="en-US" sz="1200" b="1" dirty="0" smtClean="0"/>
                        <a:t>Current Propellant Remaining (11/01/16) (kg)</a:t>
                      </a:r>
                      <a:endParaRPr lang="en-US" sz="1200" b="1" dirty="0"/>
                    </a:p>
                  </a:txBody>
                  <a:tcPr anchor="ctr"/>
                </a:tc>
                <a:tc>
                  <a:txBody>
                    <a:bodyPr/>
                    <a:lstStyle/>
                    <a:p>
                      <a:pPr algn="ctr"/>
                      <a:r>
                        <a:rPr lang="en-US" sz="1200" b="1" dirty="0" smtClean="0"/>
                        <a:t>256.31</a:t>
                      </a:r>
                      <a:endParaRPr lang="en-US" sz="1200" b="1" dirty="0"/>
                    </a:p>
                  </a:txBody>
                  <a:tcPr anchor="ctr"/>
                </a:tc>
                <a:tc>
                  <a:txBody>
                    <a:bodyPr/>
                    <a:lstStyle/>
                    <a:p>
                      <a:pPr algn="ctr"/>
                      <a:r>
                        <a:rPr lang="en-US" sz="1200" b="1" dirty="0" smtClean="0"/>
                        <a:t>378.88</a:t>
                      </a:r>
                      <a:endParaRPr lang="en-US" sz="1200" b="1" dirty="0"/>
                    </a:p>
                  </a:txBody>
                  <a:tcPr anchor="ctr"/>
                </a:tc>
                <a:tc>
                  <a:txBody>
                    <a:bodyPr/>
                    <a:lstStyle/>
                    <a:p>
                      <a:pPr algn="ctr"/>
                      <a:r>
                        <a:rPr lang="en-US" sz="1200" b="1" dirty="0" smtClean="0"/>
                        <a:t>420.97</a:t>
                      </a:r>
                      <a:endParaRPr lang="en-US" sz="1200" b="1" dirty="0"/>
                    </a:p>
                  </a:txBody>
                  <a:tcPr anchor="ctr"/>
                </a:tc>
              </a:tr>
              <a:tr h="370840">
                <a:tc>
                  <a:txBody>
                    <a:bodyPr/>
                    <a:lstStyle/>
                    <a:p>
                      <a:pPr algn="l"/>
                      <a:r>
                        <a:rPr lang="en-US" sz="1200" b="1" dirty="0" smtClean="0"/>
                        <a:t>Reserves Not Included in Annual Usage (kg)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2 Station</a:t>
                      </a:r>
                      <a:r>
                        <a:rPr lang="en-US" sz="1200" b="1" baseline="0" dirty="0" smtClean="0"/>
                        <a:t> Relocations (1 </a:t>
                      </a:r>
                      <a:r>
                        <a:rPr lang="en-US" sz="1200" b="1" baseline="0" dirty="0" err="1" smtClean="0"/>
                        <a:t>deg</a:t>
                      </a:r>
                      <a:r>
                        <a:rPr lang="en-US" sz="1200" b="1" baseline="0" dirty="0" smtClean="0"/>
                        <a:t>/day drift) </a:t>
                      </a:r>
                      <a:r>
                        <a:rPr lang="en-US" sz="1200" b="1"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De-orbit (from normal mode)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Fuel</a:t>
                      </a:r>
                      <a:r>
                        <a:rPr lang="en-US" sz="1200" b="1" baseline="0" dirty="0" smtClean="0"/>
                        <a:t> Bookkeeping Uncertainties </a:t>
                      </a:r>
                      <a:endParaRPr lang="en-US" sz="1200" b="1" dirty="0" smtClean="0"/>
                    </a:p>
                  </a:txBody>
                  <a:tcPr anchor="ct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21.0</a:t>
                      </a:r>
                    </a:p>
                  </a:txBody>
                  <a:tcPr/>
                </a:tc>
                <a:tc>
                  <a:txBody>
                    <a:bodyPr/>
                    <a:lstStyle/>
                    <a:p>
                      <a:pPr algn="ctr"/>
                      <a:endParaRPr lang="en-US" sz="1200" dirty="0" smtClean="0"/>
                    </a:p>
                    <a:p>
                      <a:pPr algn="ctr"/>
                      <a:r>
                        <a:rPr lang="en-US" sz="1200" dirty="0" smtClean="0"/>
                        <a:t>10.5</a:t>
                      </a:r>
                    </a:p>
                    <a:p>
                      <a:pPr algn="ctr"/>
                      <a:r>
                        <a:rPr lang="en-US" sz="1200" dirty="0" smtClean="0"/>
                        <a:t>10.5</a:t>
                      </a:r>
                    </a:p>
                    <a:p>
                      <a:pPr algn="ctr"/>
                      <a:r>
                        <a:rPr lang="en-US" sz="1200" dirty="0" smtClean="0"/>
                        <a:t>21.0</a:t>
                      </a:r>
                      <a:endParaRPr lang="en-US" sz="1200" dirty="0"/>
                    </a:p>
                  </a:txBody>
                  <a:tcPr/>
                </a:tc>
                <a:tc>
                  <a:txBody>
                    <a:bodyPr/>
                    <a:lstStyle/>
                    <a:p>
                      <a:pPr algn="ctr"/>
                      <a:endParaRPr lang="en-US" sz="1200" dirty="0" smtClean="0"/>
                    </a:p>
                    <a:p>
                      <a:pPr algn="ctr"/>
                      <a:r>
                        <a:rPr lang="en-US" sz="1200" dirty="0" smtClean="0"/>
                        <a:t>10.5</a:t>
                      </a:r>
                    </a:p>
                    <a:p>
                      <a:pPr algn="ctr"/>
                      <a:r>
                        <a:rPr lang="en-US" sz="1200" dirty="0" smtClean="0"/>
                        <a:t>10.5</a:t>
                      </a:r>
                    </a:p>
                    <a:p>
                      <a:pPr algn="ctr"/>
                      <a:r>
                        <a:rPr lang="en-US" sz="1200" dirty="0" smtClean="0"/>
                        <a:t>21.0</a:t>
                      </a:r>
                      <a:endParaRPr lang="en-US" sz="1200" dirty="0"/>
                    </a:p>
                  </a:txBody>
                  <a:tcPr/>
                </a:tc>
              </a:tr>
              <a:tr h="370840">
                <a:tc>
                  <a:txBody>
                    <a:bodyPr/>
                    <a:lstStyle/>
                    <a:p>
                      <a:pPr algn="l"/>
                      <a:r>
                        <a:rPr lang="en-US" sz="1200" b="1" dirty="0" smtClean="0"/>
                        <a:t>Fuel Remaining For Normal Operations (kg)</a:t>
                      </a:r>
                      <a:endParaRPr lang="en-US" sz="1200" b="1" dirty="0"/>
                    </a:p>
                  </a:txBody>
                  <a:tcPr anchor="ctr"/>
                </a:tc>
                <a:tc>
                  <a:txBody>
                    <a:bodyPr/>
                    <a:lstStyle/>
                    <a:p>
                      <a:pPr algn="ctr"/>
                      <a:r>
                        <a:rPr lang="en-US" sz="1200" dirty="0" smtClean="0"/>
                        <a:t>212.31</a:t>
                      </a:r>
                      <a:endParaRPr lang="en-US" sz="1200" dirty="0"/>
                    </a:p>
                  </a:txBody>
                  <a:tcPr anchor="ctr"/>
                </a:tc>
                <a:tc>
                  <a:txBody>
                    <a:bodyPr/>
                    <a:lstStyle/>
                    <a:p>
                      <a:pPr algn="ctr"/>
                      <a:r>
                        <a:rPr lang="en-US" sz="1200" dirty="0" smtClean="0"/>
                        <a:t>336.88</a:t>
                      </a:r>
                      <a:endParaRPr lang="en-US" sz="1200" dirty="0"/>
                    </a:p>
                  </a:txBody>
                  <a:tcPr anchor="ctr"/>
                </a:tc>
                <a:tc>
                  <a:txBody>
                    <a:bodyPr/>
                    <a:lstStyle/>
                    <a:p>
                      <a:pPr algn="ctr"/>
                      <a:r>
                        <a:rPr lang="en-US" sz="1200" dirty="0" smtClean="0"/>
                        <a:t>378.97</a:t>
                      </a:r>
                      <a:endParaRPr lang="en-US" sz="1200" dirty="0"/>
                    </a:p>
                  </a:txBody>
                  <a:tcPr anchor="ctr"/>
                </a:tc>
              </a:tr>
              <a:tr h="370840">
                <a:tc>
                  <a:txBody>
                    <a:bodyPr/>
                    <a:lstStyle/>
                    <a:p>
                      <a:pPr algn="l"/>
                      <a:r>
                        <a:rPr lang="en-US" sz="1200" b="1" baseline="0" dirty="0" smtClean="0"/>
                        <a:t>Average </a:t>
                      </a:r>
                      <a:r>
                        <a:rPr lang="en-US" sz="1200" b="1" dirty="0" smtClean="0"/>
                        <a:t>Annual Usage (kg)</a:t>
                      </a:r>
                      <a:endParaRPr lang="en-US" sz="1200" b="1" dirty="0"/>
                    </a:p>
                  </a:txBody>
                  <a:tcPr anchor="ctr"/>
                </a:tc>
                <a:tc>
                  <a:txBody>
                    <a:bodyPr/>
                    <a:lstStyle/>
                    <a:p>
                      <a:pPr algn="ctr"/>
                      <a:r>
                        <a:rPr lang="en-US" sz="1200" dirty="0" smtClean="0"/>
                        <a:t>40.0</a:t>
                      </a:r>
                      <a:endParaRPr lang="en-US" sz="1200" dirty="0"/>
                    </a:p>
                  </a:txBody>
                  <a:tcPr anchor="ctr"/>
                </a:tc>
                <a:tc>
                  <a:txBody>
                    <a:bodyPr/>
                    <a:lstStyle/>
                    <a:p>
                      <a:pPr algn="ctr"/>
                      <a:r>
                        <a:rPr lang="en-US" sz="1200" dirty="0" smtClean="0"/>
                        <a:t>40.0</a:t>
                      </a:r>
                      <a:endParaRPr lang="en-US" sz="1200" dirty="0"/>
                    </a:p>
                  </a:txBody>
                  <a:tcPr anchor="ctr"/>
                </a:tc>
                <a:tc>
                  <a:txBody>
                    <a:bodyPr/>
                    <a:lstStyle/>
                    <a:p>
                      <a:pPr algn="ctr"/>
                      <a:r>
                        <a:rPr lang="en-US" sz="1200" dirty="0" smtClean="0"/>
                        <a:t>40.0</a:t>
                      </a:r>
                      <a:endParaRPr lang="en-US" sz="1200" dirty="0"/>
                    </a:p>
                  </a:txBody>
                  <a:tcPr anchor="ctr"/>
                </a:tc>
              </a:tr>
              <a:tr h="370840">
                <a:tc>
                  <a:txBody>
                    <a:bodyPr/>
                    <a:lstStyle/>
                    <a:p>
                      <a:pPr algn="l"/>
                      <a:r>
                        <a:rPr lang="en-US" sz="1200" b="1" dirty="0" smtClean="0"/>
                        <a:t>Fuel Mission Life</a:t>
                      </a:r>
                      <a:r>
                        <a:rPr lang="en-US" sz="1200" b="1" baseline="0" dirty="0" smtClean="0"/>
                        <a:t> </a:t>
                      </a:r>
                      <a:r>
                        <a:rPr lang="en-US" sz="1200" b="1" dirty="0" smtClean="0"/>
                        <a:t>Remaining (years/months)    </a:t>
                      </a:r>
                    </a:p>
                  </a:txBody>
                  <a:tcPr anchor="ctr"/>
                </a:tc>
                <a:tc>
                  <a:txBody>
                    <a:bodyPr/>
                    <a:lstStyle/>
                    <a:p>
                      <a:pPr algn="ctr"/>
                      <a:r>
                        <a:rPr lang="en-US" sz="1200" dirty="0" smtClean="0"/>
                        <a:t>5yr/4mo</a:t>
                      </a:r>
                      <a:endParaRPr lang="en-US" sz="1200" dirty="0"/>
                    </a:p>
                  </a:txBody>
                  <a:tcPr anchor="ctr"/>
                </a:tc>
                <a:tc>
                  <a:txBody>
                    <a:bodyPr/>
                    <a:lstStyle/>
                    <a:p>
                      <a:pPr algn="ctr"/>
                      <a:r>
                        <a:rPr lang="en-US" sz="1200" dirty="0" smtClean="0"/>
                        <a:t>8yr/9mo</a:t>
                      </a:r>
                      <a:endParaRPr lang="en-US" sz="1200" dirty="0"/>
                    </a:p>
                  </a:txBody>
                  <a:tcPr anchor="ctr"/>
                </a:tc>
                <a:tc>
                  <a:txBody>
                    <a:bodyPr/>
                    <a:lstStyle/>
                    <a:p>
                      <a:pPr algn="ctr"/>
                      <a:r>
                        <a:rPr lang="en-US" sz="1200" dirty="0" smtClean="0"/>
                        <a:t>9yr/9mo</a:t>
                      </a:r>
                      <a:endParaRPr lang="en-US" sz="1200" dirty="0"/>
                    </a:p>
                  </a:txBody>
                  <a:tcPr anchor="ctr"/>
                </a:tc>
              </a:tr>
              <a:tr h="370840">
                <a:tc>
                  <a:txBody>
                    <a:bodyPr/>
                    <a:lstStyle/>
                    <a:p>
                      <a:pPr algn="l"/>
                      <a:r>
                        <a:rPr lang="en-US" sz="1200" b="1" dirty="0" smtClean="0"/>
                        <a:t>Time</a:t>
                      </a:r>
                      <a:r>
                        <a:rPr lang="en-US" sz="1200" b="1" baseline="0" dirty="0" smtClean="0"/>
                        <a:t> </a:t>
                      </a:r>
                      <a:r>
                        <a:rPr lang="en-US" sz="1200" b="1" dirty="0" smtClean="0"/>
                        <a:t>Remaining for a 15 year Mission</a:t>
                      </a:r>
                    </a:p>
                  </a:txBody>
                  <a:tcPr anchor="ctr"/>
                </a:tc>
                <a:tc>
                  <a:txBody>
                    <a:bodyPr/>
                    <a:lstStyle/>
                    <a:p>
                      <a:pPr algn="ctr"/>
                      <a:r>
                        <a:rPr lang="en-US" sz="1200" dirty="0" smtClean="0"/>
                        <a:t>4yr/7mo</a:t>
                      </a:r>
                      <a:endParaRPr lang="en-US" sz="1200" dirty="0"/>
                    </a:p>
                  </a:txBody>
                  <a:tcPr anchor="ctr"/>
                </a:tc>
                <a:tc>
                  <a:txBody>
                    <a:bodyPr/>
                    <a:lstStyle/>
                    <a:p>
                      <a:pPr algn="ctr"/>
                      <a:r>
                        <a:rPr lang="en-US" sz="1200" dirty="0" smtClean="0"/>
                        <a:t>7yr/8mo</a:t>
                      </a:r>
                      <a:endParaRPr lang="en-US" sz="1200" dirty="0"/>
                    </a:p>
                  </a:txBody>
                  <a:tcPr anchor="ctr"/>
                </a:tc>
                <a:tc>
                  <a:txBody>
                    <a:bodyPr/>
                    <a:lstStyle/>
                    <a:p>
                      <a:pPr algn="ctr"/>
                      <a:r>
                        <a:rPr lang="en-US" sz="1200" dirty="0" smtClean="0"/>
                        <a:t>8yr/5mo</a:t>
                      </a:r>
                      <a:endParaRPr lang="en-US" sz="1200" dirty="0"/>
                    </a:p>
                  </a:txBody>
                  <a:tcPr anchor="ctr"/>
                </a:tc>
              </a:tr>
            </a:tbl>
          </a:graphicData>
        </a:graphic>
      </p:graphicFrame>
      <p:sp>
        <p:nvSpPr>
          <p:cNvPr id="5" name="TextBox 4"/>
          <p:cNvSpPr txBox="1"/>
          <p:nvPr/>
        </p:nvSpPr>
        <p:spPr>
          <a:xfrm>
            <a:off x="5715000" y="1220943"/>
            <a:ext cx="2593306" cy="276999"/>
          </a:xfrm>
          <a:prstGeom prst="rect">
            <a:avLst/>
          </a:prstGeom>
          <a:noFill/>
        </p:spPr>
        <p:txBody>
          <a:bodyPr wrap="square" rtlCol="0">
            <a:spAutoFit/>
          </a:bodyPr>
          <a:lstStyle/>
          <a:p>
            <a:pPr algn="r"/>
            <a:r>
              <a:rPr lang="en-US" sz="1200" dirty="0">
                <a:solidFill>
                  <a:srgbClr val="000000"/>
                </a:solidFill>
              </a:rPr>
              <a:t>As of: November 1, 2016</a:t>
            </a:r>
          </a:p>
        </p:txBody>
      </p:sp>
      <p:sp>
        <p:nvSpPr>
          <p:cNvPr id="6" name="TextBox 5"/>
          <p:cNvSpPr txBox="1"/>
          <p:nvPr/>
        </p:nvSpPr>
        <p:spPr>
          <a:xfrm>
            <a:off x="8458200" y="6477000"/>
            <a:ext cx="968507" cy="276999"/>
          </a:xfrm>
          <a:prstGeom prst="rect">
            <a:avLst/>
          </a:prstGeom>
          <a:noFill/>
        </p:spPr>
        <p:txBody>
          <a:bodyPr wrap="square" rtlCol="0">
            <a:spAutoFit/>
          </a:bodyPr>
          <a:lstStyle/>
          <a:p>
            <a:r>
              <a:rPr lang="en-US" sz="1200" dirty="0" smtClean="0"/>
              <a:t>12</a:t>
            </a:r>
            <a:endParaRPr lang="en-US" sz="1200" dirty="0"/>
          </a:p>
        </p:txBody>
      </p:sp>
    </p:spTree>
    <p:extLst>
      <p:ext uri="{BB962C8B-B14F-4D97-AF65-F5344CB8AC3E}">
        <p14:creationId xmlns:p14="http://schemas.microsoft.com/office/powerpoint/2010/main" val="236914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0"/>
            <a:ext cx="8229600" cy="838200"/>
          </a:xfrm>
        </p:spPr>
        <p:txBody>
          <a:bodyPr>
            <a:normAutofit fontScale="90000"/>
          </a:bodyPr>
          <a:lstStyle/>
          <a:p>
            <a:pPr algn="ctr"/>
            <a:r>
              <a:rPr lang="en-US" sz="2700" b="1" dirty="0">
                <a:solidFill>
                  <a:schemeClr val="accent1">
                    <a:lumMod val="75000"/>
                  </a:schemeClr>
                </a:solidFill>
              </a:rPr>
              <a:t>Deep Space Climate Observatory </a:t>
            </a:r>
            <a:r>
              <a:rPr lang="en-US" altLang="en-US" sz="2700" b="1" dirty="0">
                <a:solidFill>
                  <a:schemeClr val="accent1">
                    <a:lumMod val="75000"/>
                  </a:schemeClr>
                </a:solidFill>
              </a:rPr>
              <a:t>(DSCOVR) </a:t>
            </a:r>
            <a:br>
              <a:rPr lang="en-US" altLang="en-US" sz="2700" b="1" dirty="0">
                <a:solidFill>
                  <a:schemeClr val="accent1">
                    <a:lumMod val="75000"/>
                  </a:schemeClr>
                </a:solidFill>
              </a:rPr>
            </a:br>
            <a:r>
              <a:rPr lang="en-US" altLang="en-US" sz="2800" b="1" dirty="0">
                <a:solidFill>
                  <a:schemeClr val="accent1">
                    <a:lumMod val="75000"/>
                  </a:schemeClr>
                </a:solidFill>
                <a:ea typeface="ＭＳ Ｐゴシック" charset="0"/>
              </a:rPr>
              <a:t>Performance Status – </a:t>
            </a:r>
            <a:r>
              <a:rPr lang="en-US" sz="2800" b="1" dirty="0" smtClean="0">
                <a:solidFill>
                  <a:schemeClr val="accent1">
                    <a:lumMod val="75000"/>
                  </a:schemeClr>
                </a:solidFill>
                <a:cs typeface="Arial" pitchFamily="34" charset="0"/>
              </a:rPr>
              <a:t>Apr 26, 2017</a:t>
            </a:r>
            <a:endParaRPr lang="en-US" altLang="en-US" sz="2700" b="1" dirty="0">
              <a:solidFill>
                <a:schemeClr val="accent1">
                  <a:lumMod val="75000"/>
                </a:schemeClr>
              </a:solidFill>
            </a:endParaRPr>
          </a:p>
        </p:txBody>
      </p:sp>
      <p:graphicFrame>
        <p:nvGraphicFramePr>
          <p:cNvPr id="22" name="Table 21"/>
          <p:cNvGraphicFramePr>
            <a:graphicFrameLocks noGrp="1"/>
          </p:cNvGraphicFramePr>
          <p:nvPr>
            <p:extLst/>
          </p:nvPr>
        </p:nvGraphicFramePr>
        <p:xfrm>
          <a:off x="274320" y="1828800"/>
          <a:ext cx="2914823" cy="974379"/>
        </p:xfrm>
        <a:graphic>
          <a:graphicData uri="http://schemas.openxmlformats.org/drawingml/2006/table">
            <a:tbl>
              <a:tblPr firstRow="1" bandRow="1"/>
              <a:tblGrid>
                <a:gridCol w="1402080"/>
                <a:gridCol w="1512743"/>
              </a:tblGrid>
              <a:tr h="34821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400" b="1" smtClean="0"/>
                        <a:t>Spacecraft</a:t>
                      </a:r>
                      <a:endParaRPr lang="en-US" sz="14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1" dirty="0" smtClean="0"/>
                        <a:t>DSCOVR</a:t>
                      </a:r>
                      <a:endParaRPr lang="en-US" sz="14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1805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400" b="1" smtClean="0"/>
                        <a:t>Launch Date</a:t>
                      </a:r>
                      <a:endParaRPr lang="en-US" sz="14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Feb 11, 2015</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08113">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kumimoji="0" 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Activation</a:t>
                      </a:r>
                      <a:endParaRPr lang="en-US" sz="14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June 2015</a:t>
                      </a:r>
                      <a:endParaRPr lang="en-US" sz="1400" b="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nvPr>
        </p:nvGraphicFramePr>
        <p:xfrm>
          <a:off x="3931920" y="1280160"/>
          <a:ext cx="2250250" cy="2701455"/>
        </p:xfrm>
        <a:graphic>
          <a:graphicData uri="http://schemas.openxmlformats.org/drawingml/2006/table">
            <a:tbl>
              <a:tblPr firstRow="1" bandRow="1"/>
              <a:tblGrid>
                <a:gridCol w="1485165"/>
                <a:gridCol w="765085"/>
              </a:tblGrid>
              <a:tr h="36774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400" b="1" dirty="0" smtClean="0"/>
                        <a:t>Payload</a:t>
                      </a:r>
                      <a:r>
                        <a:rPr lang="en-US" sz="1400" b="1" baseline="0" dirty="0" smtClean="0"/>
                        <a:t> Instruments</a:t>
                      </a:r>
                      <a:endParaRPr lang="en-US" sz="14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1" smtClean="0"/>
                        <a:t>Status</a:t>
                      </a:r>
                      <a:endParaRPr lang="en-US" sz="14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1805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EPIC</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smtClean="0"/>
                        <a:t>G</a:t>
                      </a:r>
                      <a:endParaRPr lang="en-US" sz="1400" b="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2799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PlasMag</a:t>
                      </a:r>
                      <a:endPar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smtClean="0"/>
                        <a:t>G</a:t>
                      </a:r>
                      <a:endParaRPr lang="en-US" sz="1400" b="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NISTAR</a:t>
                      </a:r>
                      <a:endPar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smtClean="0"/>
                        <a:t>G</a:t>
                      </a:r>
                      <a:endParaRPr lang="en-US" sz="1400" b="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88844">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Faraday Cup</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dirty="0" smtClean="0"/>
                        <a:t>G</a:t>
                      </a:r>
                      <a:endParaRPr lang="en-US" sz="1400" b="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err="1" smtClean="0">
                          <a:ln>
                            <a:noFill/>
                          </a:ln>
                          <a:solidFill>
                            <a:schemeClr val="tx1"/>
                          </a:solidFill>
                          <a:effectLst/>
                          <a:latin typeface="Arial" panose="020B0604020202020204" pitchFamily="34" charset="0"/>
                          <a:cs typeface="Arial" panose="020B0604020202020204" pitchFamily="34" charset="0"/>
                        </a:rPr>
                        <a:t>ESA</a:t>
                      </a:r>
                      <a:endPar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smtClean="0"/>
                        <a:t>G</a:t>
                      </a:r>
                      <a:endParaRPr lang="en-US" sz="1400" b="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Magnetometer</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smtClean="0"/>
                        <a:t>G</a:t>
                      </a:r>
                      <a:endParaRPr lang="en-US" sz="1400" b="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PHA</a:t>
                      </a:r>
                    </a:p>
                  </a:txBody>
                  <a:tcPr marL="91454" marR="91454" marT="45726" marB="45726"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bl>
          </a:graphicData>
        </a:graphic>
      </p:graphicFrame>
      <p:graphicFrame>
        <p:nvGraphicFramePr>
          <p:cNvPr id="24" name="Table 23"/>
          <p:cNvGraphicFramePr>
            <a:graphicFrameLocks noGrp="1"/>
          </p:cNvGraphicFramePr>
          <p:nvPr>
            <p:extLst/>
          </p:nvPr>
        </p:nvGraphicFramePr>
        <p:xfrm>
          <a:off x="6492679" y="1280160"/>
          <a:ext cx="2444807" cy="4024745"/>
        </p:xfrm>
        <a:graphic>
          <a:graphicData uri="http://schemas.openxmlformats.org/drawingml/2006/table">
            <a:tbl>
              <a:tblPr firstRow="1" bandRow="1"/>
              <a:tblGrid>
                <a:gridCol w="1660794"/>
                <a:gridCol w="784013"/>
              </a:tblGrid>
              <a:tr h="36774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400" b="1" dirty="0" smtClean="0"/>
                        <a:t>Spacecraft</a:t>
                      </a:r>
                      <a:r>
                        <a:rPr lang="en-US" sz="1400" b="1" baseline="0" dirty="0" smtClean="0"/>
                        <a:t> Subsystem</a:t>
                      </a:r>
                      <a:endParaRPr lang="en-US" sz="14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1" smtClean="0"/>
                        <a:t>Status</a:t>
                      </a:r>
                      <a:endParaRPr lang="en-US" sz="14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1805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Telemetry, Command &amp; Control</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2799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Guidance, Navigation and Control</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Attitude Control System</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88844">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Propulsion</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Mechanisms</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Electrical Power</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Thermal Control</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Communications Payloads</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Flight Software</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t>
                      </a:r>
                    </a:p>
                  </a:txBody>
                  <a:tcPr marL="91454" marR="91454" marT="45726" marB="45726"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308113">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400" b="0" smtClean="0"/>
                        <a:t>1394</a:t>
                      </a:r>
                      <a:endParaRPr lang="en-US" sz="1400" b="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b="0" dirty="0" smtClean="0"/>
                        <a:t>G</a:t>
                      </a:r>
                      <a:endParaRPr lang="en-US" sz="1400" b="0" dirty="0"/>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7CD171"/>
                    </a:solidFill>
                  </a:tcPr>
                </a:tc>
              </a:tr>
            </a:tbl>
          </a:graphicData>
        </a:graphic>
      </p:graphicFrame>
      <p:sp>
        <p:nvSpPr>
          <p:cNvPr id="25" name="TextBox 24"/>
          <p:cNvSpPr txBox="1"/>
          <p:nvPr/>
        </p:nvSpPr>
        <p:spPr>
          <a:xfrm>
            <a:off x="3773550" y="4222023"/>
            <a:ext cx="301752" cy="369332"/>
          </a:xfrm>
          <a:prstGeom prst="rect">
            <a:avLst/>
          </a:prstGeom>
          <a:solidFill>
            <a:srgbClr val="7CD171"/>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26" name="TextBox 25"/>
          <p:cNvSpPr txBox="1"/>
          <p:nvPr/>
        </p:nvSpPr>
        <p:spPr>
          <a:xfrm>
            <a:off x="3776865" y="4732230"/>
            <a:ext cx="301752" cy="369332"/>
          </a:xfrm>
          <a:prstGeom prst="rect">
            <a:avLst/>
          </a:prstGeom>
          <a:solidFill>
            <a:srgbClr val="FFFF0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27" name="TextBox 26"/>
          <p:cNvSpPr txBox="1"/>
          <p:nvPr/>
        </p:nvSpPr>
        <p:spPr>
          <a:xfrm>
            <a:off x="4154554" y="4618098"/>
            <a:ext cx="2315817" cy="523220"/>
          </a:xfrm>
          <a:prstGeom prst="rect">
            <a:avLst/>
          </a:prstGeom>
          <a:noFill/>
        </p:spPr>
        <p:txBody>
          <a:bodyPr wrap="square" rtlCol="0">
            <a:spAutoFit/>
          </a:bodyPr>
          <a:lstStyle/>
          <a:p>
            <a:pPr defTabSz="914400" eaLnBrk="0" fontAlgn="base" hangingPunct="0">
              <a:spcBef>
                <a:spcPct val="50000"/>
              </a:spcBef>
              <a:spcAft>
                <a:spcPct val="0"/>
              </a:spcAft>
            </a:pPr>
            <a:r>
              <a:rPr lang="en-US" sz="1400" smtClean="0">
                <a:solidFill>
                  <a:prstClr val="black"/>
                </a:solidFill>
                <a:cs typeface="Arial"/>
                <a:sym typeface="Arial"/>
                <a:rtl val="0"/>
              </a:rPr>
              <a:t>Operational with limitations (or in standby)</a:t>
            </a:r>
            <a:endParaRPr lang="en-US" sz="1400">
              <a:solidFill>
                <a:prstClr val="black"/>
              </a:solidFill>
              <a:cs typeface="Arial"/>
              <a:sym typeface="Arial"/>
              <a:rtl val="0"/>
            </a:endParaRPr>
          </a:p>
        </p:txBody>
      </p:sp>
      <p:sp>
        <p:nvSpPr>
          <p:cNvPr id="28" name="TextBox 27"/>
          <p:cNvSpPr txBox="1"/>
          <p:nvPr/>
        </p:nvSpPr>
        <p:spPr>
          <a:xfrm>
            <a:off x="3780180" y="5262319"/>
            <a:ext cx="301752" cy="369332"/>
          </a:xfrm>
          <a:prstGeom prst="rect">
            <a:avLst/>
          </a:prstGeom>
          <a:solidFill>
            <a:srgbClr val="FFC00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29" name="TextBox 28"/>
          <p:cNvSpPr txBox="1"/>
          <p:nvPr/>
        </p:nvSpPr>
        <p:spPr>
          <a:xfrm>
            <a:off x="4157868" y="5187943"/>
            <a:ext cx="2315817" cy="523220"/>
          </a:xfrm>
          <a:prstGeom prst="rect">
            <a:avLst/>
          </a:prstGeom>
          <a:noFill/>
        </p:spPr>
        <p:txBody>
          <a:bodyPr wrap="square" rtlCol="0">
            <a:spAutoFit/>
          </a:bodyPr>
          <a:lstStyle/>
          <a:p>
            <a:pPr defTabSz="914400" eaLnBrk="0" fontAlgn="base" hangingPunct="0">
              <a:spcBef>
                <a:spcPct val="50000"/>
              </a:spcBef>
              <a:spcAft>
                <a:spcPct val="0"/>
              </a:spcAft>
            </a:pPr>
            <a:r>
              <a:rPr lang="en-US" sz="1400" smtClean="0">
                <a:solidFill>
                  <a:prstClr val="black"/>
                </a:solidFill>
                <a:cs typeface="Arial"/>
                <a:sym typeface="Arial"/>
                <a:rtl val="0"/>
              </a:rPr>
              <a:t>Operational with degraded performance</a:t>
            </a:r>
            <a:endParaRPr lang="en-US" sz="1400">
              <a:solidFill>
                <a:prstClr val="black"/>
              </a:solidFill>
              <a:cs typeface="Arial"/>
              <a:sym typeface="Arial"/>
              <a:rtl val="0"/>
            </a:endParaRPr>
          </a:p>
        </p:txBody>
      </p:sp>
      <p:sp>
        <p:nvSpPr>
          <p:cNvPr id="30" name="TextBox 29"/>
          <p:cNvSpPr txBox="1"/>
          <p:nvPr/>
        </p:nvSpPr>
        <p:spPr>
          <a:xfrm>
            <a:off x="4161183" y="4207305"/>
            <a:ext cx="2315817" cy="307777"/>
          </a:xfrm>
          <a:prstGeom prst="rect">
            <a:avLst/>
          </a:prstGeom>
          <a:noFill/>
        </p:spPr>
        <p:txBody>
          <a:bodyPr wrap="square" rtlCol="0">
            <a:spAutoFit/>
          </a:bodyPr>
          <a:lstStyle/>
          <a:p>
            <a:pPr defTabSz="914400" eaLnBrk="0" fontAlgn="base" hangingPunct="0">
              <a:spcBef>
                <a:spcPct val="50000"/>
              </a:spcBef>
              <a:spcAft>
                <a:spcPct val="0"/>
              </a:spcAft>
            </a:pPr>
            <a:r>
              <a:rPr lang="en-US" sz="1400" smtClean="0">
                <a:solidFill>
                  <a:prstClr val="black"/>
                </a:solidFill>
                <a:cs typeface="Arial"/>
                <a:sym typeface="Arial"/>
                <a:rtl val="0"/>
              </a:rPr>
              <a:t>Operational (or capable of)</a:t>
            </a:r>
            <a:endParaRPr lang="en-US" sz="1400">
              <a:solidFill>
                <a:prstClr val="black"/>
              </a:solidFill>
              <a:cs typeface="Arial"/>
              <a:sym typeface="Arial"/>
              <a:rtl val="0"/>
            </a:endParaRPr>
          </a:p>
        </p:txBody>
      </p:sp>
      <p:sp>
        <p:nvSpPr>
          <p:cNvPr id="31" name="TextBox 30"/>
          <p:cNvSpPr txBox="1"/>
          <p:nvPr/>
        </p:nvSpPr>
        <p:spPr>
          <a:xfrm>
            <a:off x="6475629" y="5592150"/>
            <a:ext cx="301752" cy="369332"/>
          </a:xfrm>
          <a:prstGeom prst="rect">
            <a:avLst/>
          </a:prstGeom>
          <a:solidFill>
            <a:srgbClr val="00B0F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32" name="TextBox 31"/>
          <p:cNvSpPr txBox="1"/>
          <p:nvPr/>
        </p:nvSpPr>
        <p:spPr>
          <a:xfrm>
            <a:off x="6843380" y="5584421"/>
            <a:ext cx="2315817" cy="307777"/>
          </a:xfrm>
          <a:prstGeom prst="rect">
            <a:avLst/>
          </a:prstGeom>
          <a:noFill/>
        </p:spPr>
        <p:txBody>
          <a:bodyPr wrap="square" rtlCol="0">
            <a:spAutoFit/>
          </a:bodyPr>
          <a:lstStyle/>
          <a:p>
            <a:pPr defTabSz="914400" eaLnBrk="0" fontAlgn="base" hangingPunct="0">
              <a:spcBef>
                <a:spcPct val="50000"/>
              </a:spcBef>
              <a:spcAft>
                <a:spcPct val="0"/>
              </a:spcAft>
            </a:pPr>
            <a:r>
              <a:rPr lang="en-US" sz="1400" smtClean="0">
                <a:solidFill>
                  <a:prstClr val="black"/>
                </a:solidFill>
                <a:cs typeface="Arial"/>
                <a:sym typeface="Arial"/>
                <a:rtl val="0"/>
              </a:rPr>
              <a:t>Functional but turned off</a:t>
            </a:r>
            <a:endParaRPr lang="en-US" sz="1400">
              <a:solidFill>
                <a:prstClr val="black"/>
              </a:solidFill>
              <a:cs typeface="Arial"/>
              <a:sym typeface="Arial"/>
              <a:rtl val="0"/>
            </a:endParaRPr>
          </a:p>
        </p:txBody>
      </p:sp>
      <p:sp>
        <p:nvSpPr>
          <p:cNvPr id="33" name="TextBox 32"/>
          <p:cNvSpPr txBox="1"/>
          <p:nvPr/>
        </p:nvSpPr>
        <p:spPr>
          <a:xfrm>
            <a:off x="6478944" y="6082476"/>
            <a:ext cx="301752" cy="369332"/>
          </a:xfrm>
          <a:prstGeom prst="rect">
            <a:avLst/>
          </a:prstGeom>
          <a:solidFill>
            <a:sysClr val="window" lastClr="FFFFFF"/>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34" name="TextBox 33"/>
          <p:cNvSpPr txBox="1"/>
          <p:nvPr/>
        </p:nvSpPr>
        <p:spPr>
          <a:xfrm>
            <a:off x="6846693" y="6074747"/>
            <a:ext cx="2315817" cy="307777"/>
          </a:xfrm>
          <a:prstGeom prst="rect">
            <a:avLst/>
          </a:prstGeom>
          <a:noFill/>
        </p:spPr>
        <p:txBody>
          <a:bodyPr wrap="square" rtlCol="0">
            <a:spAutoFit/>
          </a:bodyPr>
          <a:lstStyle/>
          <a:p>
            <a:pPr defTabSz="914400" eaLnBrk="0" fontAlgn="base" hangingPunct="0">
              <a:spcBef>
                <a:spcPct val="50000"/>
              </a:spcBef>
              <a:spcAft>
                <a:spcPct val="0"/>
              </a:spcAft>
            </a:pPr>
            <a:r>
              <a:rPr lang="en-US" sz="1400" smtClean="0">
                <a:solidFill>
                  <a:prstClr val="black"/>
                </a:solidFill>
                <a:cs typeface="Arial"/>
                <a:sym typeface="Arial"/>
                <a:rtl val="0"/>
              </a:rPr>
              <a:t>No status reported</a:t>
            </a:r>
            <a:endParaRPr lang="en-US" sz="1400">
              <a:solidFill>
                <a:prstClr val="black"/>
              </a:solidFill>
              <a:cs typeface="Arial"/>
              <a:sym typeface="Arial"/>
              <a:rtl val="0"/>
            </a:endParaRPr>
          </a:p>
        </p:txBody>
      </p:sp>
      <p:sp>
        <p:nvSpPr>
          <p:cNvPr id="35" name="TextBox 34"/>
          <p:cNvSpPr txBox="1"/>
          <p:nvPr/>
        </p:nvSpPr>
        <p:spPr>
          <a:xfrm>
            <a:off x="3790121" y="5779140"/>
            <a:ext cx="301752" cy="369332"/>
          </a:xfrm>
          <a:prstGeom prst="rect">
            <a:avLst/>
          </a:prstGeom>
          <a:solidFill>
            <a:srgbClr val="FF000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36" name="TextBox 35"/>
          <p:cNvSpPr txBox="1"/>
          <p:nvPr/>
        </p:nvSpPr>
        <p:spPr>
          <a:xfrm>
            <a:off x="4157870" y="5781350"/>
            <a:ext cx="2315817" cy="307777"/>
          </a:xfrm>
          <a:prstGeom prst="rect">
            <a:avLst/>
          </a:prstGeom>
          <a:noFill/>
        </p:spPr>
        <p:txBody>
          <a:bodyPr wrap="square" rtlCol="0">
            <a:spAutoFit/>
          </a:bodyPr>
          <a:lstStyle/>
          <a:p>
            <a:pPr defTabSz="914400" eaLnBrk="0" fontAlgn="base" hangingPunct="0">
              <a:spcBef>
                <a:spcPct val="50000"/>
              </a:spcBef>
              <a:spcAft>
                <a:spcPct val="0"/>
              </a:spcAft>
            </a:pPr>
            <a:r>
              <a:rPr lang="en-US" sz="1400" smtClean="0">
                <a:solidFill>
                  <a:prstClr val="black"/>
                </a:solidFill>
                <a:cs typeface="Arial"/>
                <a:sym typeface="Arial"/>
                <a:rtl val="0"/>
              </a:rPr>
              <a:t>Not functional</a:t>
            </a:r>
            <a:endParaRPr lang="en-US" sz="1400">
              <a:solidFill>
                <a:prstClr val="black"/>
              </a:solidFill>
              <a:cs typeface="Arial"/>
              <a:sym typeface="Arial"/>
              <a:rtl val="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914"/>
          <a:stretch/>
        </p:blipFill>
        <p:spPr>
          <a:xfrm>
            <a:off x="229306" y="3429000"/>
            <a:ext cx="3352094" cy="2506238"/>
          </a:xfrm>
          <a:prstGeom prst="rect">
            <a:avLst/>
          </a:prstGeom>
          <a:effectLst>
            <a:outerShdw blurRad="292100" dist="139700" dir="2700000" algn="tl" rotWithShape="0">
              <a:prstClr val="black">
                <a:alpha val="60000"/>
              </a:prstClr>
            </a:outerShdw>
          </a:effectLst>
        </p:spPr>
      </p:pic>
      <p:sp>
        <p:nvSpPr>
          <p:cNvPr id="19" name="TextBox 18"/>
          <p:cNvSpPr txBox="1"/>
          <p:nvPr/>
        </p:nvSpPr>
        <p:spPr>
          <a:xfrm>
            <a:off x="8534400" y="6514481"/>
            <a:ext cx="968507" cy="276999"/>
          </a:xfrm>
          <a:prstGeom prst="rect">
            <a:avLst/>
          </a:prstGeom>
          <a:noFill/>
        </p:spPr>
        <p:txBody>
          <a:bodyPr wrap="square" rtlCol="0">
            <a:spAutoFit/>
          </a:bodyPr>
          <a:lstStyle/>
          <a:p>
            <a:r>
              <a:rPr lang="en-US" sz="1200" dirty="0" smtClean="0"/>
              <a:t>13</a:t>
            </a:r>
            <a:endParaRPr lang="en-US" sz="1200" dirty="0"/>
          </a:p>
        </p:txBody>
      </p:sp>
    </p:spTree>
    <p:extLst>
      <p:ext uri="{BB962C8B-B14F-4D97-AF65-F5344CB8AC3E}">
        <p14:creationId xmlns:p14="http://schemas.microsoft.com/office/powerpoint/2010/main" val="319228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solidFill>
                  <a:schemeClr val="tx1"/>
                </a:solidFill>
              </a:rPr>
              <a:t>               GOES-R </a:t>
            </a:r>
            <a:r>
              <a:rPr lang="en-US" dirty="0">
                <a:solidFill>
                  <a:schemeClr val="tx1"/>
                </a:solidFill>
              </a:rPr>
              <a:t>Series</a:t>
            </a:r>
            <a:endParaRPr lang="en-US" dirty="0"/>
          </a:p>
        </p:txBody>
      </p:sp>
      <p:sp>
        <p:nvSpPr>
          <p:cNvPr id="3" name="Content Placeholder 2"/>
          <p:cNvSpPr>
            <a:spLocks noGrp="1"/>
          </p:cNvSpPr>
          <p:nvPr>
            <p:ph idx="1"/>
          </p:nvPr>
        </p:nvSpPr>
        <p:spPr>
          <a:xfrm>
            <a:off x="457200" y="1524000"/>
            <a:ext cx="8229600" cy="5105400"/>
          </a:xfrm>
        </p:spPr>
        <p:txBody>
          <a:bodyPr/>
          <a:lstStyle/>
          <a:p>
            <a:r>
              <a:rPr lang="en-US" sz="1800" dirty="0"/>
              <a:t>GOES R, S, T, U</a:t>
            </a:r>
          </a:p>
          <a:p>
            <a:r>
              <a:rPr lang="en-US" sz="1800" dirty="0"/>
              <a:t>GOES-R launched November 19, 2016 at 6:42 pm </a:t>
            </a:r>
            <a:r>
              <a:rPr lang="en-US" sz="1800" dirty="0" smtClean="0"/>
              <a:t>EST</a:t>
            </a:r>
            <a:endParaRPr lang="en-US" sz="1800" dirty="0"/>
          </a:p>
          <a:p>
            <a:pPr lvl="1">
              <a:spcAft>
                <a:spcPts val="450"/>
              </a:spcAft>
            </a:pPr>
            <a:r>
              <a:rPr lang="en-US" sz="1800" dirty="0"/>
              <a:t>Launched from: Cape Canaveral Air Force Station, Florida</a:t>
            </a:r>
          </a:p>
          <a:p>
            <a:pPr lvl="1">
              <a:spcAft>
                <a:spcPts val="750"/>
              </a:spcAft>
            </a:pPr>
            <a:r>
              <a:rPr lang="en-US" sz="1800" dirty="0"/>
              <a:t>Vehicle: United Launch Alliance Atlas V (AV-541)</a:t>
            </a:r>
          </a:p>
          <a:p>
            <a:pPr lvl="1"/>
            <a:r>
              <a:rPr lang="en-US" sz="1800" dirty="0" smtClean="0"/>
              <a:t>Will assume </a:t>
            </a:r>
            <a:r>
              <a:rPr lang="en-US" sz="1800" dirty="0"/>
              <a:t>operational position at East/West ~Nov. 2017</a:t>
            </a:r>
          </a:p>
          <a:p>
            <a:r>
              <a:rPr lang="en-US" sz="1800" dirty="0"/>
              <a:t> GOES-S launch March 2018</a:t>
            </a:r>
          </a:p>
          <a:p>
            <a:r>
              <a:rPr lang="en-US" sz="1800" dirty="0"/>
              <a:t> GOES-T launch 2019</a:t>
            </a:r>
          </a:p>
          <a:p>
            <a:r>
              <a:rPr lang="en-US" sz="1800" dirty="0"/>
              <a:t> GOES-U launch 2024</a:t>
            </a:r>
          </a:p>
          <a:p>
            <a:r>
              <a:rPr lang="en-US" sz="1800" dirty="0"/>
              <a:t>Each satellite is designed for 5 years of on-orbit storage and 10 years of operational use</a:t>
            </a:r>
          </a:p>
          <a:p>
            <a:r>
              <a:rPr lang="en-US" sz="1800" dirty="0"/>
              <a:t>GOES-R series designed to provide coverage through 2036</a:t>
            </a:r>
          </a:p>
          <a:p>
            <a:r>
              <a:rPr lang="en-US" sz="1800" dirty="0"/>
              <a:t>Position announcement will be made at the end of </a:t>
            </a:r>
            <a:r>
              <a:rPr lang="en-US" sz="1800" dirty="0" smtClean="0"/>
              <a:t>May</a:t>
            </a:r>
            <a:endParaRPr lang="en-US"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14</a:t>
            </a:fld>
            <a:endParaRPr lang="en-US" dirty="0"/>
          </a:p>
        </p:txBody>
      </p:sp>
      <p:pic>
        <p:nvPicPr>
          <p:cNvPr id="5" name="Picture 3" descr="C:\Users\kyle.herring\Desktop\goes-r-no-background-lr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662">
            <a:off x="6523758" y="993842"/>
            <a:ext cx="2429544" cy="148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0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sz="5400" b="1" kern="0" dirty="0" smtClean="0">
                <a:effectLst>
                  <a:outerShdw blurRad="38100" dist="38100" dir="2700000" algn="tl">
                    <a:srgbClr val="000000">
                      <a:alpha val="43137"/>
                    </a:srgbClr>
                  </a:outerShdw>
                </a:effectLst>
              </a:rPr>
              <a:t>           GOES-R </a:t>
            </a:r>
            <a:r>
              <a:rPr lang="en-US" sz="5400" b="1" kern="0" dirty="0">
                <a:effectLst>
                  <a:outerShdw blurRad="38100" dist="38100" dir="2700000" algn="tl">
                    <a:srgbClr val="000000">
                      <a:alpha val="43137"/>
                    </a:srgbClr>
                  </a:outerShdw>
                </a:effectLst>
              </a:rPr>
              <a:t>Capabilities</a:t>
            </a:r>
            <a:br>
              <a:rPr lang="en-US" sz="5400" b="1" kern="0" dirty="0">
                <a:effectLst>
                  <a:outerShdw blurRad="38100" dist="38100" dir="2700000" algn="tl">
                    <a:srgbClr val="000000">
                      <a:alpha val="43137"/>
                    </a:srgbClr>
                  </a:outerShdw>
                </a:effectLst>
              </a:rPr>
            </a:br>
            <a:endParaRPr lang="en-US"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15</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066800"/>
            <a:ext cx="6768571" cy="5410200"/>
          </a:xfrm>
        </p:spPr>
      </p:pic>
    </p:spTree>
    <p:extLst>
      <p:ext uri="{BB962C8B-B14F-4D97-AF65-F5344CB8AC3E}">
        <p14:creationId xmlns:p14="http://schemas.microsoft.com/office/powerpoint/2010/main" val="361322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70888"/>
          </a:xfrm>
        </p:spPr>
        <p:txBody>
          <a:bodyPr>
            <a:normAutofit/>
          </a:bodyPr>
          <a:lstStyle/>
          <a:p>
            <a:r>
              <a:rPr lang="en-US" sz="4400" dirty="0" smtClean="0">
                <a:solidFill>
                  <a:schemeClr val="tx1"/>
                </a:solidFill>
              </a:rPr>
              <a:t>      First </a:t>
            </a:r>
            <a:r>
              <a:rPr lang="en-US" sz="4400" dirty="0">
                <a:solidFill>
                  <a:schemeClr val="tx1"/>
                </a:solidFill>
              </a:rPr>
              <a:t>Public Images – Full Disk</a:t>
            </a:r>
            <a:br>
              <a:rPr lang="en-US" sz="4400" dirty="0">
                <a:solidFill>
                  <a:schemeClr val="tx1"/>
                </a:solidFill>
              </a:rPr>
            </a:br>
            <a:r>
              <a:rPr lang="en-US" sz="4400" dirty="0" smtClean="0">
                <a:solidFill>
                  <a:schemeClr val="tx1"/>
                </a:solidFill>
              </a:rPr>
              <a:t>                15 </a:t>
            </a:r>
            <a:r>
              <a:rPr lang="en-US" sz="4400" dirty="0">
                <a:solidFill>
                  <a:schemeClr val="tx1"/>
                </a:solidFill>
              </a:rPr>
              <a:t>January 2017</a:t>
            </a:r>
            <a:endParaRPr lang="en-US" sz="4400"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16</a:t>
            </a:fld>
            <a:endParaRPr lang="en-US" dirty="0"/>
          </a:p>
        </p:txBody>
      </p:sp>
      <p:pic>
        <p:nvPicPr>
          <p:cNvPr id="5" name="Picture 2" descr="https://c1.staticflickr.com/1/681/32440453126_c30250ddc2_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172019" cy="515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1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0"/>
            <a:ext cx="9144000" cy="685800"/>
          </a:xfrm>
        </p:spPr>
        <p:txBody>
          <a:bodyPr>
            <a:normAutofit/>
          </a:bodyPr>
          <a:lstStyle/>
          <a:p>
            <a:pPr algn="ctr"/>
            <a:r>
              <a:rPr lang="en-US" sz="4000" dirty="0" smtClean="0">
                <a:solidFill>
                  <a:schemeClr val="accent1">
                    <a:lumMod val="75000"/>
                  </a:schemeClr>
                </a:solidFill>
                <a:cs typeface="Arial" panose="020B0604020202020204" pitchFamily="34" charset="0"/>
              </a:rPr>
              <a:t>GOES-R Launch</a:t>
            </a:r>
            <a:endParaRPr lang="en-US" sz="4000" dirty="0">
              <a:solidFill>
                <a:schemeClr val="accent1">
                  <a:lumMod val="75000"/>
                </a:schemeClr>
              </a:solidFill>
              <a:cs typeface="Arial" panose="020B0604020202020204" pitchFamily="34" charset="0"/>
            </a:endParaRPr>
          </a:p>
        </p:txBody>
      </p:sp>
      <p:sp>
        <p:nvSpPr>
          <p:cNvPr id="3" name="TextBox 2"/>
          <p:cNvSpPr txBox="1"/>
          <p:nvPr/>
        </p:nvSpPr>
        <p:spPr>
          <a:xfrm>
            <a:off x="0" y="1371600"/>
            <a:ext cx="4495799" cy="47166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GOES-R </a:t>
            </a:r>
            <a:r>
              <a:rPr lang="en-US" dirty="0" smtClean="0">
                <a:solidFill>
                  <a:prstClr val="black"/>
                </a:solidFill>
                <a:latin typeface="Arial" panose="020B0604020202020204" pitchFamily="34" charset="0"/>
                <a:cs typeface="Arial" panose="020B0604020202020204" pitchFamily="34" charset="0"/>
              </a:rPr>
              <a:t>was launched successfully on November 19.</a:t>
            </a:r>
            <a:r>
              <a:rPr lang="en-US" dirty="0">
                <a:solidFill>
                  <a:prstClr val="black"/>
                </a:solidFill>
                <a:latin typeface="Arial" panose="020B0604020202020204" pitchFamily="34" charset="0"/>
                <a:cs typeface="Arial" panose="020B0604020202020204" pitchFamily="34" charset="0"/>
              </a:rPr>
              <a:t/>
            </a:r>
            <a:br>
              <a:rPr lang="en-US" dirty="0">
                <a:solidFill>
                  <a:prstClr val="black"/>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Launch and orbit </a:t>
            </a:r>
            <a:r>
              <a:rPr lang="en-US" dirty="0" smtClean="0">
                <a:solidFill>
                  <a:prstClr val="black"/>
                </a:solidFill>
                <a:latin typeface="Arial" panose="020B0604020202020204" pitchFamily="34" charset="0"/>
                <a:cs typeface="Arial" panose="020B0604020202020204" pitchFamily="34" charset="0"/>
              </a:rPr>
              <a:t>raising</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completed nominally on December 5.</a:t>
            </a:r>
            <a:r>
              <a:rPr lang="en-US" dirty="0">
                <a:solidFill>
                  <a:prstClr val="black"/>
                </a:solidFill>
                <a:latin typeface="Arial" panose="020B0604020202020204" pitchFamily="34" charset="0"/>
                <a:cs typeface="Arial" panose="020B0604020202020204" pitchFamily="34" charset="0"/>
              </a:rPr>
              <a:t/>
            </a:r>
            <a:br>
              <a:rPr lang="en-US" dirty="0">
                <a:solidFill>
                  <a:prstClr val="black"/>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Level 1b products will be validated during Post Launch Test (six months) and will be available </a:t>
            </a:r>
            <a:r>
              <a:rPr lang="en-US" dirty="0" smtClean="0">
                <a:solidFill>
                  <a:prstClr val="black"/>
                </a:solidFill>
                <a:latin typeface="Arial" panose="020B0604020202020204" pitchFamily="34" charset="0"/>
                <a:cs typeface="Arial" panose="020B0604020202020204" pitchFamily="34" charset="0"/>
              </a:rPr>
              <a:t>through GOES-R </a:t>
            </a:r>
            <a:r>
              <a:rPr lang="en-US" dirty="0">
                <a:solidFill>
                  <a:prstClr val="black"/>
                </a:solidFill>
                <a:latin typeface="Arial" panose="020B0604020202020204" pitchFamily="34" charset="0"/>
                <a:cs typeface="Arial" panose="020B0604020202020204" pitchFamily="34" charset="0"/>
              </a:rPr>
              <a:t>Rebroadcast (GRB) service as products are certified.</a:t>
            </a:r>
            <a:br>
              <a:rPr lang="en-US" dirty="0">
                <a:solidFill>
                  <a:prstClr val="black"/>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Level 2+ product certification begins after L1b products and those will be distributed on a product-by-product basis </a:t>
            </a:r>
            <a:r>
              <a:rPr lang="en-US" dirty="0" smtClean="0">
                <a:solidFill>
                  <a:prstClr val="black"/>
                </a:solidFill>
                <a:latin typeface="Arial" panose="020B0604020202020204" pitchFamily="34" charset="0"/>
                <a:cs typeface="Arial" panose="020B0604020202020204" pitchFamily="34" charset="0"/>
              </a:rPr>
              <a:t>on the PDA as </a:t>
            </a:r>
            <a:r>
              <a:rPr lang="en-US" dirty="0">
                <a:solidFill>
                  <a:prstClr val="black"/>
                </a:solidFill>
                <a:latin typeface="Arial" panose="020B0604020202020204" pitchFamily="34" charset="0"/>
                <a:cs typeface="Arial" panose="020B0604020202020204" pitchFamily="34" charset="0"/>
              </a:rPr>
              <a:t>they mature.</a:t>
            </a:r>
          </a:p>
        </p:txBody>
      </p:sp>
      <p:pic>
        <p:nvPicPr>
          <p:cNvPr id="8" name="Content Placeholder 4"/>
          <p:cNvPicPr>
            <a:picLocks noGrp="1" noChangeAspect="1"/>
          </p:cNvPicPr>
          <p:nvPr/>
        </p:nvPicPr>
        <p:blipFill rotWithShape="1">
          <a:blip r:embed="rId3" cstate="print">
            <a:extLst>
              <a:ext uri="{28A0092B-C50C-407E-A947-70E740481C1C}">
                <a14:useLocalDpi xmlns:a14="http://schemas.microsoft.com/office/drawing/2010/main"/>
              </a:ext>
            </a:extLst>
          </a:blip>
          <a:srcRect l="27932" r="22538"/>
          <a:stretch/>
        </p:blipFill>
        <p:spPr bwMode="auto">
          <a:xfrm>
            <a:off x="4631650" y="1648679"/>
            <a:ext cx="4397829" cy="4439597"/>
          </a:xfrm>
          <a:prstGeom prst="rect">
            <a:avLst/>
          </a:prstGeom>
          <a:noFill/>
          <a:ln w="9525">
            <a:noFill/>
            <a:miter lim="800000"/>
            <a:headEnd/>
            <a:tailEnd/>
          </a:ln>
        </p:spPr>
      </p:pic>
      <p:sp>
        <p:nvSpPr>
          <p:cNvPr id="5" name="TextBox 4"/>
          <p:cNvSpPr txBox="1"/>
          <p:nvPr/>
        </p:nvSpPr>
        <p:spPr>
          <a:xfrm>
            <a:off x="8458200" y="6477000"/>
            <a:ext cx="968507" cy="276999"/>
          </a:xfrm>
          <a:prstGeom prst="rect">
            <a:avLst/>
          </a:prstGeom>
          <a:noFill/>
        </p:spPr>
        <p:txBody>
          <a:bodyPr wrap="square" rtlCol="0">
            <a:spAutoFit/>
          </a:bodyPr>
          <a:lstStyle/>
          <a:p>
            <a:r>
              <a:rPr lang="en-US" sz="1200" dirty="0" smtClean="0"/>
              <a:t>17</a:t>
            </a:r>
            <a:endParaRPr lang="en-US" sz="1200" dirty="0"/>
          </a:p>
        </p:txBody>
      </p:sp>
    </p:spTree>
    <p:extLst>
      <p:ext uri="{BB962C8B-B14F-4D97-AF65-F5344CB8AC3E}">
        <p14:creationId xmlns:p14="http://schemas.microsoft.com/office/powerpoint/2010/main" val="184743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52400"/>
            <a:ext cx="7703820" cy="615553"/>
          </a:xfrm>
          <a:prstGeom prst="rect">
            <a:avLst/>
          </a:prstGeom>
        </p:spPr>
        <p:txBody>
          <a:bodyPr vert="horz" wrap="square" lIns="0" tIns="0" rIns="0" bIns="0" rtlCol="0">
            <a:spAutoFit/>
          </a:bodyPr>
          <a:lstStyle/>
          <a:p>
            <a:pPr marL="12700">
              <a:lnSpc>
                <a:spcPts val="4760"/>
              </a:lnSpc>
            </a:pPr>
            <a:r>
              <a:rPr sz="4000" spc="-5" dirty="0" smtClean="0">
                <a:latin typeface="Arial"/>
                <a:cs typeface="Arial"/>
              </a:rPr>
              <a:t>Th</a:t>
            </a:r>
            <a:r>
              <a:rPr sz="4000" dirty="0" smtClean="0">
                <a:latin typeface="Arial"/>
                <a:cs typeface="Arial"/>
              </a:rPr>
              <a:t>e</a:t>
            </a:r>
            <a:r>
              <a:rPr sz="4000" spc="-5" dirty="0" smtClean="0">
                <a:latin typeface="Arial"/>
                <a:cs typeface="Arial"/>
              </a:rPr>
              <a:t> Advance</a:t>
            </a:r>
            <a:r>
              <a:rPr sz="4000" dirty="0" smtClean="0">
                <a:latin typeface="Arial"/>
                <a:cs typeface="Arial"/>
              </a:rPr>
              <a:t>d</a:t>
            </a:r>
            <a:r>
              <a:rPr sz="4000" spc="-5" dirty="0" smtClean="0">
                <a:latin typeface="Arial"/>
                <a:cs typeface="Arial"/>
              </a:rPr>
              <a:t> </a:t>
            </a:r>
            <a:r>
              <a:rPr sz="4000" spc="-5" dirty="0">
                <a:latin typeface="Arial"/>
                <a:cs typeface="Arial"/>
              </a:rPr>
              <a:t>Baselin</a:t>
            </a:r>
            <a:r>
              <a:rPr sz="4000" dirty="0">
                <a:latin typeface="Arial"/>
                <a:cs typeface="Arial"/>
              </a:rPr>
              <a:t>e</a:t>
            </a:r>
            <a:r>
              <a:rPr sz="4000" spc="-5" dirty="0">
                <a:latin typeface="Arial"/>
                <a:cs typeface="Arial"/>
              </a:rPr>
              <a:t> Imager:</a:t>
            </a:r>
            <a:endParaRPr sz="4000" dirty="0">
              <a:latin typeface="Arial"/>
              <a:cs typeface="Arial"/>
            </a:endParaRPr>
          </a:p>
        </p:txBody>
      </p:sp>
      <p:sp>
        <p:nvSpPr>
          <p:cNvPr id="4" name="object 4"/>
          <p:cNvSpPr txBox="1"/>
          <p:nvPr/>
        </p:nvSpPr>
        <p:spPr>
          <a:xfrm>
            <a:off x="4136008" y="875870"/>
            <a:ext cx="4550792" cy="2944396"/>
          </a:xfrm>
          <a:prstGeom prst="rect">
            <a:avLst/>
          </a:prstGeom>
        </p:spPr>
        <p:txBody>
          <a:bodyPr vert="horz" wrap="square" lIns="0" tIns="0" rIns="0" bIns="0" rtlCol="0">
            <a:spAutoFit/>
          </a:bodyPr>
          <a:lstStyle/>
          <a:p>
            <a:pPr marL="12700">
              <a:lnSpc>
                <a:spcPct val="100000"/>
              </a:lnSpc>
              <a:tabLst>
                <a:tab pos="2285365" algn="l"/>
              </a:tabLst>
            </a:pPr>
            <a:r>
              <a:rPr lang="en-US" sz="2400" dirty="0" smtClean="0">
                <a:latin typeface="Arial"/>
                <a:cs typeface="Arial"/>
              </a:rPr>
              <a:t>      </a:t>
            </a:r>
            <a:r>
              <a:rPr sz="2400" dirty="0" smtClean="0">
                <a:latin typeface="Arial"/>
                <a:cs typeface="Arial"/>
              </a:rPr>
              <a:t>ABI</a:t>
            </a:r>
            <a:r>
              <a:rPr sz="2400" b="1" dirty="0">
                <a:latin typeface="Arial"/>
                <a:cs typeface="Arial"/>
              </a:rPr>
              <a:t>	</a:t>
            </a:r>
            <a:r>
              <a:rPr lang="en-US" sz="2400" dirty="0" smtClean="0">
                <a:latin typeface="Arial"/>
                <a:cs typeface="Arial"/>
              </a:rPr>
              <a:t>Curren</a:t>
            </a:r>
            <a:r>
              <a:rPr sz="2400" dirty="0" smtClean="0">
                <a:latin typeface="Arial"/>
                <a:cs typeface="Arial"/>
              </a:rPr>
              <a:t>t</a:t>
            </a:r>
            <a:r>
              <a:rPr lang="en-US" sz="2400" b="1" dirty="0" smtClean="0">
                <a:latin typeface="Arial"/>
                <a:cs typeface="Arial"/>
              </a:rPr>
              <a:t> -</a:t>
            </a:r>
            <a:endParaRPr sz="2400" dirty="0">
              <a:latin typeface="Arial"/>
              <a:cs typeface="Arial"/>
            </a:endParaRPr>
          </a:p>
          <a:p>
            <a:pPr>
              <a:lnSpc>
                <a:spcPts val="1900"/>
              </a:lnSpc>
              <a:spcBef>
                <a:spcPts val="8"/>
              </a:spcBef>
            </a:pPr>
            <a:r>
              <a:rPr lang="en-US" sz="1900" dirty="0" smtClean="0"/>
              <a:t>                                      </a:t>
            </a:r>
            <a:r>
              <a:rPr lang="en-US" sz="2400" dirty="0" smtClean="0">
                <a:latin typeface="Arial" pitchFamily="34" charset="0"/>
                <a:cs typeface="Arial" pitchFamily="34" charset="0"/>
              </a:rPr>
              <a:t>GOES-N to P</a:t>
            </a:r>
            <a:endParaRPr sz="2400" dirty="0">
              <a:latin typeface="Arial" pitchFamily="34" charset="0"/>
              <a:cs typeface="Arial" pitchFamily="34" charset="0"/>
            </a:endParaRPr>
          </a:p>
          <a:p>
            <a:pPr>
              <a:lnSpc>
                <a:spcPts val="2400"/>
              </a:lnSpc>
            </a:pPr>
            <a:endParaRPr sz="2400" dirty="0"/>
          </a:p>
          <a:p>
            <a:pPr marL="2285365">
              <a:lnSpc>
                <a:spcPct val="100000"/>
              </a:lnSpc>
            </a:pPr>
            <a:r>
              <a:rPr sz="2400" dirty="0">
                <a:latin typeface="Arial"/>
                <a:cs typeface="Arial"/>
              </a:rPr>
              <a:t>5</a:t>
            </a:r>
            <a:r>
              <a:rPr sz="2400" spc="-5" dirty="0">
                <a:latin typeface="Arial"/>
                <a:cs typeface="Arial"/>
              </a:rPr>
              <a:t> </a:t>
            </a:r>
            <a:r>
              <a:rPr sz="2400" dirty="0">
                <a:latin typeface="Arial"/>
                <a:cs typeface="Arial"/>
              </a:rPr>
              <a:t>bands</a:t>
            </a:r>
          </a:p>
          <a:p>
            <a:pPr>
              <a:lnSpc>
                <a:spcPts val="2050"/>
              </a:lnSpc>
              <a:spcBef>
                <a:spcPts val="21"/>
              </a:spcBef>
            </a:pPr>
            <a:endParaRPr sz="2050" dirty="0"/>
          </a:p>
          <a:p>
            <a:pPr>
              <a:lnSpc>
                <a:spcPts val="2400"/>
              </a:lnSpc>
            </a:pPr>
            <a:endParaRPr sz="2400" dirty="0"/>
          </a:p>
          <a:p>
            <a:pPr marL="2284730" marR="6350">
              <a:lnSpc>
                <a:spcPts val="2840"/>
              </a:lnSpc>
            </a:pPr>
            <a:r>
              <a:rPr sz="2400" spc="-5" dirty="0">
                <a:latin typeface="Arial"/>
                <a:cs typeface="Arial"/>
              </a:rPr>
              <a:t>Approx</a:t>
            </a:r>
            <a:r>
              <a:rPr sz="2400" dirty="0">
                <a:latin typeface="Arial"/>
                <a:cs typeface="Arial"/>
              </a:rPr>
              <a:t>.</a:t>
            </a:r>
            <a:r>
              <a:rPr sz="2400" spc="-5" dirty="0">
                <a:latin typeface="Arial"/>
                <a:cs typeface="Arial"/>
              </a:rPr>
              <a:t> </a:t>
            </a:r>
            <a:r>
              <a:rPr sz="2400" dirty="0">
                <a:latin typeface="Arial"/>
                <a:cs typeface="Arial"/>
              </a:rPr>
              <a:t>1</a:t>
            </a:r>
            <a:r>
              <a:rPr sz="2400" spc="-5" dirty="0">
                <a:latin typeface="Arial"/>
                <a:cs typeface="Arial"/>
              </a:rPr>
              <a:t> km n/a</a:t>
            </a:r>
            <a:endParaRPr sz="2400" dirty="0">
              <a:latin typeface="Arial"/>
              <a:cs typeface="Arial"/>
            </a:endParaRPr>
          </a:p>
          <a:p>
            <a:pPr marL="2284730">
              <a:lnSpc>
                <a:spcPts val="2830"/>
              </a:lnSpc>
            </a:pPr>
            <a:r>
              <a:rPr sz="2400" spc="-5" dirty="0">
                <a:latin typeface="Arial"/>
                <a:cs typeface="Arial"/>
              </a:rPr>
              <a:t>Approx</a:t>
            </a:r>
            <a:r>
              <a:rPr sz="2400" dirty="0">
                <a:latin typeface="Arial"/>
                <a:cs typeface="Arial"/>
              </a:rPr>
              <a:t>.</a:t>
            </a:r>
            <a:r>
              <a:rPr sz="2400" spc="-5" dirty="0">
                <a:latin typeface="Arial"/>
                <a:cs typeface="Arial"/>
              </a:rPr>
              <a:t> </a:t>
            </a:r>
            <a:r>
              <a:rPr sz="2400" dirty="0">
                <a:latin typeface="Arial"/>
                <a:cs typeface="Arial"/>
              </a:rPr>
              <a:t>4</a:t>
            </a:r>
            <a:r>
              <a:rPr sz="2400" spc="-5" dirty="0">
                <a:latin typeface="Arial"/>
                <a:cs typeface="Arial"/>
              </a:rPr>
              <a:t> </a:t>
            </a:r>
            <a:r>
              <a:rPr lang="en-US" sz="2400" spc="-5" dirty="0" smtClean="0">
                <a:latin typeface="Arial"/>
                <a:cs typeface="Arial"/>
              </a:rPr>
              <a:t>km</a:t>
            </a:r>
            <a:endParaRPr sz="2400" dirty="0">
              <a:latin typeface="Arial"/>
              <a:cs typeface="Arial"/>
            </a:endParaRPr>
          </a:p>
        </p:txBody>
      </p:sp>
      <p:sp>
        <p:nvSpPr>
          <p:cNvPr id="5" name="object 5"/>
          <p:cNvSpPr txBox="1"/>
          <p:nvPr/>
        </p:nvSpPr>
        <p:spPr>
          <a:xfrm>
            <a:off x="156846" y="1422479"/>
            <a:ext cx="3441065" cy="2929717"/>
          </a:xfrm>
          <a:prstGeom prst="rect">
            <a:avLst/>
          </a:prstGeom>
        </p:spPr>
        <p:txBody>
          <a:bodyPr vert="horz" wrap="square" lIns="0" tIns="0" rIns="0" bIns="0" rtlCol="0">
            <a:spAutoFit/>
          </a:bodyPr>
          <a:lstStyle/>
          <a:p>
            <a:pPr marL="12700">
              <a:lnSpc>
                <a:spcPct val="100000"/>
              </a:lnSpc>
            </a:pPr>
            <a:r>
              <a:rPr sz="2400" b="1" dirty="0">
                <a:latin typeface="Arial"/>
                <a:cs typeface="Arial"/>
              </a:rPr>
              <a:t>Spectral Coverage</a:t>
            </a:r>
            <a:endParaRPr sz="2400" dirty="0">
              <a:latin typeface="Arial"/>
              <a:cs typeface="Arial"/>
            </a:endParaRPr>
          </a:p>
          <a:p>
            <a:pPr>
              <a:lnSpc>
                <a:spcPts val="1900"/>
              </a:lnSpc>
              <a:spcBef>
                <a:spcPts val="8"/>
              </a:spcBef>
            </a:pPr>
            <a:endParaRPr sz="1900" dirty="0"/>
          </a:p>
          <a:p>
            <a:pPr>
              <a:lnSpc>
                <a:spcPts val="2400"/>
              </a:lnSpc>
            </a:pPr>
            <a:endParaRPr sz="2400" dirty="0"/>
          </a:p>
          <a:p>
            <a:pPr marL="12700">
              <a:lnSpc>
                <a:spcPct val="100000"/>
              </a:lnSpc>
            </a:pPr>
            <a:r>
              <a:rPr sz="2400" b="1" spc="-5" dirty="0">
                <a:latin typeface="Arial"/>
                <a:cs typeface="Arial"/>
              </a:rPr>
              <a:t>Spatia</a:t>
            </a:r>
            <a:r>
              <a:rPr sz="2400" b="1" dirty="0">
                <a:latin typeface="Arial"/>
                <a:cs typeface="Arial"/>
              </a:rPr>
              <a:t>l</a:t>
            </a:r>
            <a:r>
              <a:rPr sz="2400" b="1" spc="-5" dirty="0">
                <a:latin typeface="Arial"/>
                <a:cs typeface="Arial"/>
              </a:rPr>
              <a:t> resolution</a:t>
            </a:r>
            <a:endParaRPr sz="2400" dirty="0">
              <a:latin typeface="Arial"/>
              <a:cs typeface="Arial"/>
            </a:endParaRPr>
          </a:p>
          <a:p>
            <a:pPr marL="581025" marR="6350">
              <a:lnSpc>
                <a:spcPct val="99900"/>
              </a:lnSpc>
              <a:spcBef>
                <a:spcPts val="35"/>
              </a:spcBef>
            </a:pPr>
            <a:r>
              <a:rPr sz="2400" spc="-5" dirty="0">
                <a:latin typeface="Arial"/>
                <a:cs typeface="Arial"/>
              </a:rPr>
              <a:t>0.6</a:t>
            </a:r>
            <a:r>
              <a:rPr sz="2400" dirty="0">
                <a:latin typeface="Arial"/>
                <a:cs typeface="Arial"/>
              </a:rPr>
              <a:t>4</a:t>
            </a:r>
            <a:r>
              <a:rPr sz="2400" spc="5" dirty="0">
                <a:latin typeface="Arial"/>
                <a:cs typeface="Arial"/>
              </a:rPr>
              <a:t> </a:t>
            </a:r>
            <a:r>
              <a:rPr sz="2400" spc="-595" dirty="0">
                <a:latin typeface="Symbol"/>
                <a:cs typeface="Symbol"/>
              </a:rPr>
              <a:t></a:t>
            </a:r>
            <a:r>
              <a:rPr sz="2400" dirty="0">
                <a:latin typeface="Arial"/>
                <a:cs typeface="Arial"/>
              </a:rPr>
              <a:t>m Visible Other</a:t>
            </a:r>
            <a:r>
              <a:rPr sz="2400" spc="-5" dirty="0">
                <a:latin typeface="Arial"/>
                <a:cs typeface="Arial"/>
              </a:rPr>
              <a:t> </a:t>
            </a:r>
            <a:r>
              <a:rPr sz="2400" dirty="0">
                <a:latin typeface="Arial"/>
                <a:cs typeface="Arial"/>
              </a:rPr>
              <a:t>Visible/near-IR Bands</a:t>
            </a:r>
            <a:r>
              <a:rPr sz="2400" spc="-5" dirty="0">
                <a:latin typeface="Arial"/>
                <a:cs typeface="Arial"/>
              </a:rPr>
              <a:t> </a:t>
            </a:r>
            <a:r>
              <a:rPr sz="2400" dirty="0">
                <a:latin typeface="Arial"/>
                <a:cs typeface="Arial"/>
              </a:rPr>
              <a:t>(&gt;2</a:t>
            </a:r>
            <a:r>
              <a:rPr sz="2400" spc="-5" dirty="0">
                <a:latin typeface="Arial"/>
                <a:cs typeface="Arial"/>
              </a:rPr>
              <a:t> </a:t>
            </a:r>
            <a:r>
              <a:rPr sz="2400" spc="-595" dirty="0">
                <a:latin typeface="Symbol"/>
                <a:cs typeface="Symbol"/>
              </a:rPr>
              <a:t></a:t>
            </a:r>
            <a:r>
              <a:rPr sz="2400" spc="-5" dirty="0">
                <a:latin typeface="Arial"/>
                <a:cs typeface="Arial"/>
              </a:rPr>
              <a:t>m)</a:t>
            </a:r>
            <a:endParaRPr sz="2400" dirty="0">
              <a:latin typeface="Arial"/>
              <a:cs typeface="Arial"/>
            </a:endParaRPr>
          </a:p>
          <a:p>
            <a:pPr marL="12700">
              <a:lnSpc>
                <a:spcPct val="100000"/>
              </a:lnSpc>
              <a:spcBef>
                <a:spcPts val="1390"/>
              </a:spcBef>
            </a:pPr>
            <a:r>
              <a:rPr sz="2400" b="1" spc="-5" dirty="0">
                <a:latin typeface="Arial"/>
                <a:cs typeface="Arial"/>
              </a:rPr>
              <a:t>Spatia</a:t>
            </a:r>
            <a:r>
              <a:rPr sz="2400" b="1" dirty="0">
                <a:latin typeface="Arial"/>
                <a:cs typeface="Arial"/>
              </a:rPr>
              <a:t>l</a:t>
            </a:r>
            <a:r>
              <a:rPr sz="2400" b="1" spc="-5" dirty="0">
                <a:latin typeface="Arial"/>
                <a:cs typeface="Arial"/>
              </a:rPr>
              <a:t> coverage</a:t>
            </a:r>
            <a:endParaRPr sz="2400" dirty="0">
              <a:latin typeface="Arial"/>
              <a:cs typeface="Arial"/>
            </a:endParaRPr>
          </a:p>
        </p:txBody>
      </p:sp>
      <p:sp>
        <p:nvSpPr>
          <p:cNvPr id="6" name="object 6"/>
          <p:cNvSpPr txBox="1"/>
          <p:nvPr/>
        </p:nvSpPr>
        <p:spPr>
          <a:xfrm>
            <a:off x="4044426" y="1779407"/>
            <a:ext cx="1280160" cy="375572"/>
          </a:xfrm>
          <a:prstGeom prst="rect">
            <a:avLst/>
          </a:prstGeom>
        </p:spPr>
        <p:txBody>
          <a:bodyPr vert="horz" wrap="square" lIns="0" tIns="0" rIns="0" bIns="0" rtlCol="0">
            <a:spAutoFit/>
          </a:bodyPr>
          <a:lstStyle/>
          <a:p>
            <a:pPr marL="12700">
              <a:lnSpc>
                <a:spcPct val="100000"/>
              </a:lnSpc>
            </a:pPr>
            <a:r>
              <a:rPr sz="2400" dirty="0">
                <a:latin typeface="Arial"/>
                <a:cs typeface="Arial"/>
              </a:rPr>
              <a:t>16 bands</a:t>
            </a:r>
          </a:p>
        </p:txBody>
      </p:sp>
      <p:sp>
        <p:nvSpPr>
          <p:cNvPr id="7" name="object 7"/>
          <p:cNvSpPr txBox="1"/>
          <p:nvPr/>
        </p:nvSpPr>
        <p:spPr>
          <a:xfrm>
            <a:off x="4134302" y="2704500"/>
            <a:ext cx="941069" cy="1105781"/>
          </a:xfrm>
          <a:prstGeom prst="rect">
            <a:avLst/>
          </a:prstGeom>
        </p:spPr>
        <p:txBody>
          <a:bodyPr vert="horz" wrap="square" lIns="0" tIns="0" rIns="0" bIns="0" rtlCol="0">
            <a:spAutoFit/>
          </a:bodyPr>
          <a:lstStyle/>
          <a:p>
            <a:pPr marL="12700">
              <a:lnSpc>
                <a:spcPts val="2860"/>
              </a:lnSpc>
            </a:pPr>
            <a:r>
              <a:rPr sz="2400" dirty="0">
                <a:latin typeface="Arial"/>
                <a:cs typeface="Arial"/>
              </a:rPr>
              <a:t>0.5 km</a:t>
            </a:r>
          </a:p>
          <a:p>
            <a:pPr marL="13335" marR="6350" indent="-635">
              <a:lnSpc>
                <a:spcPts val="2920"/>
              </a:lnSpc>
              <a:spcBef>
                <a:spcPts val="40"/>
              </a:spcBef>
            </a:pPr>
            <a:r>
              <a:rPr sz="2400" dirty="0">
                <a:latin typeface="Arial"/>
                <a:cs typeface="Arial"/>
              </a:rPr>
              <a:t>1.0</a:t>
            </a:r>
            <a:r>
              <a:rPr sz="2400" spc="-5" dirty="0">
                <a:latin typeface="Arial"/>
                <a:cs typeface="Arial"/>
              </a:rPr>
              <a:t> </a:t>
            </a:r>
            <a:r>
              <a:rPr sz="2400" dirty="0">
                <a:latin typeface="Arial"/>
                <a:cs typeface="Arial"/>
              </a:rPr>
              <a:t>km 2</a:t>
            </a:r>
            <a:r>
              <a:rPr sz="2400" spc="-5" dirty="0">
                <a:latin typeface="Arial"/>
                <a:cs typeface="Arial"/>
              </a:rPr>
              <a:t> km</a:t>
            </a:r>
            <a:endParaRPr sz="2400" dirty="0">
              <a:latin typeface="Arial"/>
              <a:cs typeface="Arial"/>
            </a:endParaRPr>
          </a:p>
        </p:txBody>
      </p:sp>
      <p:sp>
        <p:nvSpPr>
          <p:cNvPr id="9" name="object 9"/>
          <p:cNvSpPr txBox="1"/>
          <p:nvPr/>
        </p:nvSpPr>
        <p:spPr>
          <a:xfrm>
            <a:off x="156846" y="5798114"/>
            <a:ext cx="3613785" cy="739725"/>
          </a:xfrm>
          <a:prstGeom prst="rect">
            <a:avLst/>
          </a:prstGeom>
        </p:spPr>
        <p:txBody>
          <a:bodyPr vert="horz" wrap="square" lIns="0" tIns="0" rIns="0" bIns="0" rtlCol="0">
            <a:spAutoFit/>
          </a:bodyPr>
          <a:lstStyle/>
          <a:p>
            <a:pPr algn="ctr">
              <a:lnSpc>
                <a:spcPts val="2875"/>
              </a:lnSpc>
            </a:pPr>
            <a:r>
              <a:rPr sz="2400" b="1" spc="-5" dirty="0">
                <a:latin typeface="Arial"/>
                <a:cs typeface="Arial"/>
              </a:rPr>
              <a:t>Visibl</a:t>
            </a:r>
            <a:r>
              <a:rPr sz="2400" b="1" dirty="0">
                <a:latin typeface="Arial"/>
                <a:cs typeface="Arial"/>
              </a:rPr>
              <a:t>e</a:t>
            </a:r>
            <a:r>
              <a:rPr sz="2400" b="1" spc="-5" dirty="0">
                <a:latin typeface="Arial"/>
                <a:cs typeface="Arial"/>
              </a:rPr>
              <a:t> (reflectiv</a:t>
            </a:r>
            <a:r>
              <a:rPr sz="2400" b="1" dirty="0">
                <a:latin typeface="Arial"/>
                <a:cs typeface="Arial"/>
              </a:rPr>
              <a:t>e</a:t>
            </a:r>
            <a:r>
              <a:rPr sz="2400" b="1" spc="-5" dirty="0">
                <a:latin typeface="Arial"/>
                <a:cs typeface="Arial"/>
              </a:rPr>
              <a:t> bands)</a:t>
            </a:r>
            <a:endParaRPr sz="2400" dirty="0">
              <a:latin typeface="Arial"/>
              <a:cs typeface="Arial"/>
            </a:endParaRPr>
          </a:p>
          <a:p>
            <a:pPr marL="124460" algn="ctr">
              <a:lnSpc>
                <a:spcPts val="2875"/>
              </a:lnSpc>
            </a:pPr>
            <a:r>
              <a:rPr sz="2400" dirty="0">
                <a:latin typeface="Arial"/>
                <a:cs typeface="Arial"/>
              </a:rPr>
              <a:t>On-orbit</a:t>
            </a:r>
            <a:r>
              <a:rPr sz="2400" spc="-5" dirty="0">
                <a:latin typeface="Arial"/>
                <a:cs typeface="Arial"/>
              </a:rPr>
              <a:t> </a:t>
            </a:r>
            <a:r>
              <a:rPr sz="2400" dirty="0">
                <a:latin typeface="Arial"/>
                <a:cs typeface="Arial"/>
              </a:rPr>
              <a:t>calibration</a:t>
            </a:r>
          </a:p>
        </p:txBody>
      </p:sp>
      <p:sp>
        <p:nvSpPr>
          <p:cNvPr id="10" name="object 10"/>
          <p:cNvSpPr txBox="1"/>
          <p:nvPr/>
        </p:nvSpPr>
        <p:spPr>
          <a:xfrm>
            <a:off x="4133326" y="5982333"/>
            <a:ext cx="551180" cy="375572"/>
          </a:xfrm>
          <a:prstGeom prst="rect">
            <a:avLst/>
          </a:prstGeom>
        </p:spPr>
        <p:txBody>
          <a:bodyPr vert="horz" wrap="square" lIns="0" tIns="0" rIns="0" bIns="0" rtlCol="0">
            <a:spAutoFit/>
          </a:bodyPr>
          <a:lstStyle/>
          <a:p>
            <a:pPr marL="12700">
              <a:lnSpc>
                <a:spcPct val="100000"/>
              </a:lnSpc>
            </a:pPr>
            <a:r>
              <a:rPr sz="2400" dirty="0">
                <a:latin typeface="Arial"/>
                <a:cs typeface="Arial"/>
              </a:rPr>
              <a:t>Yes</a:t>
            </a:r>
          </a:p>
        </p:txBody>
      </p:sp>
      <p:sp>
        <p:nvSpPr>
          <p:cNvPr id="11" name="object 11"/>
          <p:cNvSpPr txBox="1"/>
          <p:nvPr/>
        </p:nvSpPr>
        <p:spPr>
          <a:xfrm>
            <a:off x="6477000" y="6019800"/>
            <a:ext cx="417195" cy="375572"/>
          </a:xfrm>
          <a:prstGeom prst="rect">
            <a:avLst/>
          </a:prstGeom>
        </p:spPr>
        <p:txBody>
          <a:bodyPr vert="horz" wrap="square" lIns="0" tIns="0" rIns="0" bIns="0" rtlCol="0">
            <a:spAutoFit/>
          </a:bodyPr>
          <a:lstStyle/>
          <a:p>
            <a:pPr marL="12700">
              <a:lnSpc>
                <a:spcPct val="100000"/>
              </a:lnSpc>
            </a:pPr>
            <a:r>
              <a:rPr sz="2400" spc="5" dirty="0">
                <a:latin typeface="Arial"/>
                <a:cs typeface="Arial"/>
              </a:rPr>
              <a:t>No</a:t>
            </a:r>
            <a:endParaRPr sz="2400"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3059720096"/>
              </p:ext>
            </p:extLst>
          </p:nvPr>
        </p:nvGraphicFramePr>
        <p:xfrm>
          <a:off x="703073" y="4339057"/>
          <a:ext cx="8229223" cy="1491783"/>
        </p:xfrm>
        <a:graphic>
          <a:graphicData uri="http://schemas.openxmlformats.org/drawingml/2006/table">
            <a:tbl>
              <a:tblPr firstRow="1" bandRow="1">
                <a:tableStyleId>{2D5ABB26-0587-4C30-8999-92F81FD0307C}</a:tableStyleId>
              </a:tblPr>
              <a:tblGrid>
                <a:gridCol w="2468250"/>
                <a:gridCol w="2994004"/>
                <a:gridCol w="2766969"/>
              </a:tblGrid>
              <a:tr h="394503">
                <a:tc>
                  <a:txBody>
                    <a:bodyPr/>
                    <a:lstStyle/>
                    <a:p>
                      <a:pPr marL="34925">
                        <a:lnSpc>
                          <a:spcPct val="100000"/>
                        </a:lnSpc>
                      </a:pPr>
                      <a:r>
                        <a:rPr sz="2400" dirty="0">
                          <a:solidFill>
                            <a:schemeClr val="tx1"/>
                          </a:solidFill>
                          <a:latin typeface="Arial"/>
                          <a:cs typeface="Arial"/>
                        </a:rPr>
                        <a:t>Full</a:t>
                      </a:r>
                      <a:r>
                        <a:rPr sz="2400" spc="-5" dirty="0">
                          <a:solidFill>
                            <a:schemeClr val="tx1"/>
                          </a:solidFill>
                          <a:latin typeface="Arial"/>
                          <a:cs typeface="Arial"/>
                        </a:rPr>
                        <a:t> </a:t>
                      </a:r>
                      <a:r>
                        <a:rPr sz="2400" dirty="0">
                          <a:solidFill>
                            <a:schemeClr val="tx1"/>
                          </a:solidFill>
                          <a:latin typeface="Arial"/>
                          <a:cs typeface="Arial"/>
                        </a:rPr>
                        <a:t>disk</a:t>
                      </a:r>
                    </a:p>
                  </a:txBody>
                  <a:tcPr marL="0" marR="0" marT="0" marB="0"/>
                </a:tc>
                <a:tc>
                  <a:txBody>
                    <a:bodyPr/>
                    <a:lstStyle/>
                    <a:p>
                      <a:pPr marL="975994">
                        <a:lnSpc>
                          <a:spcPct val="100000"/>
                        </a:lnSpc>
                      </a:pPr>
                      <a:r>
                        <a:rPr sz="2400" dirty="0">
                          <a:solidFill>
                            <a:schemeClr val="tx1"/>
                          </a:solidFill>
                          <a:latin typeface="Arial"/>
                          <a:cs typeface="Arial"/>
                        </a:rPr>
                        <a:t>4</a:t>
                      </a:r>
                      <a:r>
                        <a:rPr sz="2400" spc="-5" dirty="0">
                          <a:solidFill>
                            <a:schemeClr val="tx1"/>
                          </a:solidFill>
                          <a:latin typeface="Arial"/>
                          <a:cs typeface="Arial"/>
                        </a:rPr>
                        <a:t> </a:t>
                      </a:r>
                      <a:r>
                        <a:rPr sz="2400" dirty="0">
                          <a:solidFill>
                            <a:schemeClr val="tx1"/>
                          </a:solidFill>
                          <a:latin typeface="Arial"/>
                          <a:cs typeface="Arial"/>
                        </a:rPr>
                        <a:t>per</a:t>
                      </a:r>
                      <a:r>
                        <a:rPr sz="2400" spc="-5" dirty="0">
                          <a:solidFill>
                            <a:schemeClr val="tx1"/>
                          </a:solidFill>
                          <a:latin typeface="Arial"/>
                          <a:cs typeface="Arial"/>
                        </a:rPr>
                        <a:t> </a:t>
                      </a:r>
                      <a:r>
                        <a:rPr sz="2400" dirty="0">
                          <a:solidFill>
                            <a:schemeClr val="tx1"/>
                          </a:solidFill>
                          <a:latin typeface="Arial"/>
                          <a:cs typeface="Arial"/>
                        </a:rPr>
                        <a:t>hour</a:t>
                      </a:r>
                    </a:p>
                  </a:txBody>
                  <a:tcPr marL="0" marR="0" marT="0" marB="0"/>
                </a:tc>
                <a:tc>
                  <a:txBody>
                    <a:bodyPr/>
                    <a:lstStyle/>
                    <a:p>
                      <a:pPr marL="255270">
                        <a:lnSpc>
                          <a:spcPct val="100000"/>
                        </a:lnSpc>
                      </a:pPr>
                      <a:r>
                        <a:rPr sz="2400" dirty="0" smtClean="0">
                          <a:solidFill>
                            <a:schemeClr val="tx1"/>
                          </a:solidFill>
                          <a:latin typeface="Arial"/>
                          <a:cs typeface="Arial"/>
                        </a:rPr>
                        <a:t>S</a:t>
                      </a:r>
                      <a:r>
                        <a:rPr lang="en-US" sz="2400" dirty="0" smtClean="0">
                          <a:solidFill>
                            <a:schemeClr val="tx1"/>
                          </a:solidFill>
                          <a:latin typeface="Arial"/>
                          <a:cs typeface="Arial"/>
                        </a:rPr>
                        <a:t>c</a:t>
                      </a:r>
                      <a:r>
                        <a:rPr sz="2400" dirty="0" smtClean="0">
                          <a:solidFill>
                            <a:schemeClr val="tx1"/>
                          </a:solidFill>
                          <a:latin typeface="Arial"/>
                          <a:cs typeface="Arial"/>
                        </a:rPr>
                        <a:t>heduled </a:t>
                      </a:r>
                      <a:r>
                        <a:rPr sz="2400" dirty="0">
                          <a:solidFill>
                            <a:schemeClr val="tx1"/>
                          </a:solidFill>
                          <a:latin typeface="Arial"/>
                          <a:cs typeface="Arial"/>
                        </a:rPr>
                        <a:t>(3 hrly)</a:t>
                      </a:r>
                    </a:p>
                  </a:txBody>
                  <a:tcPr marL="0" marR="0" marT="0" marB="0"/>
                </a:tc>
              </a:tr>
              <a:tr h="365422">
                <a:tc>
                  <a:txBody>
                    <a:bodyPr/>
                    <a:lstStyle/>
                    <a:p>
                      <a:pPr marL="34925">
                        <a:lnSpc>
                          <a:spcPct val="100000"/>
                        </a:lnSpc>
                      </a:pPr>
                      <a:r>
                        <a:rPr sz="2400" dirty="0">
                          <a:solidFill>
                            <a:schemeClr val="tx1"/>
                          </a:solidFill>
                          <a:latin typeface="Arial"/>
                          <a:cs typeface="Arial"/>
                        </a:rPr>
                        <a:t>CONUS</a:t>
                      </a:r>
                    </a:p>
                  </a:txBody>
                  <a:tcPr marL="0" marR="0" marT="0" marB="0"/>
                </a:tc>
                <a:tc>
                  <a:txBody>
                    <a:bodyPr/>
                    <a:lstStyle/>
                    <a:p>
                      <a:pPr marL="976630">
                        <a:lnSpc>
                          <a:spcPct val="100000"/>
                        </a:lnSpc>
                      </a:pPr>
                      <a:r>
                        <a:rPr sz="2400" dirty="0">
                          <a:solidFill>
                            <a:schemeClr val="tx1"/>
                          </a:solidFill>
                          <a:latin typeface="Arial"/>
                          <a:cs typeface="Arial"/>
                        </a:rPr>
                        <a:t>12</a:t>
                      </a:r>
                      <a:r>
                        <a:rPr sz="2400" spc="-5" dirty="0">
                          <a:solidFill>
                            <a:schemeClr val="tx1"/>
                          </a:solidFill>
                          <a:latin typeface="Arial"/>
                          <a:cs typeface="Arial"/>
                        </a:rPr>
                        <a:t> </a:t>
                      </a:r>
                      <a:r>
                        <a:rPr sz="2400" dirty="0">
                          <a:solidFill>
                            <a:schemeClr val="tx1"/>
                          </a:solidFill>
                          <a:latin typeface="Arial"/>
                          <a:cs typeface="Arial"/>
                        </a:rPr>
                        <a:t>per</a:t>
                      </a:r>
                      <a:r>
                        <a:rPr sz="2400" spc="-5" dirty="0">
                          <a:solidFill>
                            <a:schemeClr val="tx1"/>
                          </a:solidFill>
                          <a:latin typeface="Arial"/>
                          <a:cs typeface="Arial"/>
                        </a:rPr>
                        <a:t> </a:t>
                      </a:r>
                      <a:r>
                        <a:rPr sz="2400" dirty="0">
                          <a:solidFill>
                            <a:schemeClr val="tx1"/>
                          </a:solidFill>
                          <a:latin typeface="Arial"/>
                          <a:cs typeface="Arial"/>
                        </a:rPr>
                        <a:t>hour</a:t>
                      </a:r>
                    </a:p>
                  </a:txBody>
                  <a:tcPr marL="0" marR="0" marT="0" marB="0"/>
                </a:tc>
                <a:tc>
                  <a:txBody>
                    <a:bodyPr/>
                    <a:lstStyle/>
                    <a:p>
                      <a:pPr marL="255270">
                        <a:lnSpc>
                          <a:spcPct val="100000"/>
                        </a:lnSpc>
                      </a:pPr>
                      <a:r>
                        <a:rPr sz="2400" dirty="0">
                          <a:solidFill>
                            <a:schemeClr val="tx1"/>
                          </a:solidFill>
                          <a:latin typeface="Arial"/>
                          <a:cs typeface="Arial"/>
                        </a:rPr>
                        <a:t>~4 per hour</a:t>
                      </a:r>
                    </a:p>
                  </a:txBody>
                  <a:tcPr marL="0" marR="0" marT="0" marB="0"/>
                </a:tc>
              </a:tr>
              <a:tr h="397954">
                <a:tc>
                  <a:txBody>
                    <a:bodyPr/>
                    <a:lstStyle/>
                    <a:p>
                      <a:pPr marL="34925">
                        <a:lnSpc>
                          <a:spcPct val="100000"/>
                        </a:lnSpc>
                      </a:pPr>
                      <a:r>
                        <a:rPr sz="2400" dirty="0">
                          <a:solidFill>
                            <a:schemeClr val="tx1"/>
                          </a:solidFill>
                          <a:latin typeface="Arial"/>
                          <a:cs typeface="Arial"/>
                        </a:rPr>
                        <a:t>Mesoscale</a:t>
                      </a:r>
                    </a:p>
                  </a:txBody>
                  <a:tcPr marL="0" marR="0" marT="0" marB="0"/>
                </a:tc>
                <a:tc>
                  <a:txBody>
                    <a:bodyPr/>
                    <a:lstStyle/>
                    <a:p>
                      <a:pPr marL="975360">
                        <a:lnSpc>
                          <a:spcPct val="100000"/>
                        </a:lnSpc>
                      </a:pPr>
                      <a:r>
                        <a:rPr sz="2400" dirty="0">
                          <a:solidFill>
                            <a:schemeClr val="tx1"/>
                          </a:solidFill>
                          <a:latin typeface="Arial"/>
                          <a:cs typeface="Arial"/>
                        </a:rPr>
                        <a:t>Every </a:t>
                      </a:r>
                      <a:r>
                        <a:rPr lang="en-US" sz="2400" dirty="0" smtClean="0">
                          <a:solidFill>
                            <a:schemeClr val="tx1"/>
                          </a:solidFill>
                          <a:latin typeface="Arial"/>
                          <a:cs typeface="Arial"/>
                        </a:rPr>
                        <a:t> 30/6</a:t>
                      </a:r>
                      <a:r>
                        <a:rPr sz="2400" dirty="0" smtClean="0">
                          <a:solidFill>
                            <a:schemeClr val="tx1"/>
                          </a:solidFill>
                          <a:latin typeface="Arial"/>
                          <a:cs typeface="Arial"/>
                        </a:rPr>
                        <a:t>0 </a:t>
                      </a:r>
                      <a:r>
                        <a:rPr sz="2400" dirty="0">
                          <a:solidFill>
                            <a:schemeClr val="tx1"/>
                          </a:solidFill>
                          <a:latin typeface="Arial"/>
                          <a:cs typeface="Arial"/>
                        </a:rPr>
                        <a:t>sec</a:t>
                      </a:r>
                    </a:p>
                  </a:txBody>
                  <a:tcPr marL="0" marR="0" marT="0" marB="0"/>
                </a:tc>
                <a:tc>
                  <a:txBody>
                    <a:bodyPr/>
                    <a:lstStyle/>
                    <a:p>
                      <a:pPr marL="255270">
                        <a:lnSpc>
                          <a:spcPct val="100000"/>
                        </a:lnSpc>
                      </a:pPr>
                      <a:r>
                        <a:rPr sz="2400" spc="-5" dirty="0">
                          <a:solidFill>
                            <a:schemeClr val="tx1"/>
                          </a:solidFill>
                          <a:latin typeface="Arial"/>
                          <a:cs typeface="Arial"/>
                        </a:rPr>
                        <a:t>n/a</a:t>
                      </a:r>
                      <a:endParaRPr sz="2400" dirty="0">
                        <a:solidFill>
                          <a:schemeClr val="tx1"/>
                        </a:solidFill>
                        <a:latin typeface="Arial"/>
                        <a:cs typeface="Arial"/>
                      </a:endParaRPr>
                    </a:p>
                  </a:txBody>
                  <a:tcPr marL="0" marR="0" marT="0" marB="0"/>
                </a:tc>
              </a:tr>
            </a:tbl>
          </a:graphicData>
        </a:graphic>
      </p:graphicFrame>
      <p:pic>
        <p:nvPicPr>
          <p:cNvPr id="12" name="Picture 11" descr="NOAA Logo with transparent background.png"/>
          <p:cNvPicPr>
            <a:picLocks noChangeAspect="1"/>
          </p:cNvPicPr>
          <p:nvPr/>
        </p:nvPicPr>
        <p:blipFill>
          <a:blip r:embed="rId2" cstate="print"/>
          <a:stretch>
            <a:fillRect/>
          </a:stretch>
        </p:blipFill>
        <p:spPr>
          <a:xfrm>
            <a:off x="8229600" y="152400"/>
            <a:ext cx="838200" cy="838200"/>
          </a:xfrm>
          <a:prstGeom prst="rect">
            <a:avLst/>
          </a:prstGeom>
        </p:spPr>
      </p:pic>
      <p:sp>
        <p:nvSpPr>
          <p:cNvPr id="13" name="Slide Number Placeholder 12"/>
          <p:cNvSpPr>
            <a:spLocks noGrp="1"/>
          </p:cNvSpPr>
          <p:nvPr>
            <p:ph type="sldNum" sz="quarter" idx="12"/>
          </p:nvPr>
        </p:nvSpPr>
        <p:spPr/>
        <p:txBody>
          <a:bodyPr/>
          <a:lstStyle/>
          <a:p>
            <a:fld id="{1A28AE97-9394-452E-891B-8D2472C60E90}"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85800"/>
          </a:xfrm>
        </p:spPr>
        <p:txBody>
          <a:bodyPr>
            <a:normAutofit/>
          </a:bodyPr>
          <a:lstStyle/>
          <a:p>
            <a:pPr algn="ctr"/>
            <a:r>
              <a:rPr lang="en-US" sz="4000" dirty="0" smtClean="0">
                <a:solidFill>
                  <a:schemeClr val="accent1">
                    <a:lumMod val="75000"/>
                  </a:schemeClr>
                </a:solidFill>
                <a:cs typeface="Arial" panose="020B0604020202020204" pitchFamily="34" charset="0"/>
              </a:rPr>
              <a:t>GOES-16 Earth-Pointing Instruments</a:t>
            </a:r>
            <a:endParaRPr lang="en-US" sz="4000" dirty="0">
              <a:solidFill>
                <a:schemeClr val="accent1">
                  <a:lumMod val="75000"/>
                </a:schemeClr>
              </a:solidFill>
              <a:cs typeface="Arial" panose="020B0604020202020204" pitchFamily="34" charset="0"/>
            </a:endParaRPr>
          </a:p>
        </p:txBody>
      </p:sp>
      <p:sp>
        <p:nvSpPr>
          <p:cNvPr id="5" name="Rectangle 4"/>
          <p:cNvSpPr/>
          <p:nvPr/>
        </p:nvSpPr>
        <p:spPr>
          <a:xfrm>
            <a:off x="178858" y="1388586"/>
            <a:ext cx="3208398" cy="369332"/>
          </a:xfrm>
          <a:prstGeom prst="rect">
            <a:avLst/>
          </a:prstGeom>
          <a:effectLst/>
        </p:spPr>
        <p:txBody>
          <a:bodyPr wrap="square">
            <a:spAutoFit/>
          </a:bodyPr>
          <a:lstStyle/>
          <a:p>
            <a:pPr algn="ctr">
              <a:spcAft>
                <a:spcPts val="600"/>
              </a:spcAft>
            </a:pPr>
            <a:r>
              <a:rPr lang="fr-FR" dirty="0">
                <a:solidFill>
                  <a:prstClr val="black"/>
                </a:solidFill>
                <a:latin typeface="Arial" panose="020B0604020202020204" pitchFamily="34" charset="0"/>
                <a:cs typeface="Arial" panose="020B0604020202020204" pitchFamily="34" charset="0"/>
              </a:rPr>
              <a:t>Advanced Baseline Imager</a:t>
            </a:r>
            <a:endParaRPr lang="en-US"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78858" y="4480560"/>
            <a:ext cx="3651022" cy="369332"/>
          </a:xfrm>
          <a:prstGeom prst="rect">
            <a:avLst/>
          </a:prstGeom>
          <a:effectLst/>
        </p:spPr>
        <p:txBody>
          <a:bodyPr wrap="square">
            <a:spAutoFit/>
          </a:bodyPr>
          <a:lstStyle/>
          <a:p>
            <a:pPr algn="ctr">
              <a:spcAft>
                <a:spcPts val="600"/>
              </a:spcAft>
            </a:pPr>
            <a:r>
              <a:rPr lang="fr-FR" dirty="0">
                <a:solidFill>
                  <a:prstClr val="black"/>
                </a:solidFill>
                <a:latin typeface="Arial" panose="020B0604020202020204" pitchFamily="34" charset="0"/>
                <a:cs typeface="Arial" panose="020B0604020202020204" pitchFamily="34" charset="0"/>
              </a:rPr>
              <a:t>Geostationary Lightning Mapper</a:t>
            </a:r>
            <a:endParaRPr lang="en-US" dirty="0">
              <a:solidFill>
                <a:prstClr val="black"/>
              </a:solidFill>
              <a:latin typeface="Arial" panose="020B0604020202020204" pitchFamily="34" charset="0"/>
              <a:cs typeface="Arial" panose="020B0604020202020204" pitchFamily="34" charset="0"/>
            </a:endParaRPr>
          </a:p>
        </p:txBody>
      </p:sp>
      <p:pic>
        <p:nvPicPr>
          <p:cNvPr id="7" name="Picture 6"/>
          <p:cNvPicPr preferRelativeResize="0">
            <a:picLocks/>
          </p:cNvPicPr>
          <p:nvPr/>
        </p:nvPicPr>
        <p:blipFill rotWithShape="1">
          <a:blip r:embed="rId3" cstate="print">
            <a:extLst>
              <a:ext uri="{28A0092B-C50C-407E-A947-70E740481C1C}">
                <a14:useLocalDpi xmlns:a14="http://schemas.microsoft.com/office/drawing/2010/main" val="0"/>
              </a:ext>
            </a:extLst>
          </a:blip>
          <a:srcRect l="22507" t="11689" r="27652" b="6175"/>
          <a:stretch/>
        </p:blipFill>
        <p:spPr>
          <a:xfrm>
            <a:off x="6718730" y="1573252"/>
            <a:ext cx="1932901" cy="221284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116" t="12516" r="1612" b="20953"/>
          <a:stretch/>
        </p:blipFill>
        <p:spPr>
          <a:xfrm>
            <a:off x="6715867" y="4146406"/>
            <a:ext cx="1934176" cy="2211707"/>
          </a:xfrm>
          <a:prstGeom prst="rect">
            <a:avLst/>
          </a:prstGeom>
        </p:spPr>
      </p:pic>
      <p:sp>
        <p:nvSpPr>
          <p:cNvPr id="11" name="Rectangle 10"/>
          <p:cNvSpPr/>
          <p:nvPr/>
        </p:nvSpPr>
        <p:spPr>
          <a:xfrm>
            <a:off x="-1" y="1757910"/>
            <a:ext cx="5665351" cy="2608856"/>
          </a:xfrm>
          <a:prstGeom prst="rect">
            <a:avLst/>
          </a:prstGeom>
        </p:spPr>
        <p:txBody>
          <a:bodyPr wrap="square">
            <a:spAutoFit/>
          </a:bodyPr>
          <a:lstStyle/>
          <a:p>
            <a:pPr marL="628650" lvl="1" indent="-171450">
              <a:lnSpc>
                <a:spcPct val="115000"/>
              </a:lnSpc>
              <a:spcBef>
                <a:spcPts val="600"/>
              </a:spcBef>
              <a:buClr>
                <a:prstClr val="black"/>
              </a:buClr>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Primary instrument in GOES-R series</a:t>
            </a:r>
          </a:p>
          <a:p>
            <a:pPr marL="628650" lvl="1" indent="-171450">
              <a:lnSpc>
                <a:spcPct val="115000"/>
              </a:lnSpc>
              <a:spcBef>
                <a:spcPts val="600"/>
              </a:spcBef>
              <a:buClr>
                <a:prstClr val="black"/>
              </a:buClr>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16 channel imager </a:t>
            </a:r>
          </a:p>
          <a:p>
            <a:pPr marL="628650" lvl="1" indent="-171450">
              <a:lnSpc>
                <a:spcPct val="115000"/>
              </a:lnSpc>
              <a:spcBef>
                <a:spcPts val="600"/>
              </a:spcBef>
              <a:buClr>
                <a:prstClr val="black"/>
              </a:buClr>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Measures radiances in the visible and near-infrared wavelengths</a:t>
            </a:r>
          </a:p>
          <a:p>
            <a:pPr marL="628650" lvl="1" indent="-171450">
              <a:lnSpc>
                <a:spcPct val="115000"/>
              </a:lnSpc>
              <a:spcBef>
                <a:spcPts val="600"/>
              </a:spcBef>
              <a:buClr>
                <a:prstClr val="black"/>
              </a:buClr>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Improves every product from current GOES Imager and will offer new products for severe weather forecasting, fire and smoke monitoring, volcanic ash advisories, and more</a:t>
            </a:r>
          </a:p>
          <a:p>
            <a:pPr marL="628650" lvl="1" indent="-171450">
              <a:lnSpc>
                <a:spcPct val="115000"/>
              </a:lnSpc>
              <a:spcBef>
                <a:spcPts val="600"/>
              </a:spcBef>
              <a:buClr>
                <a:prstClr val="black"/>
              </a:buClr>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Improves upon current capabilities in spectral information (3X), spatial coverage (4X), and temporal resolution (5X)</a:t>
            </a:r>
          </a:p>
        </p:txBody>
      </p:sp>
      <p:sp>
        <p:nvSpPr>
          <p:cNvPr id="12" name="Rectangle 11"/>
          <p:cNvSpPr/>
          <p:nvPr/>
        </p:nvSpPr>
        <p:spPr>
          <a:xfrm>
            <a:off x="441336" y="4754880"/>
            <a:ext cx="6003235" cy="2459135"/>
          </a:xfrm>
          <a:prstGeom prst="rect">
            <a:avLst/>
          </a:prstGeom>
        </p:spPr>
        <p:txBody>
          <a:bodyPr wrap="square">
            <a:spAutoFit/>
          </a:bodyPr>
          <a:lstStyle/>
          <a:p>
            <a:pPr marL="171450" indent="-171450">
              <a:lnSpc>
                <a:spcPct val="115000"/>
              </a:lnSpc>
              <a:spcBef>
                <a:spcPts val="600"/>
              </a:spcBef>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Detects </a:t>
            </a:r>
            <a:r>
              <a:rPr lang="en-US" sz="1400" u="sng" dirty="0">
                <a:solidFill>
                  <a:prstClr val="black"/>
                </a:solidFill>
                <a:latin typeface="Arial" panose="020B0604020202020204" pitchFamily="34" charset="0"/>
                <a:cs typeface="Arial" panose="020B0604020202020204" pitchFamily="34" charset="0"/>
              </a:rPr>
              <a:t>total</a:t>
            </a:r>
            <a:r>
              <a:rPr lang="en-US" sz="1400" dirty="0">
                <a:solidFill>
                  <a:prstClr val="black"/>
                </a:solidFill>
                <a:latin typeface="Arial" panose="020B0604020202020204" pitchFamily="34" charset="0"/>
                <a:cs typeface="Arial" panose="020B0604020202020204" pitchFamily="34" charset="0"/>
              </a:rPr>
              <a:t> lightning activity across the Western Hemisphere</a:t>
            </a:r>
          </a:p>
          <a:p>
            <a:pPr marL="171450" indent="-171450">
              <a:lnSpc>
                <a:spcPct val="115000"/>
              </a:lnSpc>
              <a:spcBef>
                <a:spcPts val="600"/>
              </a:spcBef>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Provides coverage over oceans and land</a:t>
            </a:r>
          </a:p>
          <a:p>
            <a:pPr marL="171450" indent="-171450">
              <a:lnSpc>
                <a:spcPct val="115000"/>
              </a:lnSpc>
              <a:spcBef>
                <a:spcPts val="600"/>
              </a:spcBef>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Improved forecaster situational awareness and confidence resulting in more accurate severe storm warnings (improved lead time, reduced false alarms)</a:t>
            </a:r>
          </a:p>
          <a:p>
            <a:pPr marL="171450" indent="-171450">
              <a:lnSpc>
                <a:spcPct val="115000"/>
              </a:lnSpc>
              <a:spcBef>
                <a:spcPts val="600"/>
              </a:spcBef>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Data latency only 20 sec</a:t>
            </a:r>
          </a:p>
          <a:p>
            <a:pPr marL="171450" indent="-171450">
              <a:lnSpc>
                <a:spcPct val="115000"/>
              </a:lnSpc>
              <a:spcBef>
                <a:spcPts val="600"/>
              </a:spcBef>
              <a:buFont typeface="Arial" pitchFamily="34" charset="0"/>
              <a:buChar char="•"/>
            </a:pPr>
            <a:endParaRPr lang="en-US" sz="1400" dirty="0">
              <a:solidFill>
                <a:srgbClr val="263F78"/>
              </a:solidFill>
            </a:endParaRPr>
          </a:p>
          <a:p>
            <a:pPr marL="171450" indent="-171450">
              <a:lnSpc>
                <a:spcPct val="115000"/>
              </a:lnSpc>
              <a:spcBef>
                <a:spcPts val="600"/>
              </a:spcBef>
              <a:buFont typeface="Arial" pitchFamily="34" charset="0"/>
              <a:buChar char="•"/>
            </a:pPr>
            <a:endParaRPr lang="en-US" sz="1400" dirty="0">
              <a:solidFill>
                <a:prstClr val="white"/>
              </a:solidFill>
            </a:endParaRPr>
          </a:p>
        </p:txBody>
      </p:sp>
      <p:sp>
        <p:nvSpPr>
          <p:cNvPr id="3" name="TextBox 2"/>
          <p:cNvSpPr txBox="1"/>
          <p:nvPr/>
        </p:nvSpPr>
        <p:spPr>
          <a:xfrm>
            <a:off x="6989042" y="3742904"/>
            <a:ext cx="1467453" cy="307777"/>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ABI Integration</a:t>
            </a:r>
          </a:p>
        </p:txBody>
      </p:sp>
      <p:sp>
        <p:nvSpPr>
          <p:cNvPr id="16" name="TextBox 15"/>
          <p:cNvSpPr txBox="1"/>
          <p:nvPr/>
        </p:nvSpPr>
        <p:spPr>
          <a:xfrm>
            <a:off x="6949229" y="6325197"/>
            <a:ext cx="1467453" cy="307777"/>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GLM Integration</a:t>
            </a:r>
          </a:p>
        </p:txBody>
      </p:sp>
      <p:sp>
        <p:nvSpPr>
          <p:cNvPr id="13" name="TextBox 12"/>
          <p:cNvSpPr txBox="1"/>
          <p:nvPr/>
        </p:nvSpPr>
        <p:spPr>
          <a:xfrm>
            <a:off x="8613757" y="6508114"/>
            <a:ext cx="968507" cy="276999"/>
          </a:xfrm>
          <a:prstGeom prst="rect">
            <a:avLst/>
          </a:prstGeom>
          <a:noFill/>
        </p:spPr>
        <p:txBody>
          <a:bodyPr wrap="square" rtlCol="0">
            <a:spAutoFit/>
          </a:bodyPr>
          <a:lstStyle/>
          <a:p>
            <a:r>
              <a:rPr lang="en-US" sz="1200" dirty="0" smtClean="0"/>
              <a:t>20</a:t>
            </a:r>
            <a:endParaRPr lang="en-US" sz="1200" dirty="0"/>
          </a:p>
        </p:txBody>
      </p:sp>
    </p:spTree>
    <p:extLst>
      <p:ext uri="{BB962C8B-B14F-4D97-AF65-F5344CB8AC3E}">
        <p14:creationId xmlns:p14="http://schemas.microsoft.com/office/powerpoint/2010/main" val="132062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990600"/>
            <a:ext cx="7620000" cy="4953000"/>
          </a:xfrm>
        </p:spPr>
        <p:txBody>
          <a:bodyPr>
            <a:noAutofit/>
          </a:bodyPr>
          <a:lstStyle/>
          <a:p>
            <a:r>
              <a:rPr lang="en-US" sz="2200" dirty="0"/>
              <a:t>O</a:t>
            </a:r>
            <a:r>
              <a:rPr lang="en-US" sz="2200" dirty="0" smtClean="0"/>
              <a:t>perates the Nation’s 17 environmental satellites:</a:t>
            </a:r>
          </a:p>
          <a:p>
            <a:pPr lvl="1"/>
            <a:r>
              <a:rPr lang="en-US" sz="1800" dirty="0" smtClean="0"/>
              <a:t>3 Geostationary (GOES-NOP) by NOAA</a:t>
            </a:r>
          </a:p>
          <a:p>
            <a:pPr lvl="1"/>
            <a:r>
              <a:rPr lang="en-US" sz="1800" dirty="0"/>
              <a:t>3</a:t>
            </a:r>
            <a:r>
              <a:rPr lang="en-US" sz="1800" dirty="0" smtClean="0"/>
              <a:t> Polar-Orbiting (NOAA-15, -18, -19) by NOAA</a:t>
            </a:r>
          </a:p>
          <a:p>
            <a:pPr lvl="1"/>
            <a:r>
              <a:rPr lang="en-US" sz="1800" dirty="0" smtClean="0"/>
              <a:t>6 Defense Meteorological Satellite program (DMSP) operated by NOAA</a:t>
            </a:r>
          </a:p>
          <a:p>
            <a:pPr lvl="1"/>
            <a:r>
              <a:rPr lang="en-US" sz="1800" dirty="0"/>
              <a:t>2</a:t>
            </a:r>
            <a:r>
              <a:rPr lang="en-US" sz="1800" dirty="0" smtClean="0"/>
              <a:t> OSTM Jason-2  &amp; Jason-3 (Ocean Surface Topography Mission) - Joint NOAA, NASA, CNES, EUMETSAT effort</a:t>
            </a:r>
          </a:p>
          <a:p>
            <a:pPr lvl="1"/>
            <a:r>
              <a:rPr lang="en-US" sz="1800" dirty="0" smtClean="0"/>
              <a:t>1 Suomi National Polar-orbiting Partnership (NPP) by NOAA &amp; NASA</a:t>
            </a:r>
          </a:p>
          <a:p>
            <a:pPr lvl="1"/>
            <a:r>
              <a:rPr lang="en-US" sz="1800" dirty="0"/>
              <a:t>1 DSCOVR (Deep Space Climate Observatory) by </a:t>
            </a:r>
            <a:r>
              <a:rPr lang="en-US" sz="1800" dirty="0" smtClean="0"/>
              <a:t>NOAA</a:t>
            </a:r>
          </a:p>
          <a:p>
            <a:pPr lvl="1"/>
            <a:r>
              <a:rPr lang="en-US" sz="1800" dirty="0" smtClean="0"/>
              <a:t>1 COSMIC</a:t>
            </a:r>
          </a:p>
          <a:p>
            <a:pPr lvl="1"/>
            <a:endParaRPr lang="en-US" sz="1800" dirty="0"/>
          </a:p>
          <a:p>
            <a:pPr marL="457200" lvl="1" indent="0">
              <a:buNone/>
            </a:pPr>
            <a:r>
              <a:rPr lang="en-US" sz="1800" dirty="0" smtClean="0"/>
              <a:t>*GOES-R was launched on November 19, 2016.   Transitioned to GOES-16 on November 30, 2016.</a:t>
            </a:r>
          </a:p>
          <a:p>
            <a:pPr marL="457200" lvl="1" indent="0">
              <a:buNone/>
            </a:pPr>
            <a:r>
              <a:rPr lang="en-US" sz="1800" dirty="0" smtClean="0"/>
              <a:t>*JPSS-1 is scheduled to launch on September 23, 2017.</a:t>
            </a:r>
            <a:endParaRPr lang="en-US" sz="1800" dirty="0"/>
          </a:p>
          <a:p>
            <a:endParaRPr lang="en-US" sz="2200" dirty="0" smtClean="0"/>
          </a:p>
        </p:txBody>
      </p:sp>
      <p:sp>
        <p:nvSpPr>
          <p:cNvPr id="5" name="Title 1"/>
          <p:cNvSpPr>
            <a:spLocks noGrp="1"/>
          </p:cNvSpPr>
          <p:nvPr>
            <p:ph type="title"/>
          </p:nvPr>
        </p:nvSpPr>
        <p:spPr>
          <a:xfrm>
            <a:off x="0" y="0"/>
            <a:ext cx="9144000" cy="762000"/>
          </a:xfrm>
        </p:spPr>
        <p:txBody>
          <a:bodyPr>
            <a:noAutofit/>
          </a:bodyPr>
          <a:lstStyle/>
          <a:p>
            <a:r>
              <a:rPr lang="en-US" sz="3000" dirty="0" smtClean="0"/>
              <a:t>    NESDIS Office of Satellite and Product Operations (OSPO)</a:t>
            </a:r>
            <a:endParaRPr lang="en-US" sz="3000" dirty="0"/>
          </a:p>
        </p:txBody>
      </p:sp>
      <p:sp>
        <p:nvSpPr>
          <p:cNvPr id="4" name="TextBox 3"/>
          <p:cNvSpPr txBox="1"/>
          <p:nvPr/>
        </p:nvSpPr>
        <p:spPr>
          <a:xfrm>
            <a:off x="8659746" y="6477000"/>
            <a:ext cx="968507" cy="276999"/>
          </a:xfrm>
          <a:prstGeom prst="rect">
            <a:avLst/>
          </a:prstGeom>
          <a:noFill/>
        </p:spPr>
        <p:txBody>
          <a:bodyPr wrap="square" rtlCol="0">
            <a:spAutoFit/>
          </a:bodyPr>
          <a:lstStyle/>
          <a:p>
            <a:r>
              <a:rPr lang="en-US" sz="1200" dirty="0" smtClean="0"/>
              <a:t>2</a:t>
            </a:r>
            <a:endParaRPr lang="en-US" sz="1200" dirty="0"/>
          </a:p>
        </p:txBody>
      </p:sp>
    </p:spTree>
    <p:extLst>
      <p:ext uri="{BB962C8B-B14F-4D97-AF65-F5344CB8AC3E}">
        <p14:creationId xmlns:p14="http://schemas.microsoft.com/office/powerpoint/2010/main" val="187385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287843" y="1558642"/>
            <a:ext cx="2782956" cy="461665"/>
          </a:xfrm>
          <a:prstGeom prst="rect">
            <a:avLst/>
          </a:prstGeom>
          <a:effectLst/>
        </p:spPr>
        <p:txBody>
          <a:bodyPr wrap="square">
            <a:spAutoFit/>
          </a:bodyPr>
          <a:lstStyle/>
          <a:p>
            <a:pPr algn="ctr">
              <a:spcAft>
                <a:spcPts val="600"/>
              </a:spcAft>
            </a:pPr>
            <a:r>
              <a:rPr lang="en-US" sz="1200" dirty="0">
                <a:solidFill>
                  <a:srgbClr val="1F497D">
                    <a:lumMod val="75000"/>
                  </a:srgbClr>
                </a:solidFill>
                <a:latin typeface="Arial" panose="020B0604020202020204" pitchFamily="34" charset="0"/>
                <a:cs typeface="Arial" panose="020B0604020202020204" pitchFamily="34" charset="0"/>
              </a:rPr>
              <a:t>Extreme Ultraviolet and </a:t>
            </a:r>
            <a:br>
              <a:rPr lang="en-US" sz="1200" dirty="0">
                <a:solidFill>
                  <a:srgbClr val="1F497D">
                    <a:lumMod val="75000"/>
                  </a:srgbClr>
                </a:solidFill>
                <a:latin typeface="Arial" panose="020B0604020202020204" pitchFamily="34" charset="0"/>
                <a:cs typeface="Arial" panose="020B0604020202020204" pitchFamily="34" charset="0"/>
              </a:rPr>
            </a:br>
            <a:r>
              <a:rPr lang="en-US" sz="1200" dirty="0">
                <a:solidFill>
                  <a:srgbClr val="1F497D">
                    <a:lumMod val="75000"/>
                  </a:srgbClr>
                </a:solidFill>
                <a:latin typeface="Arial" panose="020B0604020202020204" pitchFamily="34" charset="0"/>
                <a:cs typeface="Arial" panose="020B0604020202020204" pitchFamily="34" charset="0"/>
              </a:rPr>
              <a:t>X-ray Irradiance Sensor (EXIS)</a:t>
            </a:r>
          </a:p>
        </p:txBody>
      </p:sp>
      <p:sp>
        <p:nvSpPr>
          <p:cNvPr id="18" name="Rectangle 17"/>
          <p:cNvSpPr/>
          <p:nvPr/>
        </p:nvSpPr>
        <p:spPr>
          <a:xfrm>
            <a:off x="6896802" y="1561222"/>
            <a:ext cx="2193144" cy="461665"/>
          </a:xfrm>
          <a:prstGeom prst="rect">
            <a:avLst/>
          </a:prstGeom>
          <a:effectLst/>
        </p:spPr>
        <p:txBody>
          <a:bodyPr wrap="square">
            <a:spAutoFit/>
          </a:bodyPr>
          <a:lstStyle/>
          <a:p>
            <a:pPr algn="ctr">
              <a:spcAft>
                <a:spcPts val="600"/>
              </a:spcAft>
            </a:pPr>
            <a:r>
              <a:rPr lang="en-US" sz="1200" dirty="0">
                <a:solidFill>
                  <a:srgbClr val="1F497D">
                    <a:lumMod val="75000"/>
                  </a:srgbClr>
                </a:solidFill>
                <a:latin typeface="Arial" panose="020B0604020202020204" pitchFamily="34" charset="0"/>
                <a:cs typeface="Arial" panose="020B0604020202020204" pitchFamily="34" charset="0"/>
              </a:rPr>
              <a:t>Solar Ultra-Violet Imager (SUVI) </a:t>
            </a:r>
          </a:p>
        </p:txBody>
      </p:sp>
      <p:sp>
        <p:nvSpPr>
          <p:cNvPr id="19" name="Rectangle 18"/>
          <p:cNvSpPr/>
          <p:nvPr/>
        </p:nvSpPr>
        <p:spPr>
          <a:xfrm>
            <a:off x="153456" y="1559244"/>
            <a:ext cx="2247900" cy="461665"/>
          </a:xfrm>
          <a:prstGeom prst="rect">
            <a:avLst/>
          </a:prstGeom>
          <a:effectLst/>
        </p:spPr>
        <p:txBody>
          <a:bodyPr wrap="square">
            <a:spAutoFit/>
          </a:bodyPr>
          <a:lstStyle/>
          <a:p>
            <a:pPr algn="ctr">
              <a:spcAft>
                <a:spcPts val="600"/>
              </a:spcAft>
            </a:pPr>
            <a:r>
              <a:rPr lang="fr-FR" sz="1200" dirty="0">
                <a:solidFill>
                  <a:srgbClr val="1F497D">
                    <a:lumMod val="75000"/>
                  </a:srgbClr>
                </a:solidFill>
                <a:latin typeface="Arial" panose="020B0604020202020204" pitchFamily="34" charset="0"/>
                <a:cs typeface="Arial" panose="020B0604020202020204" pitchFamily="34" charset="0"/>
              </a:rPr>
              <a:t>Space Environment </a:t>
            </a:r>
            <a:br>
              <a:rPr lang="fr-FR" sz="1200" dirty="0">
                <a:solidFill>
                  <a:srgbClr val="1F497D">
                    <a:lumMod val="75000"/>
                  </a:srgbClr>
                </a:solidFill>
                <a:latin typeface="Arial" panose="020B0604020202020204" pitchFamily="34" charset="0"/>
                <a:cs typeface="Arial" panose="020B0604020202020204" pitchFamily="34" charset="0"/>
              </a:rPr>
            </a:br>
            <a:r>
              <a:rPr lang="fr-FR" sz="1200" dirty="0">
                <a:solidFill>
                  <a:srgbClr val="1F497D">
                    <a:lumMod val="75000"/>
                  </a:srgbClr>
                </a:solidFill>
                <a:latin typeface="Arial" panose="020B0604020202020204" pitchFamily="34" charset="0"/>
                <a:cs typeface="Arial" panose="020B0604020202020204" pitchFamily="34" charset="0"/>
              </a:rPr>
              <a:t>In Situ Suite (SEISS)</a:t>
            </a:r>
            <a:endParaRPr lang="en-US" sz="1200" dirty="0">
              <a:solidFill>
                <a:srgbClr val="1F497D">
                  <a:lumMod val="75000"/>
                </a:srgbClr>
              </a:solidFill>
              <a:latin typeface="Arial" panose="020B0604020202020204" pitchFamily="34" charset="0"/>
              <a:cs typeface="Arial" panose="020B0604020202020204" pitchFamily="34" charset="0"/>
            </a:endParaRPr>
          </a:p>
        </p:txBody>
      </p:sp>
      <p:sp>
        <p:nvSpPr>
          <p:cNvPr id="23" name="Rectangle 22"/>
          <p:cNvSpPr/>
          <p:nvPr/>
        </p:nvSpPr>
        <p:spPr>
          <a:xfrm>
            <a:off x="2554404" y="1561221"/>
            <a:ext cx="1855346" cy="276999"/>
          </a:xfrm>
          <a:prstGeom prst="rect">
            <a:avLst/>
          </a:prstGeom>
          <a:effectLst/>
        </p:spPr>
        <p:txBody>
          <a:bodyPr wrap="square">
            <a:spAutoFit/>
          </a:bodyPr>
          <a:lstStyle/>
          <a:p>
            <a:pPr algn="ctr">
              <a:spcAft>
                <a:spcPts val="600"/>
              </a:spcAft>
            </a:pPr>
            <a:r>
              <a:rPr lang="en-US" sz="1200" dirty="0">
                <a:solidFill>
                  <a:srgbClr val="1F497D">
                    <a:lumMod val="75000"/>
                  </a:srgbClr>
                </a:solidFill>
                <a:latin typeface="Arial" panose="020B0604020202020204" pitchFamily="34" charset="0"/>
                <a:cs typeface="Arial" panose="020B0604020202020204" pitchFamily="34" charset="0"/>
              </a:rPr>
              <a:t>Magnetometer</a:t>
            </a:r>
            <a:endParaRPr lang="en-US" sz="1600" dirty="0">
              <a:solidFill>
                <a:srgbClr val="1F497D">
                  <a:lumMod val="75000"/>
                </a:srgbClr>
              </a:solidFill>
              <a:latin typeface="Arial" panose="020B0604020202020204" pitchFamily="34" charset="0"/>
              <a:cs typeface="Arial" panose="020B0604020202020204" pitchFamily="34" charset="0"/>
            </a:endParaRPr>
          </a:p>
        </p:txBody>
      </p:sp>
      <p:sp>
        <p:nvSpPr>
          <p:cNvPr id="4" name="Rectangle 3"/>
          <p:cNvSpPr/>
          <p:nvPr/>
        </p:nvSpPr>
        <p:spPr>
          <a:xfrm>
            <a:off x="58173" y="4098291"/>
            <a:ext cx="2276813" cy="1506823"/>
          </a:xfrm>
          <a:prstGeom prst="rect">
            <a:avLst/>
          </a:prstGeom>
        </p:spPr>
        <p:txBody>
          <a:bodyPr wrap="square">
            <a:spAutoFit/>
          </a:bodyPr>
          <a:lstStyle/>
          <a:p>
            <a:pPr marL="171450" indent="-171450">
              <a:lnSpc>
                <a:spcPct val="115000"/>
              </a:lnSpc>
              <a:spcBef>
                <a:spcPts val="600"/>
              </a:spcBef>
              <a:buClr>
                <a:srgbClr val="4BACC6"/>
              </a:buClr>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Array of energetic particle sensors that will monitor the proton, electron and alpha particle fluxes</a:t>
            </a:r>
          </a:p>
          <a:p>
            <a:pPr marL="171450" indent="-171450">
              <a:lnSpc>
                <a:spcPct val="115000"/>
              </a:lnSpc>
              <a:spcBef>
                <a:spcPts val="600"/>
              </a:spcBef>
              <a:buClr>
                <a:srgbClr val="4BACC6"/>
              </a:buClr>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Assess radiation hazard to astronauts and satellites</a:t>
            </a:r>
          </a:p>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Warn of high flux events, mitigating damage to radio communications and navigation systems</a:t>
            </a:r>
            <a:endParaRPr lang="en-US" sz="900" kern="0" dirty="0">
              <a:solidFill>
                <a:prstClr val="black"/>
              </a:solidFill>
              <a:latin typeface="Arial" panose="020B0604020202020204" pitchFamily="34" charset="0"/>
              <a:cs typeface="Arial" panose="020B0604020202020204" pitchFamily="34" charset="0"/>
            </a:endParaRPr>
          </a:p>
        </p:txBody>
      </p:sp>
      <p:sp>
        <p:nvSpPr>
          <p:cNvPr id="26" name="Rectangle 25"/>
          <p:cNvSpPr/>
          <p:nvPr/>
        </p:nvSpPr>
        <p:spPr>
          <a:xfrm>
            <a:off x="2401358" y="4101804"/>
            <a:ext cx="2276813" cy="2115836"/>
          </a:xfrm>
          <a:prstGeom prst="rect">
            <a:avLst/>
          </a:prstGeom>
        </p:spPr>
        <p:txBody>
          <a:bodyPr wrap="square">
            <a:spAutoFit/>
          </a:bodyPr>
          <a:lstStyle/>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Measures the magnitude and direction of the Earth's ambient magnetic field </a:t>
            </a:r>
          </a:p>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Provides map of the space environment that controls charged particle dynamics in the outer region of the magnetosphere</a:t>
            </a:r>
          </a:p>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Detection of magnetopause crossings, sudden storm commencements, and </a:t>
            </a:r>
            <a:r>
              <a:rPr lang="en-US" sz="900" dirty="0" err="1">
                <a:solidFill>
                  <a:prstClr val="black"/>
                </a:solidFill>
                <a:latin typeface="Arial" panose="020B0604020202020204" pitchFamily="34" charset="0"/>
                <a:cs typeface="Arial" panose="020B0604020202020204" pitchFamily="34" charset="0"/>
              </a:rPr>
              <a:t>substorms</a:t>
            </a:r>
            <a:endParaRPr lang="en-US" sz="900" dirty="0">
              <a:solidFill>
                <a:prstClr val="black"/>
              </a:solidFill>
              <a:latin typeface="Arial" panose="020B0604020202020204" pitchFamily="34" charset="0"/>
              <a:cs typeface="Arial" panose="020B0604020202020204" pitchFamily="34" charset="0"/>
            </a:endParaRPr>
          </a:p>
          <a:p>
            <a:pPr marL="171450" indent="-171450">
              <a:lnSpc>
                <a:spcPct val="115000"/>
              </a:lnSpc>
              <a:spcBef>
                <a:spcPts val="600"/>
              </a:spcBef>
              <a:buFont typeface="Arial" pitchFamily="34" charset="0"/>
              <a:buChar char="•"/>
            </a:pPr>
            <a:endParaRPr lang="en-US" sz="1200" kern="0" dirty="0">
              <a:solidFill>
                <a:prstClr val="black"/>
              </a:solidFill>
            </a:endParaRPr>
          </a:p>
        </p:txBody>
      </p:sp>
      <p:sp>
        <p:nvSpPr>
          <p:cNvPr id="27" name="Rectangle 26"/>
          <p:cNvSpPr/>
          <p:nvPr/>
        </p:nvSpPr>
        <p:spPr>
          <a:xfrm>
            <a:off x="4604097" y="4099570"/>
            <a:ext cx="2276813" cy="2226250"/>
          </a:xfrm>
          <a:prstGeom prst="rect">
            <a:avLst/>
          </a:prstGeom>
        </p:spPr>
        <p:txBody>
          <a:bodyPr wrap="square">
            <a:spAutoFit/>
          </a:bodyPr>
          <a:lstStyle/>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The X-Ray Sensor (XRS) monitors solar flares that can disrupt communications and degrade navigational accuracy, affecting satellites, astronauts, high latitude airline passengers, and power grid performance.</a:t>
            </a:r>
          </a:p>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Extreme Ultraviolet Sensor (EUVS) monitors solar variations that directly affect satellite drag/tracking and </a:t>
            </a:r>
            <a:r>
              <a:rPr lang="en-US" sz="900" dirty="0" err="1">
                <a:solidFill>
                  <a:prstClr val="black"/>
                </a:solidFill>
                <a:latin typeface="Arial" panose="020B0604020202020204" pitchFamily="34" charset="0"/>
                <a:cs typeface="Arial" panose="020B0604020202020204" pitchFamily="34" charset="0"/>
              </a:rPr>
              <a:t>ionospheric</a:t>
            </a:r>
            <a:r>
              <a:rPr lang="en-US" sz="900" dirty="0">
                <a:solidFill>
                  <a:prstClr val="black"/>
                </a:solidFill>
                <a:latin typeface="Arial" panose="020B0604020202020204" pitchFamily="34" charset="0"/>
                <a:cs typeface="Arial" panose="020B0604020202020204" pitchFamily="34" charset="0"/>
              </a:rPr>
              <a:t> changes, which impact communications and navigation operations.</a:t>
            </a:r>
            <a:endParaRPr lang="en-US" sz="900" kern="0" dirty="0">
              <a:solidFill>
                <a:prstClr val="black"/>
              </a:solidFill>
              <a:latin typeface="Arial" panose="020B0604020202020204" pitchFamily="34" charset="0"/>
              <a:cs typeface="Arial" panose="020B0604020202020204" pitchFamily="34" charset="0"/>
            </a:endParaRPr>
          </a:p>
        </p:txBody>
      </p:sp>
      <p:sp>
        <p:nvSpPr>
          <p:cNvPr id="28" name="Rectangle 27"/>
          <p:cNvSpPr/>
          <p:nvPr/>
        </p:nvSpPr>
        <p:spPr>
          <a:xfrm>
            <a:off x="6827596" y="4101800"/>
            <a:ext cx="2276813" cy="2417585"/>
          </a:xfrm>
          <a:prstGeom prst="rect">
            <a:avLst/>
          </a:prstGeom>
        </p:spPr>
        <p:txBody>
          <a:bodyPr wrap="square">
            <a:spAutoFit/>
          </a:bodyPr>
          <a:lstStyle/>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Locates coronal holes, flares and coronal mass ejection source regions</a:t>
            </a:r>
          </a:p>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Continuously images the sun in 6 extreme ultraviolet wavelengths to characterize active region complexity</a:t>
            </a:r>
          </a:p>
          <a:p>
            <a:pPr marL="171450" indent="-171450">
              <a:lnSpc>
                <a:spcPct val="115000"/>
              </a:lnSpc>
              <a:spcBef>
                <a:spcPts val="600"/>
              </a:spcBef>
              <a:buFont typeface="Arial" pitchFamily="34" charset="0"/>
              <a:buChar char="•"/>
            </a:pPr>
            <a:r>
              <a:rPr lang="en-US" sz="900" dirty="0">
                <a:solidFill>
                  <a:prstClr val="black"/>
                </a:solidFill>
                <a:latin typeface="Arial" panose="020B0604020202020204" pitchFamily="34" charset="0"/>
                <a:cs typeface="Arial" panose="020B0604020202020204" pitchFamily="34" charset="0"/>
              </a:rPr>
              <a:t>Will provide an early warning of possible impacts to the Earth environment and enable better forecasting of potentially disruptive events</a:t>
            </a:r>
          </a:p>
          <a:p>
            <a:pPr marL="171450" indent="-171450">
              <a:lnSpc>
                <a:spcPct val="115000"/>
              </a:lnSpc>
              <a:spcBef>
                <a:spcPts val="600"/>
              </a:spcBef>
              <a:buFont typeface="Arial" pitchFamily="34" charset="0"/>
              <a:buChar char="•"/>
            </a:pPr>
            <a:endParaRPr lang="en-US" sz="1200" dirty="0">
              <a:solidFill>
                <a:prstClr val="black"/>
              </a:solidFill>
            </a:endParaRPr>
          </a:p>
          <a:p>
            <a:pPr marL="171450" indent="-171450">
              <a:lnSpc>
                <a:spcPct val="115000"/>
              </a:lnSpc>
              <a:spcBef>
                <a:spcPts val="600"/>
              </a:spcBef>
              <a:buFont typeface="Arial" pitchFamily="34" charset="0"/>
              <a:buChar char="•"/>
            </a:pPr>
            <a:endParaRPr lang="en-US" sz="1200" dirty="0">
              <a:solidFill>
                <a:prstClr val="black"/>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6802" y="2122998"/>
            <a:ext cx="2138386" cy="1956482"/>
          </a:xfrm>
          <a:prstGeom prst="rect">
            <a:avLst/>
          </a:prstGeom>
          <a:ln>
            <a:noFill/>
          </a:ln>
          <a:effectLst>
            <a:outerShdw blurRad="292100" dist="63500" dir="2700000" algn="tl" rotWithShape="0">
              <a:srgbClr val="333333">
                <a:alpha val="65000"/>
              </a:srgbClr>
            </a:outerShdw>
          </a:effectLst>
        </p:spPr>
      </p:pic>
      <p:pic>
        <p:nvPicPr>
          <p:cNvPr id="21" name="Picture 2" descr="http://www.goes-r.gov/multimedia/images/instruments/exis/EXIS_install.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33072" t="8168"/>
          <a:stretch/>
        </p:blipFill>
        <p:spPr bwMode="auto">
          <a:xfrm>
            <a:off x="4744528" y="2066488"/>
            <a:ext cx="1869586" cy="2019121"/>
          </a:xfrm>
          <a:prstGeom prst="rect">
            <a:avLst/>
          </a:prstGeom>
          <a:ln>
            <a:noFill/>
          </a:ln>
          <a:effectLst>
            <a:outerShdw blurRad="292100" dist="635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07000" y="1982803"/>
            <a:ext cx="1665514" cy="2114289"/>
          </a:xfrm>
          <a:prstGeom prst="rect">
            <a:avLst/>
          </a:prstGeom>
          <a:ln>
            <a:noFill/>
          </a:ln>
          <a:effectLst>
            <a:outerShdw blurRad="292100" dist="63500" dir="2700000" algn="tl" rotWithShape="0">
              <a:srgbClr val="333333">
                <a:alpha val="65000"/>
              </a:srgbClr>
            </a:outerShdw>
          </a:effectLst>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a:ext>
            </a:extLst>
          </a:blip>
          <a:srcRect l="8517"/>
          <a:stretch/>
        </p:blipFill>
        <p:spPr>
          <a:xfrm>
            <a:off x="156939" y="2183398"/>
            <a:ext cx="2286558" cy="1878755"/>
          </a:xfrm>
          <a:prstGeom prst="rect">
            <a:avLst/>
          </a:prstGeom>
          <a:ln>
            <a:noFill/>
          </a:ln>
          <a:effectLst>
            <a:outerShdw blurRad="292100" dist="177800" dir="2100000" sx="96000" sy="96000" algn="tl" rotWithShape="0">
              <a:srgbClr val="333333">
                <a:alpha val="65000"/>
              </a:srgbClr>
            </a:outerShdw>
          </a:effectLst>
        </p:spPr>
      </p:pic>
      <p:sp>
        <p:nvSpPr>
          <p:cNvPr id="8" name="Title 7"/>
          <p:cNvSpPr>
            <a:spLocks noGrp="1"/>
          </p:cNvSpPr>
          <p:nvPr>
            <p:ph type="title" idx="4294967295"/>
          </p:nvPr>
        </p:nvSpPr>
        <p:spPr>
          <a:xfrm>
            <a:off x="2407" y="76200"/>
            <a:ext cx="9144000" cy="639762"/>
          </a:xfrm>
        </p:spPr>
        <p:txBody>
          <a:bodyPr>
            <a:normAutofit fontScale="90000"/>
          </a:bodyPr>
          <a:lstStyle/>
          <a:p>
            <a:pPr algn="ctr"/>
            <a:r>
              <a:rPr lang="en-US" sz="4000" dirty="0" smtClean="0">
                <a:solidFill>
                  <a:schemeClr val="accent1">
                    <a:lumMod val="75000"/>
                  </a:schemeClr>
                </a:solidFill>
                <a:ea typeface="ＭＳ Ｐゴシック" pitchFamily="34" charset="-128"/>
                <a:cs typeface="Arial" panose="020B0604020202020204" pitchFamily="34" charset="0"/>
              </a:rPr>
              <a:t>GOES-16 Space </a:t>
            </a:r>
            <a:r>
              <a:rPr lang="en-US" sz="4000" dirty="0">
                <a:solidFill>
                  <a:schemeClr val="accent1">
                    <a:lumMod val="75000"/>
                  </a:schemeClr>
                </a:solidFill>
                <a:ea typeface="ＭＳ Ｐゴシック" pitchFamily="34" charset="-128"/>
                <a:cs typeface="Arial" panose="020B0604020202020204" pitchFamily="34" charset="0"/>
              </a:rPr>
              <a:t>Weather </a:t>
            </a:r>
            <a:r>
              <a:rPr lang="en-US" sz="4000" dirty="0" smtClean="0">
                <a:solidFill>
                  <a:schemeClr val="accent1">
                    <a:lumMod val="75000"/>
                  </a:schemeClr>
                </a:solidFill>
                <a:ea typeface="ＭＳ Ｐゴシック" pitchFamily="34" charset="-128"/>
                <a:cs typeface="Arial" panose="020B0604020202020204" pitchFamily="34" charset="0"/>
              </a:rPr>
              <a:t>Instruments</a:t>
            </a:r>
            <a:endParaRPr lang="en-US" sz="4000" dirty="0">
              <a:solidFill>
                <a:schemeClr val="accent1">
                  <a:lumMod val="75000"/>
                </a:schemeClr>
              </a:solidFill>
              <a:cs typeface="Arial" panose="020B0604020202020204" pitchFamily="34" charset="0"/>
            </a:endParaRPr>
          </a:p>
        </p:txBody>
      </p:sp>
      <p:sp>
        <p:nvSpPr>
          <p:cNvPr id="15" name="TextBox 14"/>
          <p:cNvSpPr txBox="1"/>
          <p:nvPr/>
        </p:nvSpPr>
        <p:spPr>
          <a:xfrm>
            <a:off x="8458200" y="6519385"/>
            <a:ext cx="968507" cy="276999"/>
          </a:xfrm>
          <a:prstGeom prst="rect">
            <a:avLst/>
          </a:prstGeom>
          <a:noFill/>
        </p:spPr>
        <p:txBody>
          <a:bodyPr wrap="square" rtlCol="0">
            <a:spAutoFit/>
          </a:bodyPr>
          <a:lstStyle/>
          <a:p>
            <a:r>
              <a:rPr lang="en-US" sz="1200" dirty="0" smtClean="0"/>
              <a:t>21</a:t>
            </a:r>
            <a:endParaRPr lang="en-US" sz="1200" dirty="0"/>
          </a:p>
        </p:txBody>
      </p:sp>
    </p:spTree>
    <p:extLst>
      <p:ext uri="{BB962C8B-B14F-4D97-AF65-F5344CB8AC3E}">
        <p14:creationId xmlns:p14="http://schemas.microsoft.com/office/powerpoint/2010/main" val="38881907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927586" cy="1285875"/>
          </a:xfrm>
        </p:spPr>
        <p:txBody>
          <a:bodyPr>
            <a:normAutofit fontScale="90000"/>
          </a:bodyPr>
          <a:lstStyle/>
          <a:p>
            <a:pPr algn="ctr"/>
            <a:r>
              <a:rPr lang="en-US" dirty="0"/>
              <a:t>GOES-16 Science </a:t>
            </a:r>
            <a:r>
              <a:rPr lang="en-US" dirty="0" smtClean="0"/>
              <a:t>Product</a:t>
            </a:r>
            <a:br>
              <a:rPr lang="en-US" dirty="0" smtClean="0"/>
            </a:br>
            <a:r>
              <a:rPr lang="en-US" dirty="0" smtClean="0"/>
              <a:t>Validation Status</a:t>
            </a:r>
            <a:endParaRPr lang="en-US" dirty="0"/>
          </a:p>
        </p:txBody>
      </p:sp>
      <p:sp>
        <p:nvSpPr>
          <p:cNvPr id="3" name="Slide Number Placeholder 2"/>
          <p:cNvSpPr>
            <a:spLocks noGrp="1"/>
          </p:cNvSpPr>
          <p:nvPr>
            <p:ph type="sldNum" sz="quarter" idx="4294967295"/>
          </p:nvPr>
        </p:nvSpPr>
        <p:spPr>
          <a:xfrm>
            <a:off x="8077200" y="6400800"/>
            <a:ext cx="990600" cy="288925"/>
          </a:xfrm>
          <a:prstGeom prst="rect">
            <a:avLst/>
          </a:prstGeom>
        </p:spPr>
        <p:txBody>
          <a:bodyPr/>
          <a:lstStyle/>
          <a:p>
            <a:r>
              <a:rPr lang="fi-FI" dirty="0" smtClean="0">
                <a:solidFill>
                  <a:srgbClr val="000000"/>
                </a:solidFill>
              </a:rPr>
              <a:t>  </a:t>
            </a:r>
            <a:fld id="{13AF08EC-556D-4A1C-845F-2ABFACE9E84C}" type="slidenum">
              <a:rPr sz="1200" smtClean="0">
                <a:solidFill>
                  <a:srgbClr val="000000"/>
                </a:solidFill>
              </a:rPr>
              <a:pPr/>
              <a:t>21</a:t>
            </a:fld>
            <a:endParaRPr sz="1200" dirty="0" smtClean="0">
              <a:solidFill>
                <a:srgbClr val="0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662652645"/>
              </p:ext>
            </p:extLst>
          </p:nvPr>
        </p:nvGraphicFramePr>
        <p:xfrm>
          <a:off x="228600" y="2286000"/>
          <a:ext cx="2892610" cy="3474720"/>
        </p:xfrm>
        <a:graphic>
          <a:graphicData uri="http://schemas.openxmlformats.org/drawingml/2006/table">
            <a:tbl>
              <a:tblPr firstRow="1" bandRow="1"/>
              <a:tblGrid>
                <a:gridCol w="2892610"/>
              </a:tblGrid>
              <a:tr h="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200" dirty="0" smtClean="0">
                          <a:solidFill>
                            <a:schemeClr val="tx1"/>
                          </a:solidFill>
                          <a:latin typeface="+mn-lt"/>
                        </a:rPr>
                        <a:t>ABI L2+ Products</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70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Cloud and Moisture Imagery (CMI)</a:t>
                      </a:r>
                      <a:r>
                        <a:rPr lang="en-US" sz="1200" baseline="0" dirty="0" smtClean="0">
                          <a:solidFill>
                            <a:schemeClr val="tx1"/>
                          </a:solidFill>
                          <a:latin typeface="+mn-lt"/>
                        </a:rPr>
                        <a:t> and </a:t>
                      </a:r>
                      <a:r>
                        <a:rPr lang="en-US" sz="1200" baseline="0" dirty="0" err="1" smtClean="0">
                          <a:solidFill>
                            <a:schemeClr val="tx1"/>
                          </a:solidFill>
                          <a:latin typeface="+mn-lt"/>
                        </a:rPr>
                        <a:t>Sectorized</a:t>
                      </a:r>
                      <a:r>
                        <a:rPr lang="en-US" sz="1200" baseline="0" dirty="0" smtClean="0">
                          <a:solidFill>
                            <a:schemeClr val="tx1"/>
                          </a:solidFill>
                          <a:latin typeface="+mn-lt"/>
                        </a:rPr>
                        <a:t> CMI </a:t>
                      </a:r>
                      <a:r>
                        <a:rPr lang="en-US" sz="1200" dirty="0" smtClean="0">
                          <a:solidFill>
                            <a:schemeClr val="tx1"/>
                          </a:solidFill>
                          <a:latin typeface="+mn-lt"/>
                        </a:rPr>
                        <a:t>(KPP)</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Aerosol Detection (Smoke &amp; Dust)</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Aerosol Optical Depth (AOD)</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Clear Sky Mask</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6232">
                <a:tc>
                  <a:txBody>
                    <a:bodyPr/>
                    <a:lstStyle/>
                    <a:p>
                      <a:r>
                        <a:rPr lang="en-US" sz="1200" baseline="0" dirty="0" smtClean="0">
                          <a:solidFill>
                            <a:schemeClr val="tx1"/>
                          </a:solidFill>
                          <a:latin typeface="+mn-lt"/>
                        </a:rPr>
                        <a:t>Cloud Optical Depth</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Cloud</a:t>
                      </a:r>
                      <a:r>
                        <a:rPr lang="en-US" sz="1200" baseline="0" dirty="0" smtClean="0">
                          <a:solidFill>
                            <a:schemeClr val="tx1"/>
                          </a:solidFill>
                          <a:latin typeface="+mn-lt"/>
                        </a:rPr>
                        <a:t> Particle Size Distribution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Cloud</a:t>
                      </a:r>
                      <a:r>
                        <a:rPr lang="en-US" sz="1200" baseline="0" dirty="0" smtClean="0">
                          <a:solidFill>
                            <a:schemeClr val="tx1"/>
                          </a:solidFill>
                          <a:latin typeface="+mn-lt"/>
                        </a:rPr>
                        <a:t> Top Height</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Cloud</a:t>
                      </a:r>
                      <a:r>
                        <a:rPr lang="en-US" sz="1200" baseline="0" dirty="0" smtClean="0">
                          <a:solidFill>
                            <a:schemeClr val="tx1"/>
                          </a:solidFill>
                          <a:latin typeface="+mn-lt"/>
                        </a:rPr>
                        <a:t> Top Phase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Cloud</a:t>
                      </a:r>
                      <a:r>
                        <a:rPr lang="en-US" sz="1200" baseline="0" dirty="0" smtClean="0">
                          <a:solidFill>
                            <a:schemeClr val="tx1"/>
                          </a:solidFill>
                          <a:latin typeface="+mn-lt"/>
                        </a:rPr>
                        <a:t> Top Pressure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Cloud Top Temperature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Derived Motion Winds</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05260038"/>
              </p:ext>
            </p:extLst>
          </p:nvPr>
        </p:nvGraphicFramePr>
        <p:xfrm>
          <a:off x="3200400" y="1752600"/>
          <a:ext cx="2903625" cy="3840480"/>
        </p:xfrm>
        <a:graphic>
          <a:graphicData uri="http://schemas.openxmlformats.org/drawingml/2006/table">
            <a:tbl>
              <a:tblPr firstRow="1" bandRow="1"/>
              <a:tblGrid>
                <a:gridCol w="2903625"/>
              </a:tblGrid>
              <a:tr h="187187">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sz="1200" dirty="0" smtClean="0">
                          <a:solidFill>
                            <a:schemeClr val="tx1"/>
                          </a:solidFill>
                          <a:latin typeface="+mn-lt"/>
                        </a:rPr>
                        <a:t>ABI L2+ Products (</a:t>
                      </a:r>
                      <a:r>
                        <a:rPr lang="en-US" sz="1200" dirty="0" err="1" smtClean="0">
                          <a:solidFill>
                            <a:schemeClr val="tx1"/>
                          </a:solidFill>
                          <a:latin typeface="+mn-lt"/>
                        </a:rPr>
                        <a:t>con’t</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991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Derived Stability Indices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91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cs typeface="Arial" panose="020B0604020202020204" pitchFamily="34" charset="0"/>
                        </a:rPr>
                        <a:t>Downward S/W</a:t>
                      </a:r>
                      <a:r>
                        <a:rPr lang="en-US" sz="1200" baseline="0" dirty="0" smtClean="0">
                          <a:solidFill>
                            <a:schemeClr val="tx1"/>
                          </a:solidFill>
                          <a:latin typeface="+mn-lt"/>
                          <a:cs typeface="Arial" panose="020B0604020202020204" pitchFamily="34" charset="0"/>
                        </a:rPr>
                        <a:t> Radiation:  Surface</a:t>
                      </a:r>
                      <a:endParaRPr lang="en-US" sz="1200" dirty="0" smtClean="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Fire/Hot Spot Characterization</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Hurricane</a:t>
                      </a:r>
                      <a:r>
                        <a:rPr lang="en-US" sz="1200" baseline="0" dirty="0" smtClean="0">
                          <a:solidFill>
                            <a:schemeClr val="tx1"/>
                          </a:solidFill>
                          <a:latin typeface="+mn-lt"/>
                        </a:rPr>
                        <a:t> Intensity Estimation</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Land Surface Temperature </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Legacy Vertical</a:t>
                      </a:r>
                      <a:r>
                        <a:rPr lang="en-US" sz="1200" baseline="0" dirty="0" smtClean="0">
                          <a:solidFill>
                            <a:schemeClr val="tx1"/>
                          </a:solidFill>
                          <a:latin typeface="+mn-lt"/>
                        </a:rPr>
                        <a:t> Moisture Profile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aseline="0" dirty="0" smtClean="0">
                          <a:solidFill>
                            <a:schemeClr val="tx1"/>
                          </a:solidFill>
                          <a:latin typeface="+mn-lt"/>
                        </a:rPr>
                        <a:t>Legacy Vertical Temperature Profile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Rainfall Rate/QPE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aseline="0" dirty="0" smtClean="0">
                          <a:solidFill>
                            <a:schemeClr val="tx1"/>
                          </a:solidFill>
                          <a:latin typeface="+mn-lt"/>
                        </a:rPr>
                        <a:t>Reflected S/W Radiation:  TOA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Sea Surface Temperature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Snow Cover</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Total </a:t>
                      </a:r>
                      <a:r>
                        <a:rPr lang="en-US" sz="1200" dirty="0" err="1" smtClean="0">
                          <a:solidFill>
                            <a:schemeClr val="tx1"/>
                          </a:solidFill>
                          <a:latin typeface="+mn-lt"/>
                        </a:rPr>
                        <a:t>Preceptible</a:t>
                      </a:r>
                      <a:r>
                        <a:rPr lang="en-US" sz="1200" dirty="0" smtClean="0">
                          <a:solidFill>
                            <a:schemeClr val="tx1"/>
                          </a:solidFill>
                          <a:latin typeface="+mn-lt"/>
                        </a:rPr>
                        <a:t> Water</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1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Volcanic Ash:  Detection and Height</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76057595"/>
              </p:ext>
            </p:extLst>
          </p:nvPr>
        </p:nvGraphicFramePr>
        <p:xfrm>
          <a:off x="6172200" y="1752600"/>
          <a:ext cx="2819396" cy="3840480"/>
        </p:xfrm>
        <a:graphic>
          <a:graphicData uri="http://schemas.openxmlformats.org/drawingml/2006/table">
            <a:tbl>
              <a:tblPr firstRow="1" bandRow="1"/>
              <a:tblGrid>
                <a:gridCol w="2819396"/>
              </a:tblGrid>
              <a:tr h="1519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smtClean="0">
                          <a:solidFill>
                            <a:schemeClr val="tx1"/>
                          </a:solidFill>
                          <a:latin typeface="+mn-lt"/>
                          <a:cs typeface="Arial" panose="020B0604020202020204" pitchFamily="34" charset="0"/>
                        </a:rPr>
                        <a:t>GLM L2 Product</a:t>
                      </a:r>
                      <a:endParaRPr lang="en-US" sz="1200" b="1"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19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200" b="0" dirty="0" smtClean="0">
                          <a:solidFill>
                            <a:schemeClr val="tx1"/>
                          </a:solidFill>
                          <a:latin typeface="+mn-lt"/>
                          <a:cs typeface="Arial" panose="020B0604020202020204" pitchFamily="34" charset="0"/>
                        </a:rPr>
                        <a:t>Lightning:</a:t>
                      </a:r>
                      <a:r>
                        <a:rPr lang="en-US" sz="1200" b="0" baseline="0" dirty="0" smtClean="0">
                          <a:solidFill>
                            <a:schemeClr val="tx1"/>
                          </a:solidFill>
                          <a:latin typeface="+mn-lt"/>
                          <a:cs typeface="Arial" panose="020B0604020202020204" pitchFamily="34" charset="0"/>
                        </a:rPr>
                        <a:t>  Events, Groups, Flashes</a:t>
                      </a:r>
                      <a:endParaRPr lang="en-US" sz="1200" b="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smtClean="0">
                          <a:solidFill>
                            <a:schemeClr val="tx1"/>
                          </a:solidFill>
                          <a:latin typeface="+mn-lt"/>
                        </a:rPr>
                        <a:t>SEISS L1b Products</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Energetic Heavy Ions</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aseline="0" dirty="0" err="1" smtClean="0">
                          <a:solidFill>
                            <a:schemeClr val="tx1"/>
                          </a:solidFill>
                          <a:latin typeface="+mn-lt"/>
                        </a:rPr>
                        <a:t>Magnetospheric</a:t>
                      </a:r>
                      <a:r>
                        <a:rPr lang="en-US" sz="1200" baseline="0" dirty="0" smtClean="0">
                          <a:solidFill>
                            <a:schemeClr val="tx1"/>
                          </a:solidFill>
                          <a:latin typeface="+mn-lt"/>
                        </a:rPr>
                        <a:t> e</a:t>
                      </a:r>
                      <a:r>
                        <a:rPr lang="en-US" sz="1200" baseline="30000" dirty="0" smtClean="0">
                          <a:solidFill>
                            <a:schemeClr val="tx1"/>
                          </a:solidFill>
                          <a:latin typeface="+mn-lt"/>
                        </a:rPr>
                        <a:t>-</a:t>
                      </a:r>
                      <a:r>
                        <a:rPr lang="en-US" sz="1200" baseline="0" dirty="0" smtClean="0">
                          <a:solidFill>
                            <a:schemeClr val="tx1"/>
                          </a:solidFill>
                          <a:latin typeface="+mn-lt"/>
                        </a:rPr>
                        <a:t>/p</a:t>
                      </a:r>
                      <a:r>
                        <a:rPr lang="en-US" sz="1200" baseline="30000" dirty="0" smtClean="0">
                          <a:solidFill>
                            <a:schemeClr val="tx1"/>
                          </a:solidFill>
                          <a:latin typeface="+mn-lt"/>
                        </a:rPr>
                        <a:t>+</a:t>
                      </a:r>
                      <a:r>
                        <a:rPr lang="en-US" sz="1200" baseline="0" dirty="0" smtClean="0">
                          <a:solidFill>
                            <a:schemeClr val="tx1"/>
                          </a:solidFill>
                          <a:latin typeface="+mn-lt"/>
                        </a:rPr>
                        <a:t>: Low Energy</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solidFill>
                            <a:schemeClr val="tx1"/>
                          </a:solidFill>
                          <a:latin typeface="+mn-lt"/>
                        </a:rPr>
                        <a:t>Magnetospheric</a:t>
                      </a:r>
                      <a:r>
                        <a:rPr lang="en-US" sz="1200" baseline="0" dirty="0" smtClean="0">
                          <a:solidFill>
                            <a:schemeClr val="tx1"/>
                          </a:solidFill>
                          <a:latin typeface="+mn-lt"/>
                        </a:rPr>
                        <a:t> e</a:t>
                      </a:r>
                      <a:r>
                        <a:rPr lang="en-US" sz="1200" baseline="30000" dirty="0" smtClean="0">
                          <a:solidFill>
                            <a:schemeClr val="tx1"/>
                          </a:solidFill>
                          <a:latin typeface="+mn-lt"/>
                        </a:rPr>
                        <a:t>-</a:t>
                      </a:r>
                      <a:r>
                        <a:rPr lang="en-US" sz="1200" baseline="0" dirty="0" smtClean="0">
                          <a:solidFill>
                            <a:schemeClr val="tx1"/>
                          </a:solidFill>
                          <a:latin typeface="+mn-lt"/>
                        </a:rPr>
                        <a:t>/p</a:t>
                      </a:r>
                      <a:r>
                        <a:rPr lang="en-US" sz="1200" baseline="30000" dirty="0" smtClean="0">
                          <a:solidFill>
                            <a:schemeClr val="tx1"/>
                          </a:solidFill>
                          <a:latin typeface="+mn-lt"/>
                        </a:rPr>
                        <a:t>+</a:t>
                      </a:r>
                      <a:r>
                        <a:rPr lang="en-US" sz="1200" baseline="0" dirty="0" smtClean="0">
                          <a:solidFill>
                            <a:schemeClr val="tx1"/>
                          </a:solidFill>
                          <a:latin typeface="+mn-lt"/>
                        </a:rPr>
                        <a:t>: High Energy</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aseline="0" dirty="0" smtClean="0">
                          <a:solidFill>
                            <a:schemeClr val="tx1"/>
                          </a:solidFill>
                          <a:latin typeface="+mn-lt"/>
                        </a:rPr>
                        <a:t>Solar &amp; Galactic Protons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smtClean="0">
                          <a:solidFill>
                            <a:schemeClr val="tx1"/>
                          </a:solidFill>
                          <a:latin typeface="+mn-lt"/>
                        </a:rPr>
                        <a:t>EXIS L1b Product</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aseline="0" dirty="0" smtClean="0">
                          <a:solidFill>
                            <a:schemeClr val="tx1"/>
                          </a:solidFill>
                          <a:latin typeface="+mn-lt"/>
                        </a:rPr>
                        <a:t>Solar Flux: EUV</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Solar Flux:  X-ray Irradiance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smtClean="0">
                          <a:solidFill>
                            <a:schemeClr val="tx1"/>
                          </a:solidFill>
                          <a:latin typeface="+mn-lt"/>
                        </a:rPr>
                        <a:t>SUVI L1b Product</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Solar EUV Imagery</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519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smtClean="0">
                          <a:solidFill>
                            <a:schemeClr val="tx1"/>
                          </a:solidFill>
                          <a:latin typeface="+mn-lt"/>
                        </a:rPr>
                        <a:t>MAG L1b Product</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19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200" b="0" dirty="0" smtClean="0">
                          <a:solidFill>
                            <a:schemeClr val="tx1"/>
                          </a:solidFill>
                          <a:latin typeface="+mn-lt"/>
                          <a:cs typeface="Arial" panose="020B0604020202020204" pitchFamily="34" charset="0"/>
                        </a:rPr>
                        <a:t>Geomagnetic Field</a:t>
                      </a:r>
                      <a:endParaRPr lang="en-US" sz="1200" b="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39035031"/>
              </p:ext>
            </p:extLst>
          </p:nvPr>
        </p:nvGraphicFramePr>
        <p:xfrm>
          <a:off x="228600" y="1676400"/>
          <a:ext cx="2892614" cy="548640"/>
        </p:xfrm>
        <a:graphic>
          <a:graphicData uri="http://schemas.openxmlformats.org/drawingml/2006/table">
            <a:tbl>
              <a:tblPr firstRow="1" bandRow="1"/>
              <a:tblGrid>
                <a:gridCol w="2892614"/>
              </a:tblGrid>
              <a:tr h="1779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solidFill>
                            <a:schemeClr val="tx1"/>
                          </a:solidFill>
                          <a:latin typeface="+mn-lt"/>
                          <a:cs typeface="Arial" panose="020B0604020202020204" pitchFamily="34" charset="0"/>
                        </a:rPr>
                        <a:t>ABI L1b Product</a:t>
                      </a:r>
                      <a:endParaRPr lang="en-US" sz="120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779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solidFill>
                            <a:schemeClr val="tx1"/>
                          </a:solidFill>
                          <a:latin typeface="+mn-lt"/>
                          <a:cs typeface="Arial" panose="020B0604020202020204" pitchFamily="34" charset="0"/>
                        </a:rPr>
                        <a:t>Radiances</a:t>
                      </a:r>
                      <a:endParaRPr lang="en-US" sz="120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39250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fontScale="90000"/>
          </a:bodyPr>
          <a:lstStyle/>
          <a:p>
            <a:pPr algn="ctr"/>
            <a:r>
              <a:rPr lang="en-US" dirty="0">
                <a:solidFill>
                  <a:schemeClr val="tx1"/>
                </a:solidFill>
              </a:rPr>
              <a:t>International </a:t>
            </a:r>
            <a:r>
              <a:rPr lang="en-US" dirty="0" smtClean="0">
                <a:solidFill>
                  <a:schemeClr val="tx1"/>
                </a:solidFill>
              </a:rPr>
              <a:t>GOES-R Training </a:t>
            </a:r>
            <a:r>
              <a:rPr lang="en-US" dirty="0">
                <a:solidFill>
                  <a:schemeClr val="tx1"/>
                </a:solidFill>
              </a:rPr>
              <a:t>Request Process</a:t>
            </a:r>
            <a:endParaRPr lang="en-US" dirty="0"/>
          </a:p>
        </p:txBody>
      </p:sp>
      <p:sp>
        <p:nvSpPr>
          <p:cNvPr id="3" name="Content Placeholder 2"/>
          <p:cNvSpPr>
            <a:spLocks noGrp="1"/>
          </p:cNvSpPr>
          <p:nvPr>
            <p:ph idx="1"/>
          </p:nvPr>
        </p:nvSpPr>
        <p:spPr>
          <a:xfrm>
            <a:off x="457200" y="1981200"/>
            <a:ext cx="8229600" cy="4876800"/>
          </a:xfrm>
        </p:spPr>
        <p:txBody>
          <a:bodyPr/>
          <a:lstStyle/>
          <a:p>
            <a:r>
              <a:rPr lang="en-US" sz="2400" dirty="0"/>
              <a:t>Complete the Google form located on the GOES-R website under the training section: </a:t>
            </a:r>
          </a:p>
          <a:p>
            <a:r>
              <a:rPr lang="en-US" sz="2400" dirty="0"/>
              <a:t>http://www.goes-r.gov/users/training.html </a:t>
            </a:r>
          </a:p>
          <a:p>
            <a:r>
              <a:rPr lang="en-US" sz="2400" dirty="0"/>
              <a:t>Janel Thomas is POC and lead of a working group comprised of training and international affairs representatives from GOES-R, NESDIS, and NWS and will respond to the request</a:t>
            </a:r>
          </a:p>
          <a:p>
            <a:r>
              <a:rPr lang="en-US" sz="2400" dirty="0"/>
              <a:t> Requests will be honored depending on resource availability. At a minimum, virtual material can be provided</a:t>
            </a:r>
            <a:r>
              <a:rPr lang="en-US" sz="2400" dirty="0" smtClean="0"/>
              <a:t>.</a:t>
            </a:r>
            <a:endParaRPr lang="en-US"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22</a:t>
            </a:fld>
            <a:endParaRPr lang="en-US" dirty="0"/>
          </a:p>
        </p:txBody>
      </p:sp>
    </p:spTree>
    <p:extLst>
      <p:ext uri="{BB962C8B-B14F-4D97-AF65-F5344CB8AC3E}">
        <p14:creationId xmlns:p14="http://schemas.microsoft.com/office/powerpoint/2010/main" val="226398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tx1"/>
                </a:solidFill>
              </a:rPr>
              <a:t>              PDA </a:t>
            </a:r>
            <a:r>
              <a:rPr lang="en-US" dirty="0">
                <a:solidFill>
                  <a:schemeClr val="tx1"/>
                </a:solidFill>
              </a:rPr>
              <a:t>and GOES-16</a:t>
            </a:r>
            <a:endParaRPr lang="en-US" dirty="0"/>
          </a:p>
        </p:txBody>
      </p:sp>
      <p:sp>
        <p:nvSpPr>
          <p:cNvPr id="3" name="Content Placeholder 2"/>
          <p:cNvSpPr>
            <a:spLocks noGrp="1"/>
          </p:cNvSpPr>
          <p:nvPr>
            <p:ph idx="1"/>
          </p:nvPr>
        </p:nvSpPr>
        <p:spPr>
          <a:xfrm>
            <a:off x="457200" y="1524000"/>
            <a:ext cx="8229600" cy="5105400"/>
          </a:xfrm>
        </p:spPr>
        <p:txBody>
          <a:bodyPr>
            <a:normAutofit lnSpcReduction="10000"/>
          </a:bodyPr>
          <a:lstStyle/>
          <a:p>
            <a:r>
              <a:rPr lang="en-US" sz="2800" dirty="0"/>
              <a:t>PDA is providing GOES-16 data to CAL-VAL and approved Pre-Beta Users</a:t>
            </a:r>
          </a:p>
          <a:p>
            <a:r>
              <a:rPr lang="en-US" sz="2800" dirty="0" smtClean="0"/>
              <a:t>Users </a:t>
            </a:r>
            <a:r>
              <a:rPr lang="en-US" sz="2800" dirty="0"/>
              <a:t>need to be approved by GOES-R Chief Scientist for Early/Beta Access (current approved users include EUMETSAT, DoD, CMC, INPE, remaining NWS (especially NCEP Centers)</a:t>
            </a:r>
          </a:p>
          <a:p>
            <a:r>
              <a:rPr lang="en-US" sz="2800" dirty="0" smtClean="0"/>
              <a:t>Product </a:t>
            </a:r>
            <a:r>
              <a:rPr lang="en-US" sz="2800" dirty="0"/>
              <a:t>groups are tentatively scheduled as follows:</a:t>
            </a:r>
          </a:p>
          <a:p>
            <a:pPr lvl="1"/>
            <a:r>
              <a:rPr lang="en-US" dirty="0"/>
              <a:t>Jun </a:t>
            </a:r>
            <a:r>
              <a:rPr lang="en-US" dirty="0" smtClean="0"/>
              <a:t>5, </a:t>
            </a:r>
            <a:r>
              <a:rPr lang="en-US" dirty="0"/>
              <a:t>2017 - ABI L1b and CMI</a:t>
            </a:r>
          </a:p>
          <a:p>
            <a:pPr lvl="1"/>
            <a:r>
              <a:rPr lang="en-US" dirty="0"/>
              <a:t>Dec 2017 - ABI L2+ (6 months after Handover to OSPO)</a:t>
            </a:r>
          </a:p>
          <a:p>
            <a:pPr lvl="1"/>
            <a:r>
              <a:rPr lang="en-US" dirty="0"/>
              <a:t>All other products are tentatively scheduled to be provisional after Aug 16th, </a:t>
            </a:r>
            <a:r>
              <a:rPr lang="en-US" dirty="0" smtClean="0"/>
              <a:t>2017</a:t>
            </a:r>
            <a:endParaRPr lang="en-US"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23</a:t>
            </a:fld>
            <a:endParaRPr lang="en-US" dirty="0"/>
          </a:p>
        </p:txBody>
      </p:sp>
    </p:spTree>
    <p:extLst>
      <p:ext uri="{BB962C8B-B14F-4D97-AF65-F5344CB8AC3E}">
        <p14:creationId xmlns:p14="http://schemas.microsoft.com/office/powerpoint/2010/main" val="137315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 y="-17953"/>
            <a:ext cx="8229600" cy="1119024"/>
          </a:xfrm>
          <a:prstGeom prst="rect">
            <a:avLst/>
          </a:prstGeom>
        </p:spPr>
        <p:txBody>
          <a:bodyPr vert="horz" wrap="square" lIns="0" tIns="0" rIns="0" bIns="0" rtlCol="0">
            <a:spAutoFit/>
          </a:bodyPr>
          <a:lstStyle/>
          <a:p>
            <a:pPr marL="365760" marR="5080" indent="-353695" algn="ctr">
              <a:lnSpc>
                <a:spcPct val="100800"/>
              </a:lnSpc>
            </a:pPr>
            <a:r>
              <a:rPr lang="en-US" sz="3600" dirty="0" smtClean="0"/>
              <a:t>    </a:t>
            </a:r>
            <a:r>
              <a:rPr sz="3600" dirty="0" smtClean="0"/>
              <a:t>NOAA</a:t>
            </a:r>
            <a:r>
              <a:rPr sz="3600" spc="-30" dirty="0" smtClean="0"/>
              <a:t> </a:t>
            </a:r>
            <a:r>
              <a:rPr sz="3600" dirty="0"/>
              <a:t>G</a:t>
            </a:r>
            <a:r>
              <a:rPr sz="3600" spc="-5" dirty="0"/>
              <a:t>eos</a:t>
            </a:r>
            <a:r>
              <a:rPr sz="3600" dirty="0"/>
              <a:t>t</a:t>
            </a:r>
            <a:r>
              <a:rPr sz="3600" spc="-5" dirty="0"/>
              <a:t>a</a:t>
            </a:r>
            <a:r>
              <a:rPr sz="3600" dirty="0"/>
              <a:t>ti</a:t>
            </a:r>
            <a:r>
              <a:rPr sz="3600" spc="-5" dirty="0"/>
              <a:t>ona</a:t>
            </a:r>
            <a:r>
              <a:rPr sz="3600" dirty="0"/>
              <a:t>ry </a:t>
            </a:r>
            <a:r>
              <a:rPr sz="3600" spc="-5" dirty="0"/>
              <a:t>Sa</a:t>
            </a:r>
            <a:r>
              <a:rPr sz="3600" dirty="0"/>
              <a:t>t</a:t>
            </a:r>
            <a:r>
              <a:rPr sz="3600" spc="-5" dirty="0"/>
              <a:t>e</a:t>
            </a:r>
            <a:r>
              <a:rPr sz="3600" dirty="0"/>
              <a:t>llite</a:t>
            </a:r>
            <a:r>
              <a:rPr sz="3600" spc="-15" dirty="0"/>
              <a:t> </a:t>
            </a:r>
            <a:r>
              <a:rPr sz="3600" spc="-5" dirty="0"/>
              <a:t>P</a:t>
            </a:r>
            <a:r>
              <a:rPr sz="3600" dirty="0"/>
              <a:t>r</a:t>
            </a:r>
            <a:r>
              <a:rPr sz="3600" spc="-5" dirty="0"/>
              <a:t>og</a:t>
            </a:r>
            <a:r>
              <a:rPr sz="3600" dirty="0"/>
              <a:t>r</a:t>
            </a:r>
            <a:r>
              <a:rPr sz="3600" spc="-5" dirty="0"/>
              <a:t>a</a:t>
            </a:r>
            <a:r>
              <a:rPr sz="3600" dirty="0"/>
              <a:t>ms </a:t>
            </a:r>
            <a:r>
              <a:rPr lang="en-US" sz="3600" dirty="0" smtClean="0"/>
              <a:t>       </a:t>
            </a:r>
            <a:r>
              <a:rPr sz="3600" dirty="0" smtClean="0"/>
              <a:t>C</a:t>
            </a:r>
            <a:r>
              <a:rPr sz="3600" spc="-5" dirty="0" smtClean="0"/>
              <a:t>on</a:t>
            </a:r>
            <a:r>
              <a:rPr sz="3600" dirty="0" smtClean="0"/>
              <a:t>ti</a:t>
            </a:r>
            <a:r>
              <a:rPr sz="3600" spc="-5" dirty="0" smtClean="0"/>
              <a:t>nu</a:t>
            </a:r>
            <a:r>
              <a:rPr sz="3600" dirty="0" smtClean="0"/>
              <a:t>ity</a:t>
            </a:r>
            <a:r>
              <a:rPr sz="3600" spc="-10" dirty="0" smtClean="0"/>
              <a:t> </a:t>
            </a:r>
            <a:r>
              <a:rPr sz="3600" spc="-5" dirty="0"/>
              <a:t>o</a:t>
            </a:r>
            <a:r>
              <a:rPr sz="3600" dirty="0"/>
              <a:t>f</a:t>
            </a:r>
            <a:r>
              <a:rPr sz="3600" spc="5" dirty="0"/>
              <a:t> </a:t>
            </a:r>
            <a:r>
              <a:rPr sz="3600" dirty="0"/>
              <a:t>W</a:t>
            </a:r>
            <a:r>
              <a:rPr sz="3600" spc="-5" dirty="0"/>
              <a:t>ea</a:t>
            </a:r>
            <a:r>
              <a:rPr sz="3600" dirty="0"/>
              <a:t>t</a:t>
            </a:r>
            <a:r>
              <a:rPr sz="3600" spc="-5" dirty="0"/>
              <a:t>he</a:t>
            </a:r>
            <a:r>
              <a:rPr sz="3600" dirty="0"/>
              <a:t>r</a:t>
            </a:r>
            <a:r>
              <a:rPr sz="3600" spc="5" dirty="0"/>
              <a:t> </a:t>
            </a:r>
            <a:r>
              <a:rPr sz="3600" dirty="0"/>
              <a:t>O</a:t>
            </a:r>
            <a:r>
              <a:rPr sz="3600" spc="-5" dirty="0"/>
              <a:t>bse</a:t>
            </a:r>
            <a:r>
              <a:rPr sz="3600" dirty="0"/>
              <a:t>r</a:t>
            </a:r>
            <a:r>
              <a:rPr sz="3600" spc="-5" dirty="0"/>
              <a:t>va</a:t>
            </a:r>
            <a:r>
              <a:rPr sz="3600" dirty="0"/>
              <a:t>ti</a:t>
            </a:r>
            <a:r>
              <a:rPr sz="3600" spc="-5" dirty="0"/>
              <a:t>ons</a:t>
            </a:r>
          </a:p>
        </p:txBody>
      </p:sp>
      <p:sp>
        <p:nvSpPr>
          <p:cNvPr id="3" name="object 3"/>
          <p:cNvSpPr/>
          <p:nvPr/>
        </p:nvSpPr>
        <p:spPr>
          <a:xfrm>
            <a:off x="751113"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4" name="object 4"/>
          <p:cNvSpPr/>
          <p:nvPr/>
        </p:nvSpPr>
        <p:spPr>
          <a:xfrm>
            <a:off x="751113" y="2170176"/>
            <a:ext cx="0" cy="1496060"/>
          </a:xfrm>
          <a:custGeom>
            <a:avLst/>
            <a:gdLst/>
            <a:ahLst/>
            <a:cxnLst/>
            <a:rect l="l" t="t" r="r" b="b"/>
            <a:pathLst>
              <a:path h="1496060">
                <a:moveTo>
                  <a:pt x="0" y="0"/>
                </a:moveTo>
                <a:lnTo>
                  <a:pt x="0" y="1495805"/>
                </a:lnTo>
              </a:path>
            </a:pathLst>
          </a:custGeom>
          <a:ln w="12700">
            <a:solidFill>
              <a:srgbClr val="000000"/>
            </a:solidFill>
          </a:ln>
        </p:spPr>
        <p:txBody>
          <a:bodyPr wrap="square" lIns="0" tIns="0" rIns="0" bIns="0" rtlCol="0"/>
          <a:lstStyle/>
          <a:p>
            <a:endParaRPr/>
          </a:p>
        </p:txBody>
      </p:sp>
      <p:sp>
        <p:nvSpPr>
          <p:cNvPr id="5" name="object 5"/>
          <p:cNvSpPr/>
          <p:nvPr/>
        </p:nvSpPr>
        <p:spPr>
          <a:xfrm>
            <a:off x="751113" y="4298441"/>
            <a:ext cx="0" cy="438150"/>
          </a:xfrm>
          <a:custGeom>
            <a:avLst/>
            <a:gdLst/>
            <a:ahLst/>
            <a:cxnLst/>
            <a:rect l="l" t="t" r="r" b="b"/>
            <a:pathLst>
              <a:path h="438150">
                <a:moveTo>
                  <a:pt x="0" y="0"/>
                </a:moveTo>
                <a:lnTo>
                  <a:pt x="0" y="438150"/>
                </a:lnTo>
              </a:path>
            </a:pathLst>
          </a:custGeom>
          <a:ln w="12700">
            <a:solidFill>
              <a:srgbClr val="000000"/>
            </a:solidFill>
          </a:ln>
        </p:spPr>
        <p:txBody>
          <a:bodyPr wrap="square" lIns="0" tIns="0" rIns="0" bIns="0" rtlCol="0"/>
          <a:lstStyle/>
          <a:p>
            <a:endParaRPr/>
          </a:p>
        </p:txBody>
      </p:sp>
      <p:sp>
        <p:nvSpPr>
          <p:cNvPr id="6" name="object 6"/>
          <p:cNvSpPr/>
          <p:nvPr/>
        </p:nvSpPr>
        <p:spPr>
          <a:xfrm>
            <a:off x="751113" y="4890516"/>
            <a:ext cx="0" cy="27305"/>
          </a:xfrm>
          <a:custGeom>
            <a:avLst/>
            <a:gdLst/>
            <a:ahLst/>
            <a:cxnLst/>
            <a:rect l="l" t="t" r="r" b="b"/>
            <a:pathLst>
              <a:path h="27304">
                <a:moveTo>
                  <a:pt x="0" y="0"/>
                </a:moveTo>
                <a:lnTo>
                  <a:pt x="0" y="26720"/>
                </a:lnTo>
              </a:path>
            </a:pathLst>
          </a:custGeom>
          <a:ln w="12700">
            <a:solidFill>
              <a:srgbClr val="000000"/>
            </a:solidFill>
          </a:ln>
        </p:spPr>
        <p:txBody>
          <a:bodyPr wrap="square" lIns="0" tIns="0" rIns="0" bIns="0" rtlCol="0"/>
          <a:lstStyle/>
          <a:p>
            <a:endParaRPr/>
          </a:p>
        </p:txBody>
      </p:sp>
      <p:sp>
        <p:nvSpPr>
          <p:cNvPr id="7" name="object 7"/>
          <p:cNvSpPr/>
          <p:nvPr/>
        </p:nvSpPr>
        <p:spPr>
          <a:xfrm>
            <a:off x="744763"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8" name="object 8"/>
          <p:cNvSpPr/>
          <p:nvPr/>
        </p:nvSpPr>
        <p:spPr>
          <a:xfrm>
            <a:off x="1045028"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9" name="object 9"/>
          <p:cNvSpPr/>
          <p:nvPr/>
        </p:nvSpPr>
        <p:spPr>
          <a:xfrm>
            <a:off x="1045028"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10" name="object 10"/>
          <p:cNvSpPr/>
          <p:nvPr/>
        </p:nvSpPr>
        <p:spPr>
          <a:xfrm>
            <a:off x="1045028" y="3040380"/>
            <a:ext cx="0" cy="626110"/>
          </a:xfrm>
          <a:custGeom>
            <a:avLst/>
            <a:gdLst/>
            <a:ahLst/>
            <a:cxnLst/>
            <a:rect l="l" t="t" r="r" b="b"/>
            <a:pathLst>
              <a:path h="626110">
                <a:moveTo>
                  <a:pt x="0" y="0"/>
                </a:moveTo>
                <a:lnTo>
                  <a:pt x="0" y="625601"/>
                </a:lnTo>
              </a:path>
            </a:pathLst>
          </a:custGeom>
          <a:ln w="12700">
            <a:solidFill>
              <a:srgbClr val="000000"/>
            </a:solidFill>
          </a:ln>
        </p:spPr>
        <p:txBody>
          <a:bodyPr wrap="square" lIns="0" tIns="0" rIns="0" bIns="0" rtlCol="0"/>
          <a:lstStyle/>
          <a:p>
            <a:endParaRPr/>
          </a:p>
        </p:txBody>
      </p:sp>
      <p:sp>
        <p:nvSpPr>
          <p:cNvPr id="11" name="object 11"/>
          <p:cNvSpPr/>
          <p:nvPr/>
        </p:nvSpPr>
        <p:spPr>
          <a:xfrm>
            <a:off x="1045028" y="4298441"/>
            <a:ext cx="0" cy="438150"/>
          </a:xfrm>
          <a:custGeom>
            <a:avLst/>
            <a:gdLst/>
            <a:ahLst/>
            <a:cxnLst/>
            <a:rect l="l" t="t" r="r" b="b"/>
            <a:pathLst>
              <a:path h="438150">
                <a:moveTo>
                  <a:pt x="0" y="0"/>
                </a:moveTo>
                <a:lnTo>
                  <a:pt x="0" y="438150"/>
                </a:lnTo>
              </a:path>
            </a:pathLst>
          </a:custGeom>
          <a:ln w="12700">
            <a:solidFill>
              <a:srgbClr val="000000"/>
            </a:solidFill>
          </a:ln>
        </p:spPr>
        <p:txBody>
          <a:bodyPr wrap="square" lIns="0" tIns="0" rIns="0" bIns="0" rtlCol="0"/>
          <a:lstStyle/>
          <a:p>
            <a:endParaRPr/>
          </a:p>
        </p:txBody>
      </p:sp>
      <p:sp>
        <p:nvSpPr>
          <p:cNvPr id="12" name="object 12"/>
          <p:cNvSpPr/>
          <p:nvPr/>
        </p:nvSpPr>
        <p:spPr>
          <a:xfrm>
            <a:off x="1045028" y="4890516"/>
            <a:ext cx="0" cy="27305"/>
          </a:xfrm>
          <a:custGeom>
            <a:avLst/>
            <a:gdLst/>
            <a:ahLst/>
            <a:cxnLst/>
            <a:rect l="l" t="t" r="r" b="b"/>
            <a:pathLst>
              <a:path h="27304">
                <a:moveTo>
                  <a:pt x="0" y="0"/>
                </a:moveTo>
                <a:lnTo>
                  <a:pt x="0" y="26720"/>
                </a:lnTo>
              </a:path>
            </a:pathLst>
          </a:custGeom>
          <a:ln w="12700">
            <a:solidFill>
              <a:srgbClr val="000000"/>
            </a:solidFill>
          </a:ln>
        </p:spPr>
        <p:txBody>
          <a:bodyPr wrap="square" lIns="0" tIns="0" rIns="0" bIns="0" rtlCol="0"/>
          <a:lstStyle/>
          <a:p>
            <a:endParaRPr/>
          </a:p>
        </p:txBody>
      </p:sp>
      <p:sp>
        <p:nvSpPr>
          <p:cNvPr id="13" name="object 13"/>
          <p:cNvSpPr/>
          <p:nvPr/>
        </p:nvSpPr>
        <p:spPr>
          <a:xfrm>
            <a:off x="1038678"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4" name="object 14"/>
          <p:cNvSpPr/>
          <p:nvPr/>
        </p:nvSpPr>
        <p:spPr>
          <a:xfrm>
            <a:off x="1338942"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15" name="object 15"/>
          <p:cNvSpPr/>
          <p:nvPr/>
        </p:nvSpPr>
        <p:spPr>
          <a:xfrm>
            <a:off x="1338942"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16" name="object 16"/>
          <p:cNvSpPr/>
          <p:nvPr/>
        </p:nvSpPr>
        <p:spPr>
          <a:xfrm>
            <a:off x="1338942" y="3040380"/>
            <a:ext cx="0" cy="626110"/>
          </a:xfrm>
          <a:custGeom>
            <a:avLst/>
            <a:gdLst/>
            <a:ahLst/>
            <a:cxnLst/>
            <a:rect l="l" t="t" r="r" b="b"/>
            <a:pathLst>
              <a:path h="626110">
                <a:moveTo>
                  <a:pt x="0" y="0"/>
                </a:moveTo>
                <a:lnTo>
                  <a:pt x="0" y="625601"/>
                </a:lnTo>
              </a:path>
            </a:pathLst>
          </a:custGeom>
          <a:ln w="12700">
            <a:solidFill>
              <a:srgbClr val="000000"/>
            </a:solidFill>
          </a:ln>
        </p:spPr>
        <p:txBody>
          <a:bodyPr wrap="square" lIns="0" tIns="0" rIns="0" bIns="0" rtlCol="0"/>
          <a:lstStyle/>
          <a:p>
            <a:endParaRPr/>
          </a:p>
        </p:txBody>
      </p:sp>
      <p:sp>
        <p:nvSpPr>
          <p:cNvPr id="17" name="object 17"/>
          <p:cNvSpPr/>
          <p:nvPr/>
        </p:nvSpPr>
        <p:spPr>
          <a:xfrm>
            <a:off x="1338942" y="4298441"/>
            <a:ext cx="0" cy="619125"/>
          </a:xfrm>
          <a:custGeom>
            <a:avLst/>
            <a:gdLst/>
            <a:ahLst/>
            <a:cxnLst/>
            <a:rect l="l" t="t" r="r" b="b"/>
            <a:pathLst>
              <a:path h="619125">
                <a:moveTo>
                  <a:pt x="0" y="0"/>
                </a:moveTo>
                <a:lnTo>
                  <a:pt x="0" y="618794"/>
                </a:lnTo>
              </a:path>
            </a:pathLst>
          </a:custGeom>
          <a:ln w="12700">
            <a:solidFill>
              <a:srgbClr val="000000"/>
            </a:solidFill>
          </a:ln>
        </p:spPr>
        <p:txBody>
          <a:bodyPr wrap="square" lIns="0" tIns="0" rIns="0" bIns="0" rtlCol="0"/>
          <a:lstStyle/>
          <a:p>
            <a:endParaRPr/>
          </a:p>
        </p:txBody>
      </p:sp>
      <p:sp>
        <p:nvSpPr>
          <p:cNvPr id="18" name="object 18"/>
          <p:cNvSpPr/>
          <p:nvPr/>
        </p:nvSpPr>
        <p:spPr>
          <a:xfrm>
            <a:off x="1332592"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9" name="object 19"/>
          <p:cNvSpPr/>
          <p:nvPr/>
        </p:nvSpPr>
        <p:spPr>
          <a:xfrm>
            <a:off x="1632856"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20" name="object 20"/>
          <p:cNvSpPr/>
          <p:nvPr/>
        </p:nvSpPr>
        <p:spPr>
          <a:xfrm>
            <a:off x="1632856"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21" name="object 21"/>
          <p:cNvSpPr/>
          <p:nvPr/>
        </p:nvSpPr>
        <p:spPr>
          <a:xfrm>
            <a:off x="1632856" y="3040380"/>
            <a:ext cx="0" cy="626110"/>
          </a:xfrm>
          <a:custGeom>
            <a:avLst/>
            <a:gdLst/>
            <a:ahLst/>
            <a:cxnLst/>
            <a:rect l="l" t="t" r="r" b="b"/>
            <a:pathLst>
              <a:path h="626110">
                <a:moveTo>
                  <a:pt x="0" y="0"/>
                </a:moveTo>
                <a:lnTo>
                  <a:pt x="0" y="625601"/>
                </a:lnTo>
              </a:path>
            </a:pathLst>
          </a:custGeom>
          <a:ln w="12700">
            <a:solidFill>
              <a:srgbClr val="000000"/>
            </a:solidFill>
          </a:ln>
        </p:spPr>
        <p:txBody>
          <a:bodyPr wrap="square" lIns="0" tIns="0" rIns="0" bIns="0" rtlCol="0"/>
          <a:lstStyle/>
          <a:p>
            <a:endParaRPr/>
          </a:p>
        </p:txBody>
      </p:sp>
      <p:sp>
        <p:nvSpPr>
          <p:cNvPr id="22" name="object 22"/>
          <p:cNvSpPr/>
          <p:nvPr/>
        </p:nvSpPr>
        <p:spPr>
          <a:xfrm>
            <a:off x="1632856" y="4298441"/>
            <a:ext cx="0" cy="619125"/>
          </a:xfrm>
          <a:custGeom>
            <a:avLst/>
            <a:gdLst/>
            <a:ahLst/>
            <a:cxnLst/>
            <a:rect l="l" t="t" r="r" b="b"/>
            <a:pathLst>
              <a:path h="619125">
                <a:moveTo>
                  <a:pt x="0" y="0"/>
                </a:moveTo>
                <a:lnTo>
                  <a:pt x="0" y="618794"/>
                </a:lnTo>
              </a:path>
            </a:pathLst>
          </a:custGeom>
          <a:ln w="12700">
            <a:solidFill>
              <a:srgbClr val="000000"/>
            </a:solidFill>
          </a:ln>
        </p:spPr>
        <p:txBody>
          <a:bodyPr wrap="square" lIns="0" tIns="0" rIns="0" bIns="0" rtlCol="0"/>
          <a:lstStyle/>
          <a:p>
            <a:endParaRPr/>
          </a:p>
        </p:txBody>
      </p:sp>
      <p:sp>
        <p:nvSpPr>
          <p:cNvPr id="23" name="object 23"/>
          <p:cNvSpPr/>
          <p:nvPr/>
        </p:nvSpPr>
        <p:spPr>
          <a:xfrm>
            <a:off x="1626506"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24" name="object 24"/>
          <p:cNvSpPr/>
          <p:nvPr/>
        </p:nvSpPr>
        <p:spPr>
          <a:xfrm>
            <a:off x="1926770"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25" name="object 25"/>
          <p:cNvSpPr/>
          <p:nvPr/>
        </p:nvSpPr>
        <p:spPr>
          <a:xfrm>
            <a:off x="1926770"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26" name="object 26"/>
          <p:cNvSpPr/>
          <p:nvPr/>
        </p:nvSpPr>
        <p:spPr>
          <a:xfrm>
            <a:off x="1926770" y="3040380"/>
            <a:ext cx="0" cy="626110"/>
          </a:xfrm>
          <a:custGeom>
            <a:avLst/>
            <a:gdLst/>
            <a:ahLst/>
            <a:cxnLst/>
            <a:rect l="l" t="t" r="r" b="b"/>
            <a:pathLst>
              <a:path h="626110">
                <a:moveTo>
                  <a:pt x="0" y="0"/>
                </a:moveTo>
                <a:lnTo>
                  <a:pt x="0" y="625601"/>
                </a:lnTo>
              </a:path>
            </a:pathLst>
          </a:custGeom>
          <a:ln w="12700">
            <a:solidFill>
              <a:srgbClr val="000000"/>
            </a:solidFill>
          </a:ln>
        </p:spPr>
        <p:txBody>
          <a:bodyPr wrap="square" lIns="0" tIns="0" rIns="0" bIns="0" rtlCol="0"/>
          <a:lstStyle/>
          <a:p>
            <a:endParaRPr/>
          </a:p>
        </p:txBody>
      </p:sp>
      <p:sp>
        <p:nvSpPr>
          <p:cNvPr id="27" name="object 27"/>
          <p:cNvSpPr/>
          <p:nvPr/>
        </p:nvSpPr>
        <p:spPr>
          <a:xfrm>
            <a:off x="1926770" y="4298441"/>
            <a:ext cx="0" cy="619125"/>
          </a:xfrm>
          <a:custGeom>
            <a:avLst/>
            <a:gdLst/>
            <a:ahLst/>
            <a:cxnLst/>
            <a:rect l="l" t="t" r="r" b="b"/>
            <a:pathLst>
              <a:path h="619125">
                <a:moveTo>
                  <a:pt x="0" y="0"/>
                </a:moveTo>
                <a:lnTo>
                  <a:pt x="0" y="618794"/>
                </a:lnTo>
              </a:path>
            </a:pathLst>
          </a:custGeom>
          <a:ln w="12700">
            <a:solidFill>
              <a:srgbClr val="000000"/>
            </a:solidFill>
          </a:ln>
        </p:spPr>
        <p:txBody>
          <a:bodyPr wrap="square" lIns="0" tIns="0" rIns="0" bIns="0" rtlCol="0"/>
          <a:lstStyle/>
          <a:p>
            <a:endParaRPr/>
          </a:p>
        </p:txBody>
      </p:sp>
      <p:sp>
        <p:nvSpPr>
          <p:cNvPr id="28" name="object 28"/>
          <p:cNvSpPr/>
          <p:nvPr/>
        </p:nvSpPr>
        <p:spPr>
          <a:xfrm>
            <a:off x="1920420"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29" name="object 29"/>
          <p:cNvSpPr/>
          <p:nvPr/>
        </p:nvSpPr>
        <p:spPr>
          <a:xfrm>
            <a:off x="2220684"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30" name="object 30"/>
          <p:cNvSpPr/>
          <p:nvPr/>
        </p:nvSpPr>
        <p:spPr>
          <a:xfrm>
            <a:off x="2220684" y="2170176"/>
            <a:ext cx="0" cy="182880"/>
          </a:xfrm>
          <a:custGeom>
            <a:avLst/>
            <a:gdLst/>
            <a:ahLst/>
            <a:cxnLst/>
            <a:rect l="l" t="t" r="r" b="b"/>
            <a:pathLst>
              <a:path h="182880">
                <a:moveTo>
                  <a:pt x="0" y="0"/>
                </a:moveTo>
                <a:lnTo>
                  <a:pt x="0" y="182880"/>
                </a:lnTo>
              </a:path>
            </a:pathLst>
          </a:custGeom>
          <a:ln w="12700">
            <a:solidFill>
              <a:srgbClr val="000000"/>
            </a:solidFill>
          </a:ln>
        </p:spPr>
        <p:txBody>
          <a:bodyPr wrap="square" lIns="0" tIns="0" rIns="0" bIns="0" rtlCol="0"/>
          <a:lstStyle/>
          <a:p>
            <a:endParaRPr/>
          </a:p>
        </p:txBody>
      </p:sp>
      <p:sp>
        <p:nvSpPr>
          <p:cNvPr id="31" name="object 31"/>
          <p:cNvSpPr/>
          <p:nvPr/>
        </p:nvSpPr>
        <p:spPr>
          <a:xfrm>
            <a:off x="2220684" y="2598420"/>
            <a:ext cx="0" cy="204470"/>
          </a:xfrm>
          <a:custGeom>
            <a:avLst/>
            <a:gdLst/>
            <a:ahLst/>
            <a:cxnLst/>
            <a:rect l="l" t="t" r="r" b="b"/>
            <a:pathLst>
              <a:path h="204469">
                <a:moveTo>
                  <a:pt x="0" y="0"/>
                </a:moveTo>
                <a:lnTo>
                  <a:pt x="0" y="204216"/>
                </a:lnTo>
              </a:path>
            </a:pathLst>
          </a:custGeom>
          <a:ln w="12700">
            <a:solidFill>
              <a:srgbClr val="000000"/>
            </a:solidFill>
          </a:ln>
        </p:spPr>
        <p:txBody>
          <a:bodyPr wrap="square" lIns="0" tIns="0" rIns="0" bIns="0" rtlCol="0"/>
          <a:lstStyle/>
          <a:p>
            <a:endParaRPr/>
          </a:p>
        </p:txBody>
      </p:sp>
      <p:sp>
        <p:nvSpPr>
          <p:cNvPr id="32" name="object 32"/>
          <p:cNvSpPr/>
          <p:nvPr/>
        </p:nvSpPr>
        <p:spPr>
          <a:xfrm>
            <a:off x="2220684" y="3040380"/>
            <a:ext cx="0" cy="626110"/>
          </a:xfrm>
          <a:custGeom>
            <a:avLst/>
            <a:gdLst/>
            <a:ahLst/>
            <a:cxnLst/>
            <a:rect l="l" t="t" r="r" b="b"/>
            <a:pathLst>
              <a:path h="626110">
                <a:moveTo>
                  <a:pt x="0" y="0"/>
                </a:moveTo>
                <a:lnTo>
                  <a:pt x="0" y="625601"/>
                </a:lnTo>
              </a:path>
            </a:pathLst>
          </a:custGeom>
          <a:ln w="12700">
            <a:solidFill>
              <a:srgbClr val="000000"/>
            </a:solidFill>
          </a:ln>
        </p:spPr>
        <p:txBody>
          <a:bodyPr wrap="square" lIns="0" tIns="0" rIns="0" bIns="0" rtlCol="0"/>
          <a:lstStyle/>
          <a:p>
            <a:endParaRPr/>
          </a:p>
        </p:txBody>
      </p:sp>
      <p:sp>
        <p:nvSpPr>
          <p:cNvPr id="33" name="object 33"/>
          <p:cNvSpPr/>
          <p:nvPr/>
        </p:nvSpPr>
        <p:spPr>
          <a:xfrm>
            <a:off x="2220684" y="4298441"/>
            <a:ext cx="0" cy="619125"/>
          </a:xfrm>
          <a:custGeom>
            <a:avLst/>
            <a:gdLst/>
            <a:ahLst/>
            <a:cxnLst/>
            <a:rect l="l" t="t" r="r" b="b"/>
            <a:pathLst>
              <a:path h="619125">
                <a:moveTo>
                  <a:pt x="0" y="0"/>
                </a:moveTo>
                <a:lnTo>
                  <a:pt x="0" y="618794"/>
                </a:lnTo>
              </a:path>
            </a:pathLst>
          </a:custGeom>
          <a:ln w="12700">
            <a:solidFill>
              <a:srgbClr val="000000"/>
            </a:solidFill>
          </a:ln>
        </p:spPr>
        <p:txBody>
          <a:bodyPr wrap="square" lIns="0" tIns="0" rIns="0" bIns="0" rtlCol="0"/>
          <a:lstStyle/>
          <a:p>
            <a:endParaRPr/>
          </a:p>
        </p:txBody>
      </p:sp>
      <p:sp>
        <p:nvSpPr>
          <p:cNvPr id="34" name="object 34"/>
          <p:cNvSpPr/>
          <p:nvPr/>
        </p:nvSpPr>
        <p:spPr>
          <a:xfrm>
            <a:off x="2214334"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35" name="object 35"/>
          <p:cNvSpPr/>
          <p:nvPr/>
        </p:nvSpPr>
        <p:spPr>
          <a:xfrm>
            <a:off x="2514597"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36" name="object 36"/>
          <p:cNvSpPr/>
          <p:nvPr/>
        </p:nvSpPr>
        <p:spPr>
          <a:xfrm>
            <a:off x="2514597" y="2170176"/>
            <a:ext cx="0" cy="182880"/>
          </a:xfrm>
          <a:custGeom>
            <a:avLst/>
            <a:gdLst/>
            <a:ahLst/>
            <a:cxnLst/>
            <a:rect l="l" t="t" r="r" b="b"/>
            <a:pathLst>
              <a:path h="182880">
                <a:moveTo>
                  <a:pt x="0" y="0"/>
                </a:moveTo>
                <a:lnTo>
                  <a:pt x="0" y="182880"/>
                </a:lnTo>
              </a:path>
            </a:pathLst>
          </a:custGeom>
          <a:ln w="12700">
            <a:solidFill>
              <a:srgbClr val="000000"/>
            </a:solidFill>
          </a:ln>
        </p:spPr>
        <p:txBody>
          <a:bodyPr wrap="square" lIns="0" tIns="0" rIns="0" bIns="0" rtlCol="0"/>
          <a:lstStyle/>
          <a:p>
            <a:endParaRPr/>
          </a:p>
        </p:txBody>
      </p:sp>
      <p:sp>
        <p:nvSpPr>
          <p:cNvPr id="37" name="object 37"/>
          <p:cNvSpPr/>
          <p:nvPr/>
        </p:nvSpPr>
        <p:spPr>
          <a:xfrm>
            <a:off x="2514597" y="2598420"/>
            <a:ext cx="0" cy="204470"/>
          </a:xfrm>
          <a:custGeom>
            <a:avLst/>
            <a:gdLst/>
            <a:ahLst/>
            <a:cxnLst/>
            <a:rect l="l" t="t" r="r" b="b"/>
            <a:pathLst>
              <a:path h="204469">
                <a:moveTo>
                  <a:pt x="0" y="0"/>
                </a:moveTo>
                <a:lnTo>
                  <a:pt x="0" y="204216"/>
                </a:lnTo>
              </a:path>
            </a:pathLst>
          </a:custGeom>
          <a:ln w="12700">
            <a:solidFill>
              <a:srgbClr val="000000"/>
            </a:solidFill>
          </a:ln>
        </p:spPr>
        <p:txBody>
          <a:bodyPr wrap="square" lIns="0" tIns="0" rIns="0" bIns="0" rtlCol="0"/>
          <a:lstStyle/>
          <a:p>
            <a:endParaRPr/>
          </a:p>
        </p:txBody>
      </p:sp>
      <p:sp>
        <p:nvSpPr>
          <p:cNvPr id="38" name="object 38"/>
          <p:cNvSpPr/>
          <p:nvPr/>
        </p:nvSpPr>
        <p:spPr>
          <a:xfrm>
            <a:off x="2514597" y="3040380"/>
            <a:ext cx="0" cy="626110"/>
          </a:xfrm>
          <a:custGeom>
            <a:avLst/>
            <a:gdLst/>
            <a:ahLst/>
            <a:cxnLst/>
            <a:rect l="l" t="t" r="r" b="b"/>
            <a:pathLst>
              <a:path h="626110">
                <a:moveTo>
                  <a:pt x="0" y="0"/>
                </a:moveTo>
                <a:lnTo>
                  <a:pt x="0" y="625601"/>
                </a:lnTo>
              </a:path>
            </a:pathLst>
          </a:custGeom>
          <a:ln w="12700">
            <a:solidFill>
              <a:srgbClr val="000000"/>
            </a:solidFill>
          </a:ln>
        </p:spPr>
        <p:txBody>
          <a:bodyPr wrap="square" lIns="0" tIns="0" rIns="0" bIns="0" rtlCol="0"/>
          <a:lstStyle/>
          <a:p>
            <a:endParaRPr/>
          </a:p>
        </p:txBody>
      </p:sp>
      <p:sp>
        <p:nvSpPr>
          <p:cNvPr id="39" name="object 39"/>
          <p:cNvSpPr/>
          <p:nvPr/>
        </p:nvSpPr>
        <p:spPr>
          <a:xfrm>
            <a:off x="2514597" y="4298441"/>
            <a:ext cx="0" cy="619125"/>
          </a:xfrm>
          <a:custGeom>
            <a:avLst/>
            <a:gdLst/>
            <a:ahLst/>
            <a:cxnLst/>
            <a:rect l="l" t="t" r="r" b="b"/>
            <a:pathLst>
              <a:path h="619125">
                <a:moveTo>
                  <a:pt x="0" y="0"/>
                </a:moveTo>
                <a:lnTo>
                  <a:pt x="0" y="618794"/>
                </a:lnTo>
              </a:path>
            </a:pathLst>
          </a:custGeom>
          <a:ln w="12700">
            <a:solidFill>
              <a:srgbClr val="000000"/>
            </a:solidFill>
          </a:ln>
        </p:spPr>
        <p:txBody>
          <a:bodyPr wrap="square" lIns="0" tIns="0" rIns="0" bIns="0" rtlCol="0"/>
          <a:lstStyle/>
          <a:p>
            <a:endParaRPr/>
          </a:p>
        </p:txBody>
      </p:sp>
      <p:sp>
        <p:nvSpPr>
          <p:cNvPr id="40" name="object 40"/>
          <p:cNvSpPr/>
          <p:nvPr/>
        </p:nvSpPr>
        <p:spPr>
          <a:xfrm>
            <a:off x="2508247"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41" name="object 41"/>
          <p:cNvSpPr/>
          <p:nvPr/>
        </p:nvSpPr>
        <p:spPr>
          <a:xfrm>
            <a:off x="2808512"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42" name="object 42"/>
          <p:cNvSpPr/>
          <p:nvPr/>
        </p:nvSpPr>
        <p:spPr>
          <a:xfrm>
            <a:off x="2808512" y="2170176"/>
            <a:ext cx="0" cy="182880"/>
          </a:xfrm>
          <a:custGeom>
            <a:avLst/>
            <a:gdLst/>
            <a:ahLst/>
            <a:cxnLst/>
            <a:rect l="l" t="t" r="r" b="b"/>
            <a:pathLst>
              <a:path h="182880">
                <a:moveTo>
                  <a:pt x="0" y="0"/>
                </a:moveTo>
                <a:lnTo>
                  <a:pt x="0" y="182880"/>
                </a:lnTo>
              </a:path>
            </a:pathLst>
          </a:custGeom>
          <a:ln w="12700">
            <a:solidFill>
              <a:srgbClr val="000000"/>
            </a:solidFill>
          </a:ln>
        </p:spPr>
        <p:txBody>
          <a:bodyPr wrap="square" lIns="0" tIns="0" rIns="0" bIns="0" rtlCol="0"/>
          <a:lstStyle/>
          <a:p>
            <a:endParaRPr/>
          </a:p>
        </p:txBody>
      </p:sp>
      <p:sp>
        <p:nvSpPr>
          <p:cNvPr id="43" name="object 43"/>
          <p:cNvSpPr/>
          <p:nvPr/>
        </p:nvSpPr>
        <p:spPr>
          <a:xfrm>
            <a:off x="2808512" y="2598420"/>
            <a:ext cx="0" cy="204470"/>
          </a:xfrm>
          <a:custGeom>
            <a:avLst/>
            <a:gdLst/>
            <a:ahLst/>
            <a:cxnLst/>
            <a:rect l="l" t="t" r="r" b="b"/>
            <a:pathLst>
              <a:path h="204469">
                <a:moveTo>
                  <a:pt x="0" y="0"/>
                </a:moveTo>
                <a:lnTo>
                  <a:pt x="0" y="204216"/>
                </a:lnTo>
              </a:path>
            </a:pathLst>
          </a:custGeom>
          <a:ln w="12700">
            <a:solidFill>
              <a:srgbClr val="000000"/>
            </a:solidFill>
          </a:ln>
        </p:spPr>
        <p:txBody>
          <a:bodyPr wrap="square" lIns="0" tIns="0" rIns="0" bIns="0" rtlCol="0"/>
          <a:lstStyle/>
          <a:p>
            <a:endParaRPr/>
          </a:p>
        </p:txBody>
      </p:sp>
      <p:sp>
        <p:nvSpPr>
          <p:cNvPr id="44" name="object 44"/>
          <p:cNvSpPr/>
          <p:nvPr/>
        </p:nvSpPr>
        <p:spPr>
          <a:xfrm>
            <a:off x="2808512"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45" name="object 45"/>
          <p:cNvSpPr/>
          <p:nvPr/>
        </p:nvSpPr>
        <p:spPr>
          <a:xfrm>
            <a:off x="2808512" y="3483864"/>
            <a:ext cx="0" cy="182245"/>
          </a:xfrm>
          <a:custGeom>
            <a:avLst/>
            <a:gdLst/>
            <a:ahLst/>
            <a:cxnLst/>
            <a:rect l="l" t="t" r="r" b="b"/>
            <a:pathLst>
              <a:path h="182245">
                <a:moveTo>
                  <a:pt x="0" y="0"/>
                </a:moveTo>
                <a:lnTo>
                  <a:pt x="0" y="182117"/>
                </a:lnTo>
              </a:path>
            </a:pathLst>
          </a:custGeom>
          <a:ln w="12700">
            <a:solidFill>
              <a:srgbClr val="000000"/>
            </a:solidFill>
          </a:ln>
        </p:spPr>
        <p:txBody>
          <a:bodyPr wrap="square" lIns="0" tIns="0" rIns="0" bIns="0" rtlCol="0"/>
          <a:lstStyle/>
          <a:p>
            <a:endParaRPr/>
          </a:p>
        </p:txBody>
      </p:sp>
      <p:sp>
        <p:nvSpPr>
          <p:cNvPr id="46" name="object 46"/>
          <p:cNvSpPr/>
          <p:nvPr/>
        </p:nvSpPr>
        <p:spPr>
          <a:xfrm>
            <a:off x="2808512" y="4298441"/>
            <a:ext cx="0" cy="619125"/>
          </a:xfrm>
          <a:custGeom>
            <a:avLst/>
            <a:gdLst/>
            <a:ahLst/>
            <a:cxnLst/>
            <a:rect l="l" t="t" r="r" b="b"/>
            <a:pathLst>
              <a:path h="619125">
                <a:moveTo>
                  <a:pt x="0" y="0"/>
                </a:moveTo>
                <a:lnTo>
                  <a:pt x="0" y="618794"/>
                </a:lnTo>
              </a:path>
            </a:pathLst>
          </a:custGeom>
          <a:ln w="12700">
            <a:solidFill>
              <a:srgbClr val="000000"/>
            </a:solidFill>
          </a:ln>
        </p:spPr>
        <p:txBody>
          <a:bodyPr wrap="square" lIns="0" tIns="0" rIns="0" bIns="0" rtlCol="0"/>
          <a:lstStyle/>
          <a:p>
            <a:endParaRPr/>
          </a:p>
        </p:txBody>
      </p:sp>
      <p:sp>
        <p:nvSpPr>
          <p:cNvPr id="47" name="object 47"/>
          <p:cNvSpPr/>
          <p:nvPr/>
        </p:nvSpPr>
        <p:spPr>
          <a:xfrm>
            <a:off x="2802162"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48" name="object 48"/>
          <p:cNvSpPr/>
          <p:nvPr/>
        </p:nvSpPr>
        <p:spPr>
          <a:xfrm>
            <a:off x="3102425"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49" name="object 49"/>
          <p:cNvSpPr/>
          <p:nvPr/>
        </p:nvSpPr>
        <p:spPr>
          <a:xfrm>
            <a:off x="3102425"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50" name="object 50"/>
          <p:cNvSpPr/>
          <p:nvPr/>
        </p:nvSpPr>
        <p:spPr>
          <a:xfrm>
            <a:off x="3102425"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51" name="object 51"/>
          <p:cNvSpPr/>
          <p:nvPr/>
        </p:nvSpPr>
        <p:spPr>
          <a:xfrm>
            <a:off x="3102425" y="3483864"/>
            <a:ext cx="0" cy="1433830"/>
          </a:xfrm>
          <a:custGeom>
            <a:avLst/>
            <a:gdLst/>
            <a:ahLst/>
            <a:cxnLst/>
            <a:rect l="l" t="t" r="r" b="b"/>
            <a:pathLst>
              <a:path h="1433829">
                <a:moveTo>
                  <a:pt x="0" y="0"/>
                </a:moveTo>
                <a:lnTo>
                  <a:pt x="0" y="1433372"/>
                </a:lnTo>
              </a:path>
            </a:pathLst>
          </a:custGeom>
          <a:ln w="12700">
            <a:solidFill>
              <a:srgbClr val="000000"/>
            </a:solidFill>
          </a:ln>
        </p:spPr>
        <p:txBody>
          <a:bodyPr wrap="square" lIns="0" tIns="0" rIns="0" bIns="0" rtlCol="0"/>
          <a:lstStyle/>
          <a:p>
            <a:endParaRPr/>
          </a:p>
        </p:txBody>
      </p:sp>
      <p:sp>
        <p:nvSpPr>
          <p:cNvPr id="52" name="object 52"/>
          <p:cNvSpPr/>
          <p:nvPr/>
        </p:nvSpPr>
        <p:spPr>
          <a:xfrm>
            <a:off x="3096075"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53" name="object 53"/>
          <p:cNvSpPr/>
          <p:nvPr/>
        </p:nvSpPr>
        <p:spPr>
          <a:xfrm>
            <a:off x="3396338"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54" name="object 54"/>
          <p:cNvSpPr/>
          <p:nvPr/>
        </p:nvSpPr>
        <p:spPr>
          <a:xfrm>
            <a:off x="3396338"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55" name="object 55"/>
          <p:cNvSpPr/>
          <p:nvPr/>
        </p:nvSpPr>
        <p:spPr>
          <a:xfrm>
            <a:off x="3396338"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56" name="object 56"/>
          <p:cNvSpPr/>
          <p:nvPr/>
        </p:nvSpPr>
        <p:spPr>
          <a:xfrm>
            <a:off x="3396338"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57" name="object 57"/>
          <p:cNvSpPr/>
          <p:nvPr/>
        </p:nvSpPr>
        <p:spPr>
          <a:xfrm>
            <a:off x="3396339"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58" name="object 58"/>
          <p:cNvSpPr/>
          <p:nvPr/>
        </p:nvSpPr>
        <p:spPr>
          <a:xfrm>
            <a:off x="3389989"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59" name="object 59"/>
          <p:cNvSpPr/>
          <p:nvPr/>
        </p:nvSpPr>
        <p:spPr>
          <a:xfrm>
            <a:off x="3690254" y="1197916"/>
            <a:ext cx="0" cy="744220"/>
          </a:xfrm>
          <a:custGeom>
            <a:avLst/>
            <a:gdLst/>
            <a:ahLst/>
            <a:cxnLst/>
            <a:rect l="l" t="t" r="r" b="b"/>
            <a:pathLst>
              <a:path h="744219">
                <a:moveTo>
                  <a:pt x="0" y="0"/>
                </a:moveTo>
                <a:lnTo>
                  <a:pt x="0" y="743659"/>
                </a:lnTo>
              </a:path>
            </a:pathLst>
          </a:custGeom>
          <a:ln w="12700">
            <a:solidFill>
              <a:srgbClr val="000000"/>
            </a:solidFill>
          </a:ln>
        </p:spPr>
        <p:txBody>
          <a:bodyPr wrap="square" lIns="0" tIns="0" rIns="0" bIns="0" rtlCol="0"/>
          <a:lstStyle/>
          <a:p>
            <a:endParaRPr/>
          </a:p>
        </p:txBody>
      </p:sp>
      <p:sp>
        <p:nvSpPr>
          <p:cNvPr id="60" name="object 60"/>
          <p:cNvSpPr/>
          <p:nvPr/>
        </p:nvSpPr>
        <p:spPr>
          <a:xfrm>
            <a:off x="3690254" y="2170176"/>
            <a:ext cx="0" cy="632460"/>
          </a:xfrm>
          <a:custGeom>
            <a:avLst/>
            <a:gdLst/>
            <a:ahLst/>
            <a:cxnLst/>
            <a:rect l="l" t="t" r="r" b="b"/>
            <a:pathLst>
              <a:path h="632460">
                <a:moveTo>
                  <a:pt x="0" y="0"/>
                </a:moveTo>
                <a:lnTo>
                  <a:pt x="0" y="632460"/>
                </a:lnTo>
              </a:path>
            </a:pathLst>
          </a:custGeom>
          <a:ln w="12700">
            <a:solidFill>
              <a:srgbClr val="000000"/>
            </a:solidFill>
          </a:ln>
        </p:spPr>
        <p:txBody>
          <a:bodyPr wrap="square" lIns="0" tIns="0" rIns="0" bIns="0" rtlCol="0"/>
          <a:lstStyle/>
          <a:p>
            <a:endParaRPr/>
          </a:p>
        </p:txBody>
      </p:sp>
      <p:sp>
        <p:nvSpPr>
          <p:cNvPr id="61" name="object 61"/>
          <p:cNvSpPr/>
          <p:nvPr/>
        </p:nvSpPr>
        <p:spPr>
          <a:xfrm>
            <a:off x="3690254"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62" name="object 62"/>
          <p:cNvSpPr/>
          <p:nvPr/>
        </p:nvSpPr>
        <p:spPr>
          <a:xfrm>
            <a:off x="3690254"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63" name="object 63"/>
          <p:cNvSpPr/>
          <p:nvPr/>
        </p:nvSpPr>
        <p:spPr>
          <a:xfrm>
            <a:off x="3690254"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64" name="object 64"/>
          <p:cNvSpPr/>
          <p:nvPr/>
        </p:nvSpPr>
        <p:spPr>
          <a:xfrm>
            <a:off x="3683904"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65" name="object 65"/>
          <p:cNvSpPr/>
          <p:nvPr/>
        </p:nvSpPr>
        <p:spPr>
          <a:xfrm>
            <a:off x="3984168" y="1197916"/>
            <a:ext cx="0" cy="1605280"/>
          </a:xfrm>
          <a:custGeom>
            <a:avLst/>
            <a:gdLst/>
            <a:ahLst/>
            <a:cxnLst/>
            <a:rect l="l" t="t" r="r" b="b"/>
            <a:pathLst>
              <a:path h="1605280">
                <a:moveTo>
                  <a:pt x="0" y="0"/>
                </a:moveTo>
                <a:lnTo>
                  <a:pt x="0" y="1604719"/>
                </a:lnTo>
              </a:path>
            </a:pathLst>
          </a:custGeom>
          <a:ln w="12700">
            <a:solidFill>
              <a:srgbClr val="000000"/>
            </a:solidFill>
          </a:ln>
        </p:spPr>
        <p:txBody>
          <a:bodyPr wrap="square" lIns="0" tIns="0" rIns="0" bIns="0" rtlCol="0"/>
          <a:lstStyle/>
          <a:p>
            <a:endParaRPr/>
          </a:p>
        </p:txBody>
      </p:sp>
      <p:sp>
        <p:nvSpPr>
          <p:cNvPr id="66" name="object 66"/>
          <p:cNvSpPr/>
          <p:nvPr/>
        </p:nvSpPr>
        <p:spPr>
          <a:xfrm>
            <a:off x="3984168"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67" name="object 67"/>
          <p:cNvSpPr/>
          <p:nvPr/>
        </p:nvSpPr>
        <p:spPr>
          <a:xfrm>
            <a:off x="3984168"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68" name="object 68"/>
          <p:cNvSpPr/>
          <p:nvPr/>
        </p:nvSpPr>
        <p:spPr>
          <a:xfrm>
            <a:off x="3984168"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69" name="object 69"/>
          <p:cNvSpPr/>
          <p:nvPr/>
        </p:nvSpPr>
        <p:spPr>
          <a:xfrm>
            <a:off x="3977818"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70" name="object 70"/>
          <p:cNvSpPr/>
          <p:nvPr/>
        </p:nvSpPr>
        <p:spPr>
          <a:xfrm>
            <a:off x="4278080" y="1197916"/>
            <a:ext cx="0" cy="777240"/>
          </a:xfrm>
          <a:custGeom>
            <a:avLst/>
            <a:gdLst/>
            <a:ahLst/>
            <a:cxnLst/>
            <a:rect l="l" t="t" r="r" b="b"/>
            <a:pathLst>
              <a:path h="777239">
                <a:moveTo>
                  <a:pt x="0" y="0"/>
                </a:moveTo>
                <a:lnTo>
                  <a:pt x="0" y="777187"/>
                </a:lnTo>
              </a:path>
            </a:pathLst>
          </a:custGeom>
          <a:ln w="12700">
            <a:solidFill>
              <a:srgbClr val="000000"/>
            </a:solidFill>
          </a:ln>
        </p:spPr>
        <p:txBody>
          <a:bodyPr wrap="square" lIns="0" tIns="0" rIns="0" bIns="0" rtlCol="0"/>
          <a:lstStyle/>
          <a:p>
            <a:endParaRPr/>
          </a:p>
        </p:txBody>
      </p:sp>
      <p:sp>
        <p:nvSpPr>
          <p:cNvPr id="71" name="object 71"/>
          <p:cNvSpPr/>
          <p:nvPr/>
        </p:nvSpPr>
        <p:spPr>
          <a:xfrm>
            <a:off x="4278080" y="2159508"/>
            <a:ext cx="0" cy="643255"/>
          </a:xfrm>
          <a:custGeom>
            <a:avLst/>
            <a:gdLst/>
            <a:ahLst/>
            <a:cxnLst/>
            <a:rect l="l" t="t" r="r" b="b"/>
            <a:pathLst>
              <a:path h="643255">
                <a:moveTo>
                  <a:pt x="0" y="0"/>
                </a:moveTo>
                <a:lnTo>
                  <a:pt x="0" y="643128"/>
                </a:lnTo>
              </a:path>
            </a:pathLst>
          </a:custGeom>
          <a:ln w="12700">
            <a:solidFill>
              <a:srgbClr val="000000"/>
            </a:solidFill>
          </a:ln>
        </p:spPr>
        <p:txBody>
          <a:bodyPr wrap="square" lIns="0" tIns="0" rIns="0" bIns="0" rtlCol="0"/>
          <a:lstStyle/>
          <a:p>
            <a:endParaRPr/>
          </a:p>
        </p:txBody>
      </p:sp>
      <p:sp>
        <p:nvSpPr>
          <p:cNvPr id="72" name="object 72"/>
          <p:cNvSpPr/>
          <p:nvPr/>
        </p:nvSpPr>
        <p:spPr>
          <a:xfrm>
            <a:off x="4278080"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73" name="object 73"/>
          <p:cNvSpPr/>
          <p:nvPr/>
        </p:nvSpPr>
        <p:spPr>
          <a:xfrm>
            <a:off x="4278080"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74" name="object 74"/>
          <p:cNvSpPr/>
          <p:nvPr/>
        </p:nvSpPr>
        <p:spPr>
          <a:xfrm>
            <a:off x="4278081"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75" name="object 75"/>
          <p:cNvSpPr/>
          <p:nvPr/>
        </p:nvSpPr>
        <p:spPr>
          <a:xfrm>
            <a:off x="4271731"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76" name="object 76"/>
          <p:cNvSpPr/>
          <p:nvPr/>
        </p:nvSpPr>
        <p:spPr>
          <a:xfrm>
            <a:off x="4571996" y="1197916"/>
            <a:ext cx="0" cy="777240"/>
          </a:xfrm>
          <a:custGeom>
            <a:avLst/>
            <a:gdLst/>
            <a:ahLst/>
            <a:cxnLst/>
            <a:rect l="l" t="t" r="r" b="b"/>
            <a:pathLst>
              <a:path h="777239">
                <a:moveTo>
                  <a:pt x="0" y="0"/>
                </a:moveTo>
                <a:lnTo>
                  <a:pt x="0" y="777187"/>
                </a:lnTo>
              </a:path>
            </a:pathLst>
          </a:custGeom>
          <a:ln w="12700">
            <a:solidFill>
              <a:srgbClr val="000000"/>
            </a:solidFill>
          </a:ln>
        </p:spPr>
        <p:txBody>
          <a:bodyPr wrap="square" lIns="0" tIns="0" rIns="0" bIns="0" rtlCol="0"/>
          <a:lstStyle/>
          <a:p>
            <a:endParaRPr/>
          </a:p>
        </p:txBody>
      </p:sp>
      <p:sp>
        <p:nvSpPr>
          <p:cNvPr id="77" name="object 77"/>
          <p:cNvSpPr/>
          <p:nvPr/>
        </p:nvSpPr>
        <p:spPr>
          <a:xfrm>
            <a:off x="4571996" y="2159508"/>
            <a:ext cx="0" cy="643255"/>
          </a:xfrm>
          <a:custGeom>
            <a:avLst/>
            <a:gdLst/>
            <a:ahLst/>
            <a:cxnLst/>
            <a:rect l="l" t="t" r="r" b="b"/>
            <a:pathLst>
              <a:path h="643255">
                <a:moveTo>
                  <a:pt x="0" y="0"/>
                </a:moveTo>
                <a:lnTo>
                  <a:pt x="0" y="643128"/>
                </a:lnTo>
              </a:path>
            </a:pathLst>
          </a:custGeom>
          <a:ln w="12700">
            <a:solidFill>
              <a:srgbClr val="000000"/>
            </a:solidFill>
          </a:ln>
        </p:spPr>
        <p:txBody>
          <a:bodyPr wrap="square" lIns="0" tIns="0" rIns="0" bIns="0" rtlCol="0"/>
          <a:lstStyle/>
          <a:p>
            <a:endParaRPr/>
          </a:p>
        </p:txBody>
      </p:sp>
      <p:sp>
        <p:nvSpPr>
          <p:cNvPr id="78" name="object 78"/>
          <p:cNvSpPr/>
          <p:nvPr/>
        </p:nvSpPr>
        <p:spPr>
          <a:xfrm>
            <a:off x="4571996"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79" name="object 79"/>
          <p:cNvSpPr/>
          <p:nvPr/>
        </p:nvSpPr>
        <p:spPr>
          <a:xfrm>
            <a:off x="4571996"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80" name="object 80"/>
          <p:cNvSpPr/>
          <p:nvPr/>
        </p:nvSpPr>
        <p:spPr>
          <a:xfrm>
            <a:off x="4571996"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81" name="object 81"/>
          <p:cNvSpPr/>
          <p:nvPr/>
        </p:nvSpPr>
        <p:spPr>
          <a:xfrm>
            <a:off x="4565646"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82" name="object 82"/>
          <p:cNvSpPr/>
          <p:nvPr/>
        </p:nvSpPr>
        <p:spPr>
          <a:xfrm>
            <a:off x="4865910" y="1197916"/>
            <a:ext cx="0" cy="777240"/>
          </a:xfrm>
          <a:custGeom>
            <a:avLst/>
            <a:gdLst/>
            <a:ahLst/>
            <a:cxnLst/>
            <a:rect l="l" t="t" r="r" b="b"/>
            <a:pathLst>
              <a:path h="777239">
                <a:moveTo>
                  <a:pt x="0" y="0"/>
                </a:moveTo>
                <a:lnTo>
                  <a:pt x="0" y="777187"/>
                </a:lnTo>
              </a:path>
            </a:pathLst>
          </a:custGeom>
          <a:ln w="12700">
            <a:solidFill>
              <a:srgbClr val="000000"/>
            </a:solidFill>
          </a:ln>
        </p:spPr>
        <p:txBody>
          <a:bodyPr wrap="square" lIns="0" tIns="0" rIns="0" bIns="0" rtlCol="0"/>
          <a:lstStyle/>
          <a:p>
            <a:endParaRPr/>
          </a:p>
        </p:txBody>
      </p:sp>
      <p:sp>
        <p:nvSpPr>
          <p:cNvPr id="83" name="object 83"/>
          <p:cNvSpPr/>
          <p:nvPr/>
        </p:nvSpPr>
        <p:spPr>
          <a:xfrm>
            <a:off x="4865910" y="2159508"/>
            <a:ext cx="0" cy="643255"/>
          </a:xfrm>
          <a:custGeom>
            <a:avLst/>
            <a:gdLst/>
            <a:ahLst/>
            <a:cxnLst/>
            <a:rect l="l" t="t" r="r" b="b"/>
            <a:pathLst>
              <a:path h="643255">
                <a:moveTo>
                  <a:pt x="0" y="0"/>
                </a:moveTo>
                <a:lnTo>
                  <a:pt x="0" y="643128"/>
                </a:lnTo>
              </a:path>
            </a:pathLst>
          </a:custGeom>
          <a:ln w="12700">
            <a:solidFill>
              <a:srgbClr val="000000"/>
            </a:solidFill>
          </a:ln>
        </p:spPr>
        <p:txBody>
          <a:bodyPr wrap="square" lIns="0" tIns="0" rIns="0" bIns="0" rtlCol="0"/>
          <a:lstStyle/>
          <a:p>
            <a:endParaRPr/>
          </a:p>
        </p:txBody>
      </p:sp>
      <p:sp>
        <p:nvSpPr>
          <p:cNvPr id="84" name="object 84"/>
          <p:cNvSpPr/>
          <p:nvPr/>
        </p:nvSpPr>
        <p:spPr>
          <a:xfrm>
            <a:off x="4865910" y="3040380"/>
            <a:ext cx="0" cy="215265"/>
          </a:xfrm>
          <a:custGeom>
            <a:avLst/>
            <a:gdLst/>
            <a:ahLst/>
            <a:cxnLst/>
            <a:rect l="l" t="t" r="r" b="b"/>
            <a:pathLst>
              <a:path h="215264">
                <a:moveTo>
                  <a:pt x="0" y="0"/>
                </a:moveTo>
                <a:lnTo>
                  <a:pt x="0" y="214883"/>
                </a:lnTo>
              </a:path>
            </a:pathLst>
          </a:custGeom>
          <a:ln w="12700">
            <a:solidFill>
              <a:srgbClr val="000000"/>
            </a:solidFill>
          </a:ln>
        </p:spPr>
        <p:txBody>
          <a:bodyPr wrap="square" lIns="0" tIns="0" rIns="0" bIns="0" rtlCol="0"/>
          <a:lstStyle/>
          <a:p>
            <a:endParaRPr/>
          </a:p>
        </p:txBody>
      </p:sp>
      <p:sp>
        <p:nvSpPr>
          <p:cNvPr id="85" name="object 85"/>
          <p:cNvSpPr/>
          <p:nvPr/>
        </p:nvSpPr>
        <p:spPr>
          <a:xfrm>
            <a:off x="4865910"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86" name="object 86"/>
          <p:cNvSpPr/>
          <p:nvPr/>
        </p:nvSpPr>
        <p:spPr>
          <a:xfrm>
            <a:off x="4865909"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87" name="object 87"/>
          <p:cNvSpPr/>
          <p:nvPr/>
        </p:nvSpPr>
        <p:spPr>
          <a:xfrm>
            <a:off x="4859559"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88" name="object 88"/>
          <p:cNvSpPr/>
          <p:nvPr/>
        </p:nvSpPr>
        <p:spPr>
          <a:xfrm>
            <a:off x="5159824" y="1197916"/>
            <a:ext cx="0" cy="745490"/>
          </a:xfrm>
          <a:custGeom>
            <a:avLst/>
            <a:gdLst/>
            <a:ahLst/>
            <a:cxnLst/>
            <a:rect l="l" t="t" r="r" b="b"/>
            <a:pathLst>
              <a:path h="745489">
                <a:moveTo>
                  <a:pt x="0" y="0"/>
                </a:moveTo>
                <a:lnTo>
                  <a:pt x="0" y="745183"/>
                </a:lnTo>
              </a:path>
            </a:pathLst>
          </a:custGeom>
          <a:ln w="12700">
            <a:solidFill>
              <a:srgbClr val="000000"/>
            </a:solidFill>
          </a:ln>
        </p:spPr>
        <p:txBody>
          <a:bodyPr wrap="square" lIns="0" tIns="0" rIns="0" bIns="0" rtlCol="0"/>
          <a:lstStyle/>
          <a:p>
            <a:endParaRPr/>
          </a:p>
        </p:txBody>
      </p:sp>
      <p:sp>
        <p:nvSpPr>
          <p:cNvPr id="89" name="object 89"/>
          <p:cNvSpPr/>
          <p:nvPr/>
        </p:nvSpPr>
        <p:spPr>
          <a:xfrm>
            <a:off x="5159824" y="2168652"/>
            <a:ext cx="0" cy="187960"/>
          </a:xfrm>
          <a:custGeom>
            <a:avLst/>
            <a:gdLst/>
            <a:ahLst/>
            <a:cxnLst/>
            <a:rect l="l" t="t" r="r" b="b"/>
            <a:pathLst>
              <a:path h="187960">
                <a:moveTo>
                  <a:pt x="0" y="0"/>
                </a:moveTo>
                <a:lnTo>
                  <a:pt x="0" y="187452"/>
                </a:lnTo>
              </a:path>
            </a:pathLst>
          </a:custGeom>
          <a:ln w="12700">
            <a:solidFill>
              <a:srgbClr val="000000"/>
            </a:solidFill>
          </a:ln>
        </p:spPr>
        <p:txBody>
          <a:bodyPr wrap="square" lIns="0" tIns="0" rIns="0" bIns="0" rtlCol="0"/>
          <a:lstStyle/>
          <a:p>
            <a:endParaRPr/>
          </a:p>
        </p:txBody>
      </p:sp>
      <p:sp>
        <p:nvSpPr>
          <p:cNvPr id="90" name="object 90"/>
          <p:cNvSpPr/>
          <p:nvPr/>
        </p:nvSpPr>
        <p:spPr>
          <a:xfrm>
            <a:off x="5159824" y="2540508"/>
            <a:ext cx="0" cy="715010"/>
          </a:xfrm>
          <a:custGeom>
            <a:avLst/>
            <a:gdLst/>
            <a:ahLst/>
            <a:cxnLst/>
            <a:rect l="l" t="t" r="r" b="b"/>
            <a:pathLst>
              <a:path h="715010">
                <a:moveTo>
                  <a:pt x="0" y="0"/>
                </a:moveTo>
                <a:lnTo>
                  <a:pt x="0" y="714755"/>
                </a:lnTo>
              </a:path>
            </a:pathLst>
          </a:custGeom>
          <a:ln w="12700">
            <a:solidFill>
              <a:srgbClr val="000000"/>
            </a:solidFill>
          </a:ln>
        </p:spPr>
        <p:txBody>
          <a:bodyPr wrap="square" lIns="0" tIns="0" rIns="0" bIns="0" rtlCol="0"/>
          <a:lstStyle/>
          <a:p>
            <a:endParaRPr/>
          </a:p>
        </p:txBody>
      </p:sp>
      <p:sp>
        <p:nvSpPr>
          <p:cNvPr id="91" name="object 91"/>
          <p:cNvSpPr/>
          <p:nvPr/>
        </p:nvSpPr>
        <p:spPr>
          <a:xfrm>
            <a:off x="5159824" y="3483864"/>
            <a:ext cx="0" cy="239395"/>
          </a:xfrm>
          <a:custGeom>
            <a:avLst/>
            <a:gdLst/>
            <a:ahLst/>
            <a:cxnLst/>
            <a:rect l="l" t="t" r="r" b="b"/>
            <a:pathLst>
              <a:path h="239395">
                <a:moveTo>
                  <a:pt x="0" y="0"/>
                </a:moveTo>
                <a:lnTo>
                  <a:pt x="0" y="239268"/>
                </a:lnTo>
              </a:path>
            </a:pathLst>
          </a:custGeom>
          <a:ln w="12700">
            <a:solidFill>
              <a:srgbClr val="000000"/>
            </a:solidFill>
          </a:ln>
        </p:spPr>
        <p:txBody>
          <a:bodyPr wrap="square" lIns="0" tIns="0" rIns="0" bIns="0" rtlCol="0"/>
          <a:lstStyle/>
          <a:p>
            <a:endParaRPr/>
          </a:p>
        </p:txBody>
      </p:sp>
      <p:sp>
        <p:nvSpPr>
          <p:cNvPr id="92" name="object 92"/>
          <p:cNvSpPr/>
          <p:nvPr/>
        </p:nvSpPr>
        <p:spPr>
          <a:xfrm>
            <a:off x="5159824"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93" name="object 93"/>
          <p:cNvSpPr/>
          <p:nvPr/>
        </p:nvSpPr>
        <p:spPr>
          <a:xfrm>
            <a:off x="5153474"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94" name="object 94"/>
          <p:cNvSpPr/>
          <p:nvPr/>
        </p:nvSpPr>
        <p:spPr>
          <a:xfrm>
            <a:off x="5453738" y="1197916"/>
            <a:ext cx="0" cy="745490"/>
          </a:xfrm>
          <a:custGeom>
            <a:avLst/>
            <a:gdLst/>
            <a:ahLst/>
            <a:cxnLst/>
            <a:rect l="l" t="t" r="r" b="b"/>
            <a:pathLst>
              <a:path h="745489">
                <a:moveTo>
                  <a:pt x="0" y="0"/>
                </a:moveTo>
                <a:lnTo>
                  <a:pt x="0" y="745183"/>
                </a:lnTo>
              </a:path>
            </a:pathLst>
          </a:custGeom>
          <a:ln w="12700">
            <a:solidFill>
              <a:srgbClr val="000000"/>
            </a:solidFill>
          </a:ln>
        </p:spPr>
        <p:txBody>
          <a:bodyPr wrap="square" lIns="0" tIns="0" rIns="0" bIns="0" rtlCol="0"/>
          <a:lstStyle/>
          <a:p>
            <a:endParaRPr/>
          </a:p>
        </p:txBody>
      </p:sp>
      <p:sp>
        <p:nvSpPr>
          <p:cNvPr id="95" name="object 95"/>
          <p:cNvSpPr/>
          <p:nvPr/>
        </p:nvSpPr>
        <p:spPr>
          <a:xfrm>
            <a:off x="5453738" y="2168652"/>
            <a:ext cx="0" cy="187960"/>
          </a:xfrm>
          <a:custGeom>
            <a:avLst/>
            <a:gdLst/>
            <a:ahLst/>
            <a:cxnLst/>
            <a:rect l="l" t="t" r="r" b="b"/>
            <a:pathLst>
              <a:path h="187960">
                <a:moveTo>
                  <a:pt x="0" y="0"/>
                </a:moveTo>
                <a:lnTo>
                  <a:pt x="0" y="187452"/>
                </a:lnTo>
              </a:path>
            </a:pathLst>
          </a:custGeom>
          <a:ln w="12700">
            <a:solidFill>
              <a:srgbClr val="000000"/>
            </a:solidFill>
          </a:ln>
        </p:spPr>
        <p:txBody>
          <a:bodyPr wrap="square" lIns="0" tIns="0" rIns="0" bIns="0" rtlCol="0"/>
          <a:lstStyle/>
          <a:p>
            <a:endParaRPr/>
          </a:p>
        </p:txBody>
      </p:sp>
      <p:sp>
        <p:nvSpPr>
          <p:cNvPr id="96" name="object 96"/>
          <p:cNvSpPr/>
          <p:nvPr/>
        </p:nvSpPr>
        <p:spPr>
          <a:xfrm>
            <a:off x="5453738" y="2540508"/>
            <a:ext cx="0" cy="288290"/>
          </a:xfrm>
          <a:custGeom>
            <a:avLst/>
            <a:gdLst/>
            <a:ahLst/>
            <a:cxnLst/>
            <a:rect l="l" t="t" r="r" b="b"/>
            <a:pathLst>
              <a:path h="288289">
                <a:moveTo>
                  <a:pt x="0" y="0"/>
                </a:moveTo>
                <a:lnTo>
                  <a:pt x="0" y="288036"/>
                </a:lnTo>
              </a:path>
            </a:pathLst>
          </a:custGeom>
          <a:ln w="12700">
            <a:solidFill>
              <a:srgbClr val="000000"/>
            </a:solidFill>
          </a:ln>
        </p:spPr>
        <p:txBody>
          <a:bodyPr wrap="square" lIns="0" tIns="0" rIns="0" bIns="0" rtlCol="0"/>
          <a:lstStyle/>
          <a:p>
            <a:endParaRPr/>
          </a:p>
        </p:txBody>
      </p:sp>
      <p:sp>
        <p:nvSpPr>
          <p:cNvPr id="97" name="object 97"/>
          <p:cNvSpPr/>
          <p:nvPr/>
        </p:nvSpPr>
        <p:spPr>
          <a:xfrm>
            <a:off x="5453738" y="3012948"/>
            <a:ext cx="0" cy="710565"/>
          </a:xfrm>
          <a:custGeom>
            <a:avLst/>
            <a:gdLst/>
            <a:ahLst/>
            <a:cxnLst/>
            <a:rect l="l" t="t" r="r" b="b"/>
            <a:pathLst>
              <a:path h="710564">
                <a:moveTo>
                  <a:pt x="0" y="0"/>
                </a:moveTo>
                <a:lnTo>
                  <a:pt x="0" y="710184"/>
                </a:lnTo>
              </a:path>
            </a:pathLst>
          </a:custGeom>
          <a:ln w="12700">
            <a:solidFill>
              <a:srgbClr val="000000"/>
            </a:solidFill>
          </a:ln>
        </p:spPr>
        <p:txBody>
          <a:bodyPr wrap="square" lIns="0" tIns="0" rIns="0" bIns="0" rtlCol="0"/>
          <a:lstStyle/>
          <a:p>
            <a:endParaRPr/>
          </a:p>
        </p:txBody>
      </p:sp>
      <p:sp>
        <p:nvSpPr>
          <p:cNvPr id="98" name="object 98"/>
          <p:cNvSpPr/>
          <p:nvPr/>
        </p:nvSpPr>
        <p:spPr>
          <a:xfrm>
            <a:off x="5453738" y="3951732"/>
            <a:ext cx="0" cy="965835"/>
          </a:xfrm>
          <a:custGeom>
            <a:avLst/>
            <a:gdLst/>
            <a:ahLst/>
            <a:cxnLst/>
            <a:rect l="l" t="t" r="r" b="b"/>
            <a:pathLst>
              <a:path h="965835">
                <a:moveTo>
                  <a:pt x="0" y="0"/>
                </a:moveTo>
                <a:lnTo>
                  <a:pt x="0" y="965504"/>
                </a:lnTo>
              </a:path>
            </a:pathLst>
          </a:custGeom>
          <a:ln w="12700">
            <a:solidFill>
              <a:srgbClr val="000000"/>
            </a:solidFill>
          </a:ln>
        </p:spPr>
        <p:txBody>
          <a:bodyPr wrap="square" lIns="0" tIns="0" rIns="0" bIns="0" rtlCol="0"/>
          <a:lstStyle/>
          <a:p>
            <a:endParaRPr/>
          </a:p>
        </p:txBody>
      </p:sp>
      <p:sp>
        <p:nvSpPr>
          <p:cNvPr id="99" name="object 99"/>
          <p:cNvSpPr/>
          <p:nvPr/>
        </p:nvSpPr>
        <p:spPr>
          <a:xfrm>
            <a:off x="5447388"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00" name="object 100"/>
          <p:cNvSpPr/>
          <p:nvPr/>
        </p:nvSpPr>
        <p:spPr>
          <a:xfrm>
            <a:off x="5747651" y="1197916"/>
            <a:ext cx="0" cy="745490"/>
          </a:xfrm>
          <a:custGeom>
            <a:avLst/>
            <a:gdLst/>
            <a:ahLst/>
            <a:cxnLst/>
            <a:rect l="l" t="t" r="r" b="b"/>
            <a:pathLst>
              <a:path h="745489">
                <a:moveTo>
                  <a:pt x="0" y="0"/>
                </a:moveTo>
                <a:lnTo>
                  <a:pt x="0" y="745183"/>
                </a:lnTo>
              </a:path>
            </a:pathLst>
          </a:custGeom>
          <a:ln w="12700">
            <a:solidFill>
              <a:srgbClr val="000000"/>
            </a:solidFill>
          </a:ln>
        </p:spPr>
        <p:txBody>
          <a:bodyPr wrap="square" lIns="0" tIns="0" rIns="0" bIns="0" rtlCol="0"/>
          <a:lstStyle/>
          <a:p>
            <a:endParaRPr/>
          </a:p>
        </p:txBody>
      </p:sp>
      <p:sp>
        <p:nvSpPr>
          <p:cNvPr id="101" name="object 101"/>
          <p:cNvSpPr/>
          <p:nvPr/>
        </p:nvSpPr>
        <p:spPr>
          <a:xfrm>
            <a:off x="5747651" y="2168652"/>
            <a:ext cx="0" cy="187960"/>
          </a:xfrm>
          <a:custGeom>
            <a:avLst/>
            <a:gdLst/>
            <a:ahLst/>
            <a:cxnLst/>
            <a:rect l="l" t="t" r="r" b="b"/>
            <a:pathLst>
              <a:path h="187960">
                <a:moveTo>
                  <a:pt x="0" y="0"/>
                </a:moveTo>
                <a:lnTo>
                  <a:pt x="0" y="187452"/>
                </a:lnTo>
              </a:path>
            </a:pathLst>
          </a:custGeom>
          <a:ln w="12700">
            <a:solidFill>
              <a:srgbClr val="000000"/>
            </a:solidFill>
          </a:ln>
        </p:spPr>
        <p:txBody>
          <a:bodyPr wrap="square" lIns="0" tIns="0" rIns="0" bIns="0" rtlCol="0"/>
          <a:lstStyle/>
          <a:p>
            <a:endParaRPr/>
          </a:p>
        </p:txBody>
      </p:sp>
      <p:sp>
        <p:nvSpPr>
          <p:cNvPr id="102" name="object 102"/>
          <p:cNvSpPr/>
          <p:nvPr/>
        </p:nvSpPr>
        <p:spPr>
          <a:xfrm>
            <a:off x="5747651" y="2540508"/>
            <a:ext cx="0" cy="288290"/>
          </a:xfrm>
          <a:custGeom>
            <a:avLst/>
            <a:gdLst/>
            <a:ahLst/>
            <a:cxnLst/>
            <a:rect l="l" t="t" r="r" b="b"/>
            <a:pathLst>
              <a:path h="288289">
                <a:moveTo>
                  <a:pt x="0" y="0"/>
                </a:moveTo>
                <a:lnTo>
                  <a:pt x="0" y="288036"/>
                </a:lnTo>
              </a:path>
            </a:pathLst>
          </a:custGeom>
          <a:ln w="12700">
            <a:solidFill>
              <a:srgbClr val="000000"/>
            </a:solidFill>
          </a:ln>
        </p:spPr>
        <p:txBody>
          <a:bodyPr wrap="square" lIns="0" tIns="0" rIns="0" bIns="0" rtlCol="0"/>
          <a:lstStyle/>
          <a:p>
            <a:endParaRPr/>
          </a:p>
        </p:txBody>
      </p:sp>
      <p:sp>
        <p:nvSpPr>
          <p:cNvPr id="103" name="object 103"/>
          <p:cNvSpPr/>
          <p:nvPr/>
        </p:nvSpPr>
        <p:spPr>
          <a:xfrm>
            <a:off x="5747651" y="3012948"/>
            <a:ext cx="0" cy="710565"/>
          </a:xfrm>
          <a:custGeom>
            <a:avLst/>
            <a:gdLst/>
            <a:ahLst/>
            <a:cxnLst/>
            <a:rect l="l" t="t" r="r" b="b"/>
            <a:pathLst>
              <a:path h="710564">
                <a:moveTo>
                  <a:pt x="0" y="0"/>
                </a:moveTo>
                <a:lnTo>
                  <a:pt x="0" y="710184"/>
                </a:lnTo>
              </a:path>
            </a:pathLst>
          </a:custGeom>
          <a:ln w="12700">
            <a:solidFill>
              <a:srgbClr val="000000"/>
            </a:solidFill>
          </a:ln>
        </p:spPr>
        <p:txBody>
          <a:bodyPr wrap="square" lIns="0" tIns="0" rIns="0" bIns="0" rtlCol="0"/>
          <a:lstStyle/>
          <a:p>
            <a:endParaRPr/>
          </a:p>
        </p:txBody>
      </p:sp>
      <p:sp>
        <p:nvSpPr>
          <p:cNvPr id="104" name="object 104"/>
          <p:cNvSpPr/>
          <p:nvPr/>
        </p:nvSpPr>
        <p:spPr>
          <a:xfrm>
            <a:off x="5747651" y="3951732"/>
            <a:ext cx="0" cy="230504"/>
          </a:xfrm>
          <a:custGeom>
            <a:avLst/>
            <a:gdLst/>
            <a:ahLst/>
            <a:cxnLst/>
            <a:rect l="l" t="t" r="r" b="b"/>
            <a:pathLst>
              <a:path h="230504">
                <a:moveTo>
                  <a:pt x="0" y="0"/>
                </a:moveTo>
                <a:lnTo>
                  <a:pt x="0" y="230123"/>
                </a:lnTo>
              </a:path>
            </a:pathLst>
          </a:custGeom>
          <a:ln w="12700">
            <a:solidFill>
              <a:srgbClr val="000000"/>
            </a:solidFill>
          </a:ln>
        </p:spPr>
        <p:txBody>
          <a:bodyPr wrap="square" lIns="0" tIns="0" rIns="0" bIns="0" rtlCol="0"/>
          <a:lstStyle/>
          <a:p>
            <a:endParaRPr/>
          </a:p>
        </p:txBody>
      </p:sp>
      <p:sp>
        <p:nvSpPr>
          <p:cNvPr id="105" name="object 105"/>
          <p:cNvSpPr/>
          <p:nvPr/>
        </p:nvSpPr>
        <p:spPr>
          <a:xfrm>
            <a:off x="5747651" y="4410455"/>
            <a:ext cx="0" cy="507365"/>
          </a:xfrm>
          <a:custGeom>
            <a:avLst/>
            <a:gdLst/>
            <a:ahLst/>
            <a:cxnLst/>
            <a:rect l="l" t="t" r="r" b="b"/>
            <a:pathLst>
              <a:path h="507364">
                <a:moveTo>
                  <a:pt x="0" y="0"/>
                </a:moveTo>
                <a:lnTo>
                  <a:pt x="0" y="506780"/>
                </a:lnTo>
              </a:path>
            </a:pathLst>
          </a:custGeom>
          <a:ln w="12700">
            <a:solidFill>
              <a:srgbClr val="000000"/>
            </a:solidFill>
          </a:ln>
        </p:spPr>
        <p:txBody>
          <a:bodyPr wrap="square" lIns="0" tIns="0" rIns="0" bIns="0" rtlCol="0"/>
          <a:lstStyle/>
          <a:p>
            <a:endParaRPr/>
          </a:p>
        </p:txBody>
      </p:sp>
      <p:sp>
        <p:nvSpPr>
          <p:cNvPr id="106" name="object 106"/>
          <p:cNvSpPr/>
          <p:nvPr/>
        </p:nvSpPr>
        <p:spPr>
          <a:xfrm>
            <a:off x="5741301"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07" name="object 107"/>
          <p:cNvSpPr/>
          <p:nvPr/>
        </p:nvSpPr>
        <p:spPr>
          <a:xfrm>
            <a:off x="6041566" y="1197916"/>
            <a:ext cx="0" cy="745490"/>
          </a:xfrm>
          <a:custGeom>
            <a:avLst/>
            <a:gdLst/>
            <a:ahLst/>
            <a:cxnLst/>
            <a:rect l="l" t="t" r="r" b="b"/>
            <a:pathLst>
              <a:path h="745489">
                <a:moveTo>
                  <a:pt x="0" y="0"/>
                </a:moveTo>
                <a:lnTo>
                  <a:pt x="0" y="745183"/>
                </a:lnTo>
              </a:path>
            </a:pathLst>
          </a:custGeom>
          <a:ln w="12700">
            <a:solidFill>
              <a:srgbClr val="000000"/>
            </a:solidFill>
          </a:ln>
        </p:spPr>
        <p:txBody>
          <a:bodyPr wrap="square" lIns="0" tIns="0" rIns="0" bIns="0" rtlCol="0"/>
          <a:lstStyle/>
          <a:p>
            <a:endParaRPr/>
          </a:p>
        </p:txBody>
      </p:sp>
      <p:sp>
        <p:nvSpPr>
          <p:cNvPr id="108" name="object 108"/>
          <p:cNvSpPr/>
          <p:nvPr/>
        </p:nvSpPr>
        <p:spPr>
          <a:xfrm>
            <a:off x="6041566" y="2168652"/>
            <a:ext cx="0" cy="187960"/>
          </a:xfrm>
          <a:custGeom>
            <a:avLst/>
            <a:gdLst/>
            <a:ahLst/>
            <a:cxnLst/>
            <a:rect l="l" t="t" r="r" b="b"/>
            <a:pathLst>
              <a:path h="187960">
                <a:moveTo>
                  <a:pt x="0" y="0"/>
                </a:moveTo>
                <a:lnTo>
                  <a:pt x="0" y="187452"/>
                </a:lnTo>
              </a:path>
            </a:pathLst>
          </a:custGeom>
          <a:ln w="12700">
            <a:solidFill>
              <a:srgbClr val="000000"/>
            </a:solidFill>
          </a:ln>
        </p:spPr>
        <p:txBody>
          <a:bodyPr wrap="square" lIns="0" tIns="0" rIns="0" bIns="0" rtlCol="0"/>
          <a:lstStyle/>
          <a:p>
            <a:endParaRPr/>
          </a:p>
        </p:txBody>
      </p:sp>
      <p:sp>
        <p:nvSpPr>
          <p:cNvPr id="109" name="object 109"/>
          <p:cNvSpPr/>
          <p:nvPr/>
        </p:nvSpPr>
        <p:spPr>
          <a:xfrm>
            <a:off x="6041566" y="2540508"/>
            <a:ext cx="0" cy="288290"/>
          </a:xfrm>
          <a:custGeom>
            <a:avLst/>
            <a:gdLst/>
            <a:ahLst/>
            <a:cxnLst/>
            <a:rect l="l" t="t" r="r" b="b"/>
            <a:pathLst>
              <a:path h="288289">
                <a:moveTo>
                  <a:pt x="0" y="0"/>
                </a:moveTo>
                <a:lnTo>
                  <a:pt x="0" y="288036"/>
                </a:lnTo>
              </a:path>
            </a:pathLst>
          </a:custGeom>
          <a:ln w="12700">
            <a:solidFill>
              <a:srgbClr val="000000"/>
            </a:solidFill>
          </a:ln>
        </p:spPr>
        <p:txBody>
          <a:bodyPr wrap="square" lIns="0" tIns="0" rIns="0" bIns="0" rtlCol="0"/>
          <a:lstStyle/>
          <a:p>
            <a:endParaRPr/>
          </a:p>
        </p:txBody>
      </p:sp>
      <p:sp>
        <p:nvSpPr>
          <p:cNvPr id="110" name="object 110"/>
          <p:cNvSpPr/>
          <p:nvPr/>
        </p:nvSpPr>
        <p:spPr>
          <a:xfrm>
            <a:off x="6041566" y="3012948"/>
            <a:ext cx="0" cy="710565"/>
          </a:xfrm>
          <a:custGeom>
            <a:avLst/>
            <a:gdLst/>
            <a:ahLst/>
            <a:cxnLst/>
            <a:rect l="l" t="t" r="r" b="b"/>
            <a:pathLst>
              <a:path h="710564">
                <a:moveTo>
                  <a:pt x="0" y="0"/>
                </a:moveTo>
                <a:lnTo>
                  <a:pt x="0" y="710184"/>
                </a:lnTo>
              </a:path>
            </a:pathLst>
          </a:custGeom>
          <a:ln w="12700">
            <a:solidFill>
              <a:srgbClr val="000000"/>
            </a:solidFill>
          </a:ln>
        </p:spPr>
        <p:txBody>
          <a:bodyPr wrap="square" lIns="0" tIns="0" rIns="0" bIns="0" rtlCol="0"/>
          <a:lstStyle/>
          <a:p>
            <a:endParaRPr/>
          </a:p>
        </p:txBody>
      </p:sp>
      <p:sp>
        <p:nvSpPr>
          <p:cNvPr id="111" name="object 111"/>
          <p:cNvSpPr/>
          <p:nvPr/>
        </p:nvSpPr>
        <p:spPr>
          <a:xfrm>
            <a:off x="6041566" y="3951732"/>
            <a:ext cx="0" cy="230504"/>
          </a:xfrm>
          <a:custGeom>
            <a:avLst/>
            <a:gdLst/>
            <a:ahLst/>
            <a:cxnLst/>
            <a:rect l="l" t="t" r="r" b="b"/>
            <a:pathLst>
              <a:path h="230504">
                <a:moveTo>
                  <a:pt x="0" y="0"/>
                </a:moveTo>
                <a:lnTo>
                  <a:pt x="0" y="230123"/>
                </a:lnTo>
              </a:path>
            </a:pathLst>
          </a:custGeom>
          <a:ln w="12700">
            <a:solidFill>
              <a:srgbClr val="000000"/>
            </a:solidFill>
          </a:ln>
        </p:spPr>
        <p:txBody>
          <a:bodyPr wrap="square" lIns="0" tIns="0" rIns="0" bIns="0" rtlCol="0"/>
          <a:lstStyle/>
          <a:p>
            <a:endParaRPr/>
          </a:p>
        </p:txBody>
      </p:sp>
      <p:sp>
        <p:nvSpPr>
          <p:cNvPr id="112" name="object 112"/>
          <p:cNvSpPr/>
          <p:nvPr/>
        </p:nvSpPr>
        <p:spPr>
          <a:xfrm>
            <a:off x="6041566" y="4410455"/>
            <a:ext cx="0" cy="507365"/>
          </a:xfrm>
          <a:custGeom>
            <a:avLst/>
            <a:gdLst/>
            <a:ahLst/>
            <a:cxnLst/>
            <a:rect l="l" t="t" r="r" b="b"/>
            <a:pathLst>
              <a:path h="507364">
                <a:moveTo>
                  <a:pt x="0" y="0"/>
                </a:moveTo>
                <a:lnTo>
                  <a:pt x="0" y="506780"/>
                </a:lnTo>
              </a:path>
            </a:pathLst>
          </a:custGeom>
          <a:ln w="12700">
            <a:solidFill>
              <a:srgbClr val="000000"/>
            </a:solidFill>
          </a:ln>
        </p:spPr>
        <p:txBody>
          <a:bodyPr wrap="square" lIns="0" tIns="0" rIns="0" bIns="0" rtlCol="0"/>
          <a:lstStyle/>
          <a:p>
            <a:endParaRPr/>
          </a:p>
        </p:txBody>
      </p:sp>
      <p:sp>
        <p:nvSpPr>
          <p:cNvPr id="113" name="object 113"/>
          <p:cNvSpPr/>
          <p:nvPr/>
        </p:nvSpPr>
        <p:spPr>
          <a:xfrm>
            <a:off x="6035216"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14" name="object 114"/>
          <p:cNvSpPr/>
          <p:nvPr/>
        </p:nvSpPr>
        <p:spPr>
          <a:xfrm>
            <a:off x="6335480" y="1197916"/>
            <a:ext cx="0" cy="1165860"/>
          </a:xfrm>
          <a:custGeom>
            <a:avLst/>
            <a:gdLst/>
            <a:ahLst/>
            <a:cxnLst/>
            <a:rect l="l" t="t" r="r" b="b"/>
            <a:pathLst>
              <a:path h="1165860">
                <a:moveTo>
                  <a:pt x="0" y="0"/>
                </a:moveTo>
                <a:lnTo>
                  <a:pt x="0" y="1165807"/>
                </a:lnTo>
              </a:path>
            </a:pathLst>
          </a:custGeom>
          <a:ln w="12700">
            <a:solidFill>
              <a:srgbClr val="000000"/>
            </a:solidFill>
          </a:ln>
        </p:spPr>
        <p:txBody>
          <a:bodyPr wrap="square" lIns="0" tIns="0" rIns="0" bIns="0" rtlCol="0"/>
          <a:lstStyle/>
          <a:p>
            <a:endParaRPr/>
          </a:p>
        </p:txBody>
      </p:sp>
      <p:sp>
        <p:nvSpPr>
          <p:cNvPr id="115" name="object 115"/>
          <p:cNvSpPr/>
          <p:nvPr/>
        </p:nvSpPr>
        <p:spPr>
          <a:xfrm>
            <a:off x="6335480" y="2589276"/>
            <a:ext cx="0" cy="227329"/>
          </a:xfrm>
          <a:custGeom>
            <a:avLst/>
            <a:gdLst/>
            <a:ahLst/>
            <a:cxnLst/>
            <a:rect l="l" t="t" r="r" b="b"/>
            <a:pathLst>
              <a:path h="227330">
                <a:moveTo>
                  <a:pt x="0" y="0"/>
                </a:moveTo>
                <a:lnTo>
                  <a:pt x="0" y="227075"/>
                </a:lnTo>
              </a:path>
            </a:pathLst>
          </a:custGeom>
          <a:ln w="12700">
            <a:solidFill>
              <a:srgbClr val="000000"/>
            </a:solidFill>
          </a:ln>
        </p:spPr>
        <p:txBody>
          <a:bodyPr wrap="square" lIns="0" tIns="0" rIns="0" bIns="0" rtlCol="0"/>
          <a:lstStyle/>
          <a:p>
            <a:endParaRPr/>
          </a:p>
        </p:txBody>
      </p:sp>
      <p:sp>
        <p:nvSpPr>
          <p:cNvPr id="116" name="object 116"/>
          <p:cNvSpPr/>
          <p:nvPr/>
        </p:nvSpPr>
        <p:spPr>
          <a:xfrm>
            <a:off x="6335480" y="3041904"/>
            <a:ext cx="0" cy="681355"/>
          </a:xfrm>
          <a:custGeom>
            <a:avLst/>
            <a:gdLst/>
            <a:ahLst/>
            <a:cxnLst/>
            <a:rect l="l" t="t" r="r" b="b"/>
            <a:pathLst>
              <a:path h="681354">
                <a:moveTo>
                  <a:pt x="0" y="0"/>
                </a:moveTo>
                <a:lnTo>
                  <a:pt x="0" y="681228"/>
                </a:lnTo>
              </a:path>
            </a:pathLst>
          </a:custGeom>
          <a:ln w="12700">
            <a:solidFill>
              <a:srgbClr val="000000"/>
            </a:solidFill>
          </a:ln>
        </p:spPr>
        <p:txBody>
          <a:bodyPr wrap="square" lIns="0" tIns="0" rIns="0" bIns="0" rtlCol="0"/>
          <a:lstStyle/>
          <a:p>
            <a:endParaRPr/>
          </a:p>
        </p:txBody>
      </p:sp>
      <p:sp>
        <p:nvSpPr>
          <p:cNvPr id="117" name="object 117"/>
          <p:cNvSpPr/>
          <p:nvPr/>
        </p:nvSpPr>
        <p:spPr>
          <a:xfrm>
            <a:off x="6335480" y="3951732"/>
            <a:ext cx="0" cy="230504"/>
          </a:xfrm>
          <a:custGeom>
            <a:avLst/>
            <a:gdLst/>
            <a:ahLst/>
            <a:cxnLst/>
            <a:rect l="l" t="t" r="r" b="b"/>
            <a:pathLst>
              <a:path h="230504">
                <a:moveTo>
                  <a:pt x="0" y="0"/>
                </a:moveTo>
                <a:lnTo>
                  <a:pt x="0" y="230123"/>
                </a:lnTo>
              </a:path>
            </a:pathLst>
          </a:custGeom>
          <a:ln w="12700">
            <a:solidFill>
              <a:srgbClr val="000000"/>
            </a:solidFill>
          </a:ln>
        </p:spPr>
        <p:txBody>
          <a:bodyPr wrap="square" lIns="0" tIns="0" rIns="0" bIns="0" rtlCol="0"/>
          <a:lstStyle/>
          <a:p>
            <a:endParaRPr/>
          </a:p>
        </p:txBody>
      </p:sp>
      <p:sp>
        <p:nvSpPr>
          <p:cNvPr id="118" name="object 118"/>
          <p:cNvSpPr/>
          <p:nvPr/>
        </p:nvSpPr>
        <p:spPr>
          <a:xfrm>
            <a:off x="6335480" y="4410455"/>
            <a:ext cx="0" cy="158750"/>
          </a:xfrm>
          <a:custGeom>
            <a:avLst/>
            <a:gdLst/>
            <a:ahLst/>
            <a:cxnLst/>
            <a:rect l="l" t="t" r="r" b="b"/>
            <a:pathLst>
              <a:path h="158750">
                <a:moveTo>
                  <a:pt x="0" y="0"/>
                </a:moveTo>
                <a:lnTo>
                  <a:pt x="0" y="158495"/>
                </a:lnTo>
              </a:path>
            </a:pathLst>
          </a:custGeom>
          <a:ln w="12700">
            <a:solidFill>
              <a:srgbClr val="000000"/>
            </a:solidFill>
          </a:ln>
        </p:spPr>
        <p:txBody>
          <a:bodyPr wrap="square" lIns="0" tIns="0" rIns="0" bIns="0" rtlCol="0"/>
          <a:lstStyle/>
          <a:p>
            <a:endParaRPr/>
          </a:p>
        </p:txBody>
      </p:sp>
      <p:sp>
        <p:nvSpPr>
          <p:cNvPr id="119" name="object 119"/>
          <p:cNvSpPr/>
          <p:nvPr/>
        </p:nvSpPr>
        <p:spPr>
          <a:xfrm>
            <a:off x="6335480"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20" name="object 120"/>
          <p:cNvSpPr/>
          <p:nvPr/>
        </p:nvSpPr>
        <p:spPr>
          <a:xfrm>
            <a:off x="6329130"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21" name="object 121"/>
          <p:cNvSpPr/>
          <p:nvPr/>
        </p:nvSpPr>
        <p:spPr>
          <a:xfrm>
            <a:off x="6629393" y="1197916"/>
            <a:ext cx="0" cy="1165860"/>
          </a:xfrm>
          <a:custGeom>
            <a:avLst/>
            <a:gdLst/>
            <a:ahLst/>
            <a:cxnLst/>
            <a:rect l="l" t="t" r="r" b="b"/>
            <a:pathLst>
              <a:path h="1165860">
                <a:moveTo>
                  <a:pt x="0" y="0"/>
                </a:moveTo>
                <a:lnTo>
                  <a:pt x="0" y="1165807"/>
                </a:lnTo>
              </a:path>
            </a:pathLst>
          </a:custGeom>
          <a:ln w="12700">
            <a:solidFill>
              <a:srgbClr val="000000"/>
            </a:solidFill>
          </a:ln>
        </p:spPr>
        <p:txBody>
          <a:bodyPr wrap="square" lIns="0" tIns="0" rIns="0" bIns="0" rtlCol="0"/>
          <a:lstStyle/>
          <a:p>
            <a:endParaRPr/>
          </a:p>
        </p:txBody>
      </p:sp>
      <p:sp>
        <p:nvSpPr>
          <p:cNvPr id="122" name="object 122"/>
          <p:cNvSpPr/>
          <p:nvPr/>
        </p:nvSpPr>
        <p:spPr>
          <a:xfrm>
            <a:off x="6629393" y="2589276"/>
            <a:ext cx="0" cy="227329"/>
          </a:xfrm>
          <a:custGeom>
            <a:avLst/>
            <a:gdLst/>
            <a:ahLst/>
            <a:cxnLst/>
            <a:rect l="l" t="t" r="r" b="b"/>
            <a:pathLst>
              <a:path h="227330">
                <a:moveTo>
                  <a:pt x="0" y="0"/>
                </a:moveTo>
                <a:lnTo>
                  <a:pt x="0" y="227075"/>
                </a:lnTo>
              </a:path>
            </a:pathLst>
          </a:custGeom>
          <a:ln w="12700">
            <a:solidFill>
              <a:srgbClr val="000000"/>
            </a:solidFill>
          </a:ln>
        </p:spPr>
        <p:txBody>
          <a:bodyPr wrap="square" lIns="0" tIns="0" rIns="0" bIns="0" rtlCol="0"/>
          <a:lstStyle/>
          <a:p>
            <a:endParaRPr/>
          </a:p>
        </p:txBody>
      </p:sp>
      <p:sp>
        <p:nvSpPr>
          <p:cNvPr id="123" name="object 123"/>
          <p:cNvSpPr/>
          <p:nvPr/>
        </p:nvSpPr>
        <p:spPr>
          <a:xfrm>
            <a:off x="6629393" y="3041904"/>
            <a:ext cx="0" cy="1140460"/>
          </a:xfrm>
          <a:custGeom>
            <a:avLst/>
            <a:gdLst/>
            <a:ahLst/>
            <a:cxnLst/>
            <a:rect l="l" t="t" r="r" b="b"/>
            <a:pathLst>
              <a:path h="1140460">
                <a:moveTo>
                  <a:pt x="0" y="0"/>
                </a:moveTo>
                <a:lnTo>
                  <a:pt x="0" y="1139952"/>
                </a:lnTo>
              </a:path>
            </a:pathLst>
          </a:custGeom>
          <a:ln w="12700">
            <a:solidFill>
              <a:srgbClr val="000000"/>
            </a:solidFill>
          </a:ln>
        </p:spPr>
        <p:txBody>
          <a:bodyPr wrap="square" lIns="0" tIns="0" rIns="0" bIns="0" rtlCol="0"/>
          <a:lstStyle/>
          <a:p>
            <a:endParaRPr/>
          </a:p>
        </p:txBody>
      </p:sp>
      <p:sp>
        <p:nvSpPr>
          <p:cNvPr id="124" name="object 124"/>
          <p:cNvSpPr/>
          <p:nvPr/>
        </p:nvSpPr>
        <p:spPr>
          <a:xfrm>
            <a:off x="6629393" y="4410455"/>
            <a:ext cx="0" cy="158750"/>
          </a:xfrm>
          <a:custGeom>
            <a:avLst/>
            <a:gdLst/>
            <a:ahLst/>
            <a:cxnLst/>
            <a:rect l="l" t="t" r="r" b="b"/>
            <a:pathLst>
              <a:path h="158750">
                <a:moveTo>
                  <a:pt x="0" y="0"/>
                </a:moveTo>
                <a:lnTo>
                  <a:pt x="0" y="158495"/>
                </a:lnTo>
              </a:path>
            </a:pathLst>
          </a:custGeom>
          <a:ln w="12700">
            <a:solidFill>
              <a:srgbClr val="000000"/>
            </a:solidFill>
          </a:ln>
        </p:spPr>
        <p:txBody>
          <a:bodyPr wrap="square" lIns="0" tIns="0" rIns="0" bIns="0" rtlCol="0"/>
          <a:lstStyle/>
          <a:p>
            <a:endParaRPr/>
          </a:p>
        </p:txBody>
      </p:sp>
      <p:sp>
        <p:nvSpPr>
          <p:cNvPr id="125" name="object 125"/>
          <p:cNvSpPr/>
          <p:nvPr/>
        </p:nvSpPr>
        <p:spPr>
          <a:xfrm>
            <a:off x="6629393"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26" name="object 126"/>
          <p:cNvSpPr/>
          <p:nvPr/>
        </p:nvSpPr>
        <p:spPr>
          <a:xfrm>
            <a:off x="6623043"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27" name="object 127"/>
          <p:cNvSpPr/>
          <p:nvPr/>
        </p:nvSpPr>
        <p:spPr>
          <a:xfrm>
            <a:off x="6923307" y="1197916"/>
            <a:ext cx="0" cy="1165860"/>
          </a:xfrm>
          <a:custGeom>
            <a:avLst/>
            <a:gdLst/>
            <a:ahLst/>
            <a:cxnLst/>
            <a:rect l="l" t="t" r="r" b="b"/>
            <a:pathLst>
              <a:path h="1165860">
                <a:moveTo>
                  <a:pt x="0" y="0"/>
                </a:moveTo>
                <a:lnTo>
                  <a:pt x="0" y="1165807"/>
                </a:lnTo>
              </a:path>
            </a:pathLst>
          </a:custGeom>
          <a:ln w="12700">
            <a:solidFill>
              <a:srgbClr val="000000"/>
            </a:solidFill>
          </a:ln>
        </p:spPr>
        <p:txBody>
          <a:bodyPr wrap="square" lIns="0" tIns="0" rIns="0" bIns="0" rtlCol="0"/>
          <a:lstStyle/>
          <a:p>
            <a:endParaRPr/>
          </a:p>
        </p:txBody>
      </p:sp>
      <p:sp>
        <p:nvSpPr>
          <p:cNvPr id="128" name="object 128"/>
          <p:cNvSpPr/>
          <p:nvPr/>
        </p:nvSpPr>
        <p:spPr>
          <a:xfrm>
            <a:off x="6923308" y="2589276"/>
            <a:ext cx="0" cy="227329"/>
          </a:xfrm>
          <a:custGeom>
            <a:avLst/>
            <a:gdLst/>
            <a:ahLst/>
            <a:cxnLst/>
            <a:rect l="l" t="t" r="r" b="b"/>
            <a:pathLst>
              <a:path h="227330">
                <a:moveTo>
                  <a:pt x="0" y="0"/>
                </a:moveTo>
                <a:lnTo>
                  <a:pt x="0" y="227075"/>
                </a:lnTo>
              </a:path>
            </a:pathLst>
          </a:custGeom>
          <a:ln w="12700">
            <a:solidFill>
              <a:srgbClr val="000000"/>
            </a:solidFill>
          </a:ln>
        </p:spPr>
        <p:txBody>
          <a:bodyPr wrap="square" lIns="0" tIns="0" rIns="0" bIns="0" rtlCol="0"/>
          <a:lstStyle/>
          <a:p>
            <a:endParaRPr/>
          </a:p>
        </p:txBody>
      </p:sp>
      <p:sp>
        <p:nvSpPr>
          <p:cNvPr id="129" name="object 129"/>
          <p:cNvSpPr/>
          <p:nvPr/>
        </p:nvSpPr>
        <p:spPr>
          <a:xfrm>
            <a:off x="6923308" y="3041904"/>
            <a:ext cx="0" cy="1140460"/>
          </a:xfrm>
          <a:custGeom>
            <a:avLst/>
            <a:gdLst/>
            <a:ahLst/>
            <a:cxnLst/>
            <a:rect l="l" t="t" r="r" b="b"/>
            <a:pathLst>
              <a:path h="1140460">
                <a:moveTo>
                  <a:pt x="0" y="0"/>
                </a:moveTo>
                <a:lnTo>
                  <a:pt x="0" y="1139952"/>
                </a:lnTo>
              </a:path>
            </a:pathLst>
          </a:custGeom>
          <a:ln w="12700">
            <a:solidFill>
              <a:srgbClr val="000000"/>
            </a:solidFill>
          </a:ln>
        </p:spPr>
        <p:txBody>
          <a:bodyPr wrap="square" lIns="0" tIns="0" rIns="0" bIns="0" rtlCol="0"/>
          <a:lstStyle/>
          <a:p>
            <a:endParaRPr/>
          </a:p>
        </p:txBody>
      </p:sp>
      <p:sp>
        <p:nvSpPr>
          <p:cNvPr id="130" name="object 130"/>
          <p:cNvSpPr/>
          <p:nvPr/>
        </p:nvSpPr>
        <p:spPr>
          <a:xfrm>
            <a:off x="6923307" y="4410455"/>
            <a:ext cx="0" cy="158750"/>
          </a:xfrm>
          <a:custGeom>
            <a:avLst/>
            <a:gdLst/>
            <a:ahLst/>
            <a:cxnLst/>
            <a:rect l="l" t="t" r="r" b="b"/>
            <a:pathLst>
              <a:path h="158750">
                <a:moveTo>
                  <a:pt x="0" y="0"/>
                </a:moveTo>
                <a:lnTo>
                  <a:pt x="0" y="158495"/>
                </a:lnTo>
              </a:path>
            </a:pathLst>
          </a:custGeom>
          <a:ln w="12700">
            <a:solidFill>
              <a:srgbClr val="000000"/>
            </a:solidFill>
          </a:ln>
        </p:spPr>
        <p:txBody>
          <a:bodyPr wrap="square" lIns="0" tIns="0" rIns="0" bIns="0" rtlCol="0"/>
          <a:lstStyle/>
          <a:p>
            <a:endParaRPr/>
          </a:p>
        </p:txBody>
      </p:sp>
      <p:sp>
        <p:nvSpPr>
          <p:cNvPr id="131" name="object 131"/>
          <p:cNvSpPr/>
          <p:nvPr/>
        </p:nvSpPr>
        <p:spPr>
          <a:xfrm>
            <a:off x="6923308"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32" name="object 132"/>
          <p:cNvSpPr/>
          <p:nvPr/>
        </p:nvSpPr>
        <p:spPr>
          <a:xfrm>
            <a:off x="6916958"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33" name="object 133"/>
          <p:cNvSpPr/>
          <p:nvPr/>
        </p:nvSpPr>
        <p:spPr>
          <a:xfrm>
            <a:off x="7217221" y="1197916"/>
            <a:ext cx="0" cy="1165860"/>
          </a:xfrm>
          <a:custGeom>
            <a:avLst/>
            <a:gdLst/>
            <a:ahLst/>
            <a:cxnLst/>
            <a:rect l="l" t="t" r="r" b="b"/>
            <a:pathLst>
              <a:path h="1165860">
                <a:moveTo>
                  <a:pt x="0" y="0"/>
                </a:moveTo>
                <a:lnTo>
                  <a:pt x="0" y="1165807"/>
                </a:lnTo>
              </a:path>
            </a:pathLst>
          </a:custGeom>
          <a:ln w="12700">
            <a:solidFill>
              <a:srgbClr val="000000"/>
            </a:solidFill>
          </a:ln>
        </p:spPr>
        <p:txBody>
          <a:bodyPr wrap="square" lIns="0" tIns="0" rIns="0" bIns="0" rtlCol="0"/>
          <a:lstStyle/>
          <a:p>
            <a:endParaRPr/>
          </a:p>
        </p:txBody>
      </p:sp>
      <p:sp>
        <p:nvSpPr>
          <p:cNvPr id="134" name="object 134"/>
          <p:cNvSpPr/>
          <p:nvPr/>
        </p:nvSpPr>
        <p:spPr>
          <a:xfrm>
            <a:off x="7217221" y="2589276"/>
            <a:ext cx="0" cy="227329"/>
          </a:xfrm>
          <a:custGeom>
            <a:avLst/>
            <a:gdLst/>
            <a:ahLst/>
            <a:cxnLst/>
            <a:rect l="l" t="t" r="r" b="b"/>
            <a:pathLst>
              <a:path h="227330">
                <a:moveTo>
                  <a:pt x="0" y="0"/>
                </a:moveTo>
                <a:lnTo>
                  <a:pt x="0" y="227075"/>
                </a:lnTo>
              </a:path>
            </a:pathLst>
          </a:custGeom>
          <a:ln w="12700">
            <a:solidFill>
              <a:srgbClr val="000000"/>
            </a:solidFill>
          </a:ln>
        </p:spPr>
        <p:txBody>
          <a:bodyPr wrap="square" lIns="0" tIns="0" rIns="0" bIns="0" rtlCol="0"/>
          <a:lstStyle/>
          <a:p>
            <a:endParaRPr/>
          </a:p>
        </p:txBody>
      </p:sp>
      <p:sp>
        <p:nvSpPr>
          <p:cNvPr id="135" name="object 135"/>
          <p:cNvSpPr/>
          <p:nvPr/>
        </p:nvSpPr>
        <p:spPr>
          <a:xfrm>
            <a:off x="7217221" y="3041904"/>
            <a:ext cx="0" cy="1140460"/>
          </a:xfrm>
          <a:custGeom>
            <a:avLst/>
            <a:gdLst/>
            <a:ahLst/>
            <a:cxnLst/>
            <a:rect l="l" t="t" r="r" b="b"/>
            <a:pathLst>
              <a:path h="1140460">
                <a:moveTo>
                  <a:pt x="0" y="0"/>
                </a:moveTo>
                <a:lnTo>
                  <a:pt x="0" y="1139952"/>
                </a:lnTo>
              </a:path>
            </a:pathLst>
          </a:custGeom>
          <a:ln w="12700">
            <a:solidFill>
              <a:srgbClr val="000000"/>
            </a:solidFill>
          </a:ln>
        </p:spPr>
        <p:txBody>
          <a:bodyPr wrap="square" lIns="0" tIns="0" rIns="0" bIns="0" rtlCol="0"/>
          <a:lstStyle/>
          <a:p>
            <a:endParaRPr/>
          </a:p>
        </p:txBody>
      </p:sp>
      <p:sp>
        <p:nvSpPr>
          <p:cNvPr id="136" name="object 136"/>
          <p:cNvSpPr/>
          <p:nvPr/>
        </p:nvSpPr>
        <p:spPr>
          <a:xfrm>
            <a:off x="7217221" y="4410455"/>
            <a:ext cx="0" cy="158750"/>
          </a:xfrm>
          <a:custGeom>
            <a:avLst/>
            <a:gdLst/>
            <a:ahLst/>
            <a:cxnLst/>
            <a:rect l="l" t="t" r="r" b="b"/>
            <a:pathLst>
              <a:path h="158750">
                <a:moveTo>
                  <a:pt x="0" y="0"/>
                </a:moveTo>
                <a:lnTo>
                  <a:pt x="0" y="158495"/>
                </a:lnTo>
              </a:path>
            </a:pathLst>
          </a:custGeom>
          <a:ln w="12700">
            <a:solidFill>
              <a:srgbClr val="000000"/>
            </a:solidFill>
          </a:ln>
        </p:spPr>
        <p:txBody>
          <a:bodyPr wrap="square" lIns="0" tIns="0" rIns="0" bIns="0" rtlCol="0"/>
          <a:lstStyle/>
          <a:p>
            <a:endParaRPr/>
          </a:p>
        </p:txBody>
      </p:sp>
      <p:sp>
        <p:nvSpPr>
          <p:cNvPr id="137" name="object 137"/>
          <p:cNvSpPr/>
          <p:nvPr/>
        </p:nvSpPr>
        <p:spPr>
          <a:xfrm>
            <a:off x="7217221"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38" name="object 138"/>
          <p:cNvSpPr/>
          <p:nvPr/>
        </p:nvSpPr>
        <p:spPr>
          <a:xfrm>
            <a:off x="7210871"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39" name="object 139"/>
          <p:cNvSpPr/>
          <p:nvPr/>
        </p:nvSpPr>
        <p:spPr>
          <a:xfrm>
            <a:off x="7511136" y="1197916"/>
            <a:ext cx="0" cy="2984500"/>
          </a:xfrm>
          <a:custGeom>
            <a:avLst/>
            <a:gdLst/>
            <a:ahLst/>
            <a:cxnLst/>
            <a:rect l="l" t="t" r="r" b="b"/>
            <a:pathLst>
              <a:path h="2984500">
                <a:moveTo>
                  <a:pt x="0" y="0"/>
                </a:moveTo>
                <a:lnTo>
                  <a:pt x="0" y="2983939"/>
                </a:lnTo>
              </a:path>
            </a:pathLst>
          </a:custGeom>
          <a:ln w="12700">
            <a:solidFill>
              <a:srgbClr val="000000"/>
            </a:solidFill>
          </a:ln>
        </p:spPr>
        <p:txBody>
          <a:bodyPr wrap="square" lIns="0" tIns="0" rIns="0" bIns="0" rtlCol="0"/>
          <a:lstStyle/>
          <a:p>
            <a:endParaRPr/>
          </a:p>
        </p:txBody>
      </p:sp>
      <p:sp>
        <p:nvSpPr>
          <p:cNvPr id="140" name="object 140"/>
          <p:cNvSpPr/>
          <p:nvPr/>
        </p:nvSpPr>
        <p:spPr>
          <a:xfrm>
            <a:off x="7511136" y="4410455"/>
            <a:ext cx="0" cy="158750"/>
          </a:xfrm>
          <a:custGeom>
            <a:avLst/>
            <a:gdLst/>
            <a:ahLst/>
            <a:cxnLst/>
            <a:rect l="l" t="t" r="r" b="b"/>
            <a:pathLst>
              <a:path h="158750">
                <a:moveTo>
                  <a:pt x="0" y="0"/>
                </a:moveTo>
                <a:lnTo>
                  <a:pt x="0" y="158495"/>
                </a:lnTo>
              </a:path>
            </a:pathLst>
          </a:custGeom>
          <a:ln w="12700">
            <a:solidFill>
              <a:srgbClr val="000000"/>
            </a:solidFill>
          </a:ln>
        </p:spPr>
        <p:txBody>
          <a:bodyPr wrap="square" lIns="0" tIns="0" rIns="0" bIns="0" rtlCol="0"/>
          <a:lstStyle/>
          <a:p>
            <a:endParaRPr/>
          </a:p>
        </p:txBody>
      </p:sp>
      <p:sp>
        <p:nvSpPr>
          <p:cNvPr id="141" name="object 141"/>
          <p:cNvSpPr/>
          <p:nvPr/>
        </p:nvSpPr>
        <p:spPr>
          <a:xfrm>
            <a:off x="7511136"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42" name="object 142"/>
          <p:cNvSpPr/>
          <p:nvPr/>
        </p:nvSpPr>
        <p:spPr>
          <a:xfrm>
            <a:off x="7504786"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43" name="object 143"/>
          <p:cNvSpPr/>
          <p:nvPr/>
        </p:nvSpPr>
        <p:spPr>
          <a:xfrm>
            <a:off x="7805049" y="1197916"/>
            <a:ext cx="0" cy="2984500"/>
          </a:xfrm>
          <a:custGeom>
            <a:avLst/>
            <a:gdLst/>
            <a:ahLst/>
            <a:cxnLst/>
            <a:rect l="l" t="t" r="r" b="b"/>
            <a:pathLst>
              <a:path h="2984500">
                <a:moveTo>
                  <a:pt x="0" y="0"/>
                </a:moveTo>
                <a:lnTo>
                  <a:pt x="0" y="2983939"/>
                </a:lnTo>
              </a:path>
            </a:pathLst>
          </a:custGeom>
          <a:ln w="12700">
            <a:solidFill>
              <a:srgbClr val="000000"/>
            </a:solidFill>
          </a:ln>
        </p:spPr>
        <p:txBody>
          <a:bodyPr wrap="square" lIns="0" tIns="0" rIns="0" bIns="0" rtlCol="0"/>
          <a:lstStyle/>
          <a:p>
            <a:endParaRPr/>
          </a:p>
        </p:txBody>
      </p:sp>
      <p:sp>
        <p:nvSpPr>
          <p:cNvPr id="144" name="object 144"/>
          <p:cNvSpPr/>
          <p:nvPr/>
        </p:nvSpPr>
        <p:spPr>
          <a:xfrm>
            <a:off x="7805049" y="4410455"/>
            <a:ext cx="0" cy="158750"/>
          </a:xfrm>
          <a:custGeom>
            <a:avLst/>
            <a:gdLst/>
            <a:ahLst/>
            <a:cxnLst/>
            <a:rect l="l" t="t" r="r" b="b"/>
            <a:pathLst>
              <a:path h="158750">
                <a:moveTo>
                  <a:pt x="0" y="0"/>
                </a:moveTo>
                <a:lnTo>
                  <a:pt x="0" y="158495"/>
                </a:lnTo>
              </a:path>
            </a:pathLst>
          </a:custGeom>
          <a:ln w="12700">
            <a:solidFill>
              <a:srgbClr val="000000"/>
            </a:solidFill>
          </a:ln>
        </p:spPr>
        <p:txBody>
          <a:bodyPr wrap="square" lIns="0" tIns="0" rIns="0" bIns="0" rtlCol="0"/>
          <a:lstStyle/>
          <a:p>
            <a:endParaRPr/>
          </a:p>
        </p:txBody>
      </p:sp>
      <p:sp>
        <p:nvSpPr>
          <p:cNvPr id="145" name="object 145"/>
          <p:cNvSpPr/>
          <p:nvPr/>
        </p:nvSpPr>
        <p:spPr>
          <a:xfrm>
            <a:off x="7805049"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46" name="object 146"/>
          <p:cNvSpPr/>
          <p:nvPr/>
        </p:nvSpPr>
        <p:spPr>
          <a:xfrm>
            <a:off x="7798699"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47" name="object 147"/>
          <p:cNvSpPr/>
          <p:nvPr/>
        </p:nvSpPr>
        <p:spPr>
          <a:xfrm>
            <a:off x="8098964" y="1197916"/>
            <a:ext cx="0" cy="3371215"/>
          </a:xfrm>
          <a:custGeom>
            <a:avLst/>
            <a:gdLst/>
            <a:ahLst/>
            <a:cxnLst/>
            <a:rect l="l" t="t" r="r" b="b"/>
            <a:pathLst>
              <a:path h="3371215">
                <a:moveTo>
                  <a:pt x="0" y="0"/>
                </a:moveTo>
                <a:lnTo>
                  <a:pt x="0" y="3371035"/>
                </a:lnTo>
              </a:path>
            </a:pathLst>
          </a:custGeom>
          <a:ln w="12700">
            <a:solidFill>
              <a:srgbClr val="000000"/>
            </a:solidFill>
          </a:ln>
        </p:spPr>
        <p:txBody>
          <a:bodyPr wrap="square" lIns="0" tIns="0" rIns="0" bIns="0" rtlCol="0"/>
          <a:lstStyle/>
          <a:p>
            <a:endParaRPr/>
          </a:p>
        </p:txBody>
      </p:sp>
      <p:sp>
        <p:nvSpPr>
          <p:cNvPr id="148" name="object 148"/>
          <p:cNvSpPr/>
          <p:nvPr/>
        </p:nvSpPr>
        <p:spPr>
          <a:xfrm>
            <a:off x="8098964"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49" name="object 149"/>
          <p:cNvSpPr/>
          <p:nvPr/>
        </p:nvSpPr>
        <p:spPr>
          <a:xfrm>
            <a:off x="8092614"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50" name="object 150"/>
          <p:cNvSpPr/>
          <p:nvPr/>
        </p:nvSpPr>
        <p:spPr>
          <a:xfrm>
            <a:off x="8392878" y="1197916"/>
            <a:ext cx="0" cy="3371215"/>
          </a:xfrm>
          <a:custGeom>
            <a:avLst/>
            <a:gdLst/>
            <a:ahLst/>
            <a:cxnLst/>
            <a:rect l="l" t="t" r="r" b="b"/>
            <a:pathLst>
              <a:path h="3371215">
                <a:moveTo>
                  <a:pt x="0" y="0"/>
                </a:moveTo>
                <a:lnTo>
                  <a:pt x="0" y="3371035"/>
                </a:lnTo>
              </a:path>
            </a:pathLst>
          </a:custGeom>
          <a:ln w="12700">
            <a:solidFill>
              <a:srgbClr val="000000"/>
            </a:solidFill>
          </a:ln>
        </p:spPr>
        <p:txBody>
          <a:bodyPr wrap="square" lIns="0" tIns="0" rIns="0" bIns="0" rtlCol="0"/>
          <a:lstStyle/>
          <a:p>
            <a:endParaRPr/>
          </a:p>
        </p:txBody>
      </p:sp>
      <p:sp>
        <p:nvSpPr>
          <p:cNvPr id="151" name="object 151"/>
          <p:cNvSpPr/>
          <p:nvPr/>
        </p:nvSpPr>
        <p:spPr>
          <a:xfrm>
            <a:off x="8392878" y="4797552"/>
            <a:ext cx="0" cy="120014"/>
          </a:xfrm>
          <a:custGeom>
            <a:avLst/>
            <a:gdLst/>
            <a:ahLst/>
            <a:cxnLst/>
            <a:rect l="l" t="t" r="r" b="b"/>
            <a:pathLst>
              <a:path h="120014">
                <a:moveTo>
                  <a:pt x="0" y="0"/>
                </a:moveTo>
                <a:lnTo>
                  <a:pt x="0" y="119684"/>
                </a:lnTo>
              </a:path>
            </a:pathLst>
          </a:custGeom>
          <a:ln w="12700">
            <a:solidFill>
              <a:srgbClr val="000000"/>
            </a:solidFill>
          </a:ln>
        </p:spPr>
        <p:txBody>
          <a:bodyPr wrap="square" lIns="0" tIns="0" rIns="0" bIns="0" rtlCol="0"/>
          <a:lstStyle/>
          <a:p>
            <a:endParaRPr/>
          </a:p>
        </p:txBody>
      </p:sp>
      <p:sp>
        <p:nvSpPr>
          <p:cNvPr id="152" name="object 152"/>
          <p:cNvSpPr/>
          <p:nvPr/>
        </p:nvSpPr>
        <p:spPr>
          <a:xfrm>
            <a:off x="8386528" y="5243786"/>
            <a:ext cx="12700" cy="0"/>
          </a:xfrm>
          <a:custGeom>
            <a:avLst/>
            <a:gdLst/>
            <a:ahLst/>
            <a:cxnLst/>
            <a:rect l="l" t="t" r="r" b="b"/>
            <a:pathLst>
              <a:path w="12700">
                <a:moveTo>
                  <a:pt x="0" y="0"/>
                </a:moveTo>
                <a:lnTo>
                  <a:pt x="12700" y="0"/>
                </a:lnTo>
              </a:path>
            </a:pathLst>
          </a:custGeom>
          <a:ln w="12700">
            <a:solidFill>
              <a:srgbClr val="000000"/>
            </a:solidFill>
          </a:ln>
        </p:spPr>
        <p:txBody>
          <a:bodyPr wrap="square" lIns="0" tIns="0" rIns="0" bIns="0" rtlCol="0"/>
          <a:lstStyle/>
          <a:p>
            <a:endParaRPr/>
          </a:p>
        </p:txBody>
      </p:sp>
      <p:sp>
        <p:nvSpPr>
          <p:cNvPr id="153" name="object 153"/>
          <p:cNvSpPr/>
          <p:nvPr/>
        </p:nvSpPr>
        <p:spPr>
          <a:xfrm>
            <a:off x="450850" y="1642188"/>
            <a:ext cx="8242300" cy="0"/>
          </a:xfrm>
          <a:custGeom>
            <a:avLst/>
            <a:gdLst/>
            <a:ahLst/>
            <a:cxnLst/>
            <a:rect l="l" t="t" r="r" b="b"/>
            <a:pathLst>
              <a:path w="8242300">
                <a:moveTo>
                  <a:pt x="0" y="0"/>
                </a:moveTo>
                <a:lnTo>
                  <a:pt x="8242287" y="0"/>
                </a:lnTo>
              </a:path>
            </a:pathLst>
          </a:custGeom>
          <a:ln w="12700">
            <a:solidFill>
              <a:srgbClr val="000000"/>
            </a:solidFill>
          </a:ln>
        </p:spPr>
        <p:txBody>
          <a:bodyPr wrap="square" lIns="0" tIns="0" rIns="0" bIns="0" rtlCol="0"/>
          <a:lstStyle/>
          <a:p>
            <a:endParaRPr/>
          </a:p>
        </p:txBody>
      </p:sp>
      <p:sp>
        <p:nvSpPr>
          <p:cNvPr id="154" name="object 154"/>
          <p:cNvSpPr/>
          <p:nvPr/>
        </p:nvSpPr>
        <p:spPr>
          <a:xfrm>
            <a:off x="457200" y="1197916"/>
            <a:ext cx="0" cy="4050665"/>
          </a:xfrm>
          <a:custGeom>
            <a:avLst/>
            <a:gdLst/>
            <a:ahLst/>
            <a:cxnLst/>
            <a:rect l="l" t="t" r="r" b="b"/>
            <a:pathLst>
              <a:path h="4050665">
                <a:moveTo>
                  <a:pt x="0" y="0"/>
                </a:moveTo>
                <a:lnTo>
                  <a:pt x="0" y="4050093"/>
                </a:lnTo>
              </a:path>
            </a:pathLst>
          </a:custGeom>
          <a:ln w="12700">
            <a:solidFill>
              <a:srgbClr val="000000"/>
            </a:solidFill>
          </a:ln>
        </p:spPr>
        <p:txBody>
          <a:bodyPr wrap="square" lIns="0" tIns="0" rIns="0" bIns="0" rtlCol="0"/>
          <a:lstStyle/>
          <a:p>
            <a:endParaRPr/>
          </a:p>
        </p:txBody>
      </p:sp>
      <p:sp>
        <p:nvSpPr>
          <p:cNvPr id="155" name="object 155"/>
          <p:cNvSpPr/>
          <p:nvPr/>
        </p:nvSpPr>
        <p:spPr>
          <a:xfrm>
            <a:off x="8686792" y="1197916"/>
            <a:ext cx="0" cy="4050665"/>
          </a:xfrm>
          <a:custGeom>
            <a:avLst/>
            <a:gdLst/>
            <a:ahLst/>
            <a:cxnLst/>
            <a:rect l="l" t="t" r="r" b="b"/>
            <a:pathLst>
              <a:path h="4050665">
                <a:moveTo>
                  <a:pt x="0" y="0"/>
                </a:moveTo>
                <a:lnTo>
                  <a:pt x="0" y="4050093"/>
                </a:lnTo>
              </a:path>
            </a:pathLst>
          </a:custGeom>
          <a:ln w="12700">
            <a:solidFill>
              <a:srgbClr val="000000"/>
            </a:solidFill>
          </a:ln>
        </p:spPr>
        <p:txBody>
          <a:bodyPr wrap="square" lIns="0" tIns="0" rIns="0" bIns="0" rtlCol="0"/>
          <a:lstStyle/>
          <a:p>
            <a:endParaRPr/>
          </a:p>
        </p:txBody>
      </p:sp>
      <p:sp>
        <p:nvSpPr>
          <p:cNvPr id="156" name="object 156"/>
          <p:cNvSpPr/>
          <p:nvPr/>
        </p:nvSpPr>
        <p:spPr>
          <a:xfrm>
            <a:off x="450850" y="1204266"/>
            <a:ext cx="8242300" cy="0"/>
          </a:xfrm>
          <a:custGeom>
            <a:avLst/>
            <a:gdLst/>
            <a:ahLst/>
            <a:cxnLst/>
            <a:rect l="l" t="t" r="r" b="b"/>
            <a:pathLst>
              <a:path w="8242300">
                <a:moveTo>
                  <a:pt x="0" y="0"/>
                </a:moveTo>
                <a:lnTo>
                  <a:pt x="8242287" y="0"/>
                </a:lnTo>
              </a:path>
            </a:pathLst>
          </a:custGeom>
          <a:ln w="12700">
            <a:solidFill>
              <a:srgbClr val="000000"/>
            </a:solidFill>
          </a:ln>
        </p:spPr>
        <p:txBody>
          <a:bodyPr wrap="square" lIns="0" tIns="0" rIns="0" bIns="0" rtlCol="0"/>
          <a:lstStyle/>
          <a:p>
            <a:endParaRPr/>
          </a:p>
        </p:txBody>
      </p:sp>
      <p:sp>
        <p:nvSpPr>
          <p:cNvPr id="157" name="object 157"/>
          <p:cNvSpPr/>
          <p:nvPr/>
        </p:nvSpPr>
        <p:spPr>
          <a:xfrm>
            <a:off x="450850" y="5241655"/>
            <a:ext cx="8242300" cy="0"/>
          </a:xfrm>
          <a:custGeom>
            <a:avLst/>
            <a:gdLst/>
            <a:ahLst/>
            <a:cxnLst/>
            <a:rect l="l" t="t" r="r" b="b"/>
            <a:pathLst>
              <a:path w="8242300">
                <a:moveTo>
                  <a:pt x="0" y="0"/>
                </a:moveTo>
                <a:lnTo>
                  <a:pt x="8242287" y="0"/>
                </a:lnTo>
              </a:path>
            </a:pathLst>
          </a:custGeom>
          <a:ln w="12700">
            <a:solidFill>
              <a:srgbClr val="000000"/>
            </a:solidFill>
          </a:ln>
        </p:spPr>
        <p:txBody>
          <a:bodyPr wrap="square" lIns="0" tIns="0" rIns="0" bIns="0" rtlCol="0"/>
          <a:lstStyle/>
          <a:p>
            <a:endParaRPr/>
          </a:p>
        </p:txBody>
      </p:sp>
      <p:sp>
        <p:nvSpPr>
          <p:cNvPr id="158" name="object 158"/>
          <p:cNvSpPr/>
          <p:nvPr/>
        </p:nvSpPr>
        <p:spPr>
          <a:xfrm>
            <a:off x="5216652" y="3723132"/>
            <a:ext cx="1333500" cy="228600"/>
          </a:xfrm>
          <a:custGeom>
            <a:avLst/>
            <a:gdLst/>
            <a:ahLst/>
            <a:cxnLst/>
            <a:rect l="l" t="t" r="r" b="b"/>
            <a:pathLst>
              <a:path w="1333500" h="228600">
                <a:moveTo>
                  <a:pt x="0" y="228600"/>
                </a:moveTo>
                <a:lnTo>
                  <a:pt x="1333500" y="228600"/>
                </a:lnTo>
                <a:lnTo>
                  <a:pt x="1333500" y="0"/>
                </a:lnTo>
                <a:lnTo>
                  <a:pt x="0" y="0"/>
                </a:lnTo>
                <a:lnTo>
                  <a:pt x="0" y="228600"/>
                </a:lnTo>
                <a:close/>
              </a:path>
            </a:pathLst>
          </a:custGeom>
          <a:solidFill>
            <a:srgbClr val="000080"/>
          </a:solidFill>
        </p:spPr>
        <p:txBody>
          <a:bodyPr wrap="square" lIns="0" tIns="0" rIns="0" bIns="0" rtlCol="0"/>
          <a:lstStyle/>
          <a:p>
            <a:endParaRPr/>
          </a:p>
        </p:txBody>
      </p:sp>
      <p:sp>
        <p:nvSpPr>
          <p:cNvPr id="159" name="object 159"/>
          <p:cNvSpPr/>
          <p:nvPr/>
        </p:nvSpPr>
        <p:spPr>
          <a:xfrm>
            <a:off x="3316223" y="3723132"/>
            <a:ext cx="1195070" cy="228600"/>
          </a:xfrm>
          <a:custGeom>
            <a:avLst/>
            <a:gdLst/>
            <a:ahLst/>
            <a:cxnLst/>
            <a:rect l="l" t="t" r="r" b="b"/>
            <a:pathLst>
              <a:path w="1195070" h="228600">
                <a:moveTo>
                  <a:pt x="0" y="228600"/>
                </a:moveTo>
                <a:lnTo>
                  <a:pt x="1194815" y="228600"/>
                </a:lnTo>
                <a:lnTo>
                  <a:pt x="1194815" y="0"/>
                </a:lnTo>
                <a:lnTo>
                  <a:pt x="0" y="0"/>
                </a:lnTo>
                <a:lnTo>
                  <a:pt x="0" y="228600"/>
                </a:lnTo>
                <a:close/>
              </a:path>
            </a:pathLst>
          </a:custGeom>
          <a:solidFill>
            <a:srgbClr val="000080"/>
          </a:solidFill>
        </p:spPr>
        <p:txBody>
          <a:bodyPr wrap="square" lIns="0" tIns="0" rIns="0" bIns="0" rtlCol="0"/>
          <a:lstStyle/>
          <a:p>
            <a:endParaRPr/>
          </a:p>
        </p:txBody>
      </p:sp>
      <p:sp>
        <p:nvSpPr>
          <p:cNvPr id="160" name="object 160"/>
          <p:cNvSpPr/>
          <p:nvPr/>
        </p:nvSpPr>
        <p:spPr>
          <a:xfrm>
            <a:off x="3316223" y="3723132"/>
            <a:ext cx="3234055" cy="228600"/>
          </a:xfrm>
          <a:custGeom>
            <a:avLst/>
            <a:gdLst/>
            <a:ahLst/>
            <a:cxnLst/>
            <a:rect l="l" t="t" r="r" b="b"/>
            <a:pathLst>
              <a:path w="3234054" h="228600">
                <a:moveTo>
                  <a:pt x="0" y="0"/>
                </a:moveTo>
                <a:lnTo>
                  <a:pt x="3233928" y="0"/>
                </a:lnTo>
                <a:lnTo>
                  <a:pt x="3233928" y="228600"/>
                </a:lnTo>
                <a:lnTo>
                  <a:pt x="0" y="228600"/>
                </a:lnTo>
                <a:lnTo>
                  <a:pt x="0" y="0"/>
                </a:lnTo>
                <a:close/>
              </a:path>
            </a:pathLst>
          </a:custGeom>
          <a:ln w="9144">
            <a:solidFill>
              <a:srgbClr val="002060"/>
            </a:solidFill>
          </a:ln>
        </p:spPr>
        <p:txBody>
          <a:bodyPr wrap="square" lIns="0" tIns="0" rIns="0" bIns="0" rtlCol="0"/>
          <a:lstStyle/>
          <a:p>
            <a:endParaRPr/>
          </a:p>
        </p:txBody>
      </p:sp>
      <p:sp>
        <p:nvSpPr>
          <p:cNvPr id="161" name="object 161"/>
          <p:cNvSpPr/>
          <p:nvPr/>
        </p:nvSpPr>
        <p:spPr>
          <a:xfrm>
            <a:off x="2958083" y="2354579"/>
            <a:ext cx="1716023" cy="227075"/>
          </a:xfrm>
          <a:prstGeom prst="rect">
            <a:avLst/>
          </a:prstGeom>
          <a:blipFill>
            <a:blip r:embed="rId3" cstate="print"/>
            <a:stretch>
              <a:fillRect/>
            </a:stretch>
          </a:blipFill>
        </p:spPr>
        <p:txBody>
          <a:bodyPr wrap="square" lIns="0" tIns="0" rIns="0" bIns="0" rtlCol="0"/>
          <a:lstStyle/>
          <a:p>
            <a:endParaRPr/>
          </a:p>
        </p:txBody>
      </p:sp>
      <p:sp>
        <p:nvSpPr>
          <p:cNvPr id="162" name="object 162"/>
          <p:cNvSpPr/>
          <p:nvPr/>
        </p:nvSpPr>
        <p:spPr>
          <a:xfrm>
            <a:off x="603504" y="2354579"/>
            <a:ext cx="1527047" cy="227075"/>
          </a:xfrm>
          <a:prstGeom prst="rect">
            <a:avLst/>
          </a:prstGeom>
          <a:blipFill>
            <a:blip r:embed="rId4" cstate="print"/>
            <a:stretch>
              <a:fillRect/>
            </a:stretch>
          </a:blipFill>
        </p:spPr>
        <p:txBody>
          <a:bodyPr wrap="square" lIns="0" tIns="0" rIns="0" bIns="0" rtlCol="0"/>
          <a:lstStyle/>
          <a:p>
            <a:endParaRPr/>
          </a:p>
        </p:txBody>
      </p:sp>
      <p:sp>
        <p:nvSpPr>
          <p:cNvPr id="163" name="object 163"/>
          <p:cNvSpPr/>
          <p:nvPr/>
        </p:nvSpPr>
        <p:spPr>
          <a:xfrm>
            <a:off x="603504" y="2354579"/>
            <a:ext cx="4070985" cy="227329"/>
          </a:xfrm>
          <a:custGeom>
            <a:avLst/>
            <a:gdLst/>
            <a:ahLst/>
            <a:cxnLst/>
            <a:rect l="l" t="t" r="r" b="b"/>
            <a:pathLst>
              <a:path w="4070985" h="227330">
                <a:moveTo>
                  <a:pt x="0" y="0"/>
                </a:moveTo>
                <a:lnTo>
                  <a:pt x="4070604" y="0"/>
                </a:lnTo>
                <a:lnTo>
                  <a:pt x="4070604" y="227075"/>
                </a:lnTo>
                <a:lnTo>
                  <a:pt x="0" y="227075"/>
                </a:lnTo>
                <a:lnTo>
                  <a:pt x="0" y="0"/>
                </a:lnTo>
                <a:close/>
              </a:path>
            </a:pathLst>
          </a:custGeom>
          <a:ln w="9144">
            <a:solidFill>
              <a:srgbClr val="00B050"/>
            </a:solidFill>
          </a:ln>
        </p:spPr>
        <p:txBody>
          <a:bodyPr wrap="square" lIns="0" tIns="0" rIns="0" bIns="0" rtlCol="0"/>
          <a:lstStyle/>
          <a:p>
            <a:endParaRPr/>
          </a:p>
        </p:txBody>
      </p:sp>
      <p:sp>
        <p:nvSpPr>
          <p:cNvPr id="164" name="object 164"/>
          <p:cNvSpPr txBox="1"/>
          <p:nvPr/>
        </p:nvSpPr>
        <p:spPr>
          <a:xfrm>
            <a:off x="5379727" y="2840657"/>
            <a:ext cx="779780" cy="177800"/>
          </a:xfrm>
          <a:prstGeom prst="rect">
            <a:avLst/>
          </a:prstGeom>
        </p:spPr>
        <p:txBody>
          <a:bodyPr vert="horz" wrap="square" lIns="0" tIns="0" rIns="0" bIns="0" rtlCol="0">
            <a:spAutoFit/>
          </a:bodyPr>
          <a:lstStyle/>
          <a:p>
            <a:pPr marL="12700">
              <a:lnSpc>
                <a:spcPct val="100000"/>
              </a:lnSpc>
            </a:pPr>
            <a:r>
              <a:rPr sz="1200" b="1" i="1" spc="-10" dirty="0">
                <a:solidFill>
                  <a:srgbClr val="002060"/>
                </a:solidFill>
                <a:latin typeface="Franklin Gothic Demi"/>
                <a:cs typeface="Franklin Gothic Demi"/>
              </a:rPr>
              <a:t>G</a:t>
            </a:r>
            <a:r>
              <a:rPr sz="1200" b="1" i="1" spc="-15" dirty="0">
                <a:solidFill>
                  <a:srgbClr val="002060"/>
                </a:solidFill>
                <a:latin typeface="Franklin Gothic Demi"/>
                <a:cs typeface="Franklin Gothic Demi"/>
              </a:rPr>
              <a:t>OE</a:t>
            </a:r>
            <a:r>
              <a:rPr sz="1200" b="1" i="1" spc="-10" dirty="0">
                <a:solidFill>
                  <a:srgbClr val="002060"/>
                </a:solidFill>
                <a:latin typeface="Franklin Gothic Demi"/>
                <a:cs typeface="Franklin Gothic Demi"/>
              </a:rPr>
              <a:t>S</a:t>
            </a:r>
            <a:r>
              <a:rPr sz="1200" b="1" i="1" spc="5" dirty="0">
                <a:solidFill>
                  <a:srgbClr val="002060"/>
                </a:solidFill>
                <a:latin typeface="Franklin Gothic Demi"/>
                <a:cs typeface="Franklin Gothic Demi"/>
              </a:rPr>
              <a:t> </a:t>
            </a:r>
            <a:r>
              <a:rPr sz="1200" b="1" i="1" spc="-10" dirty="0">
                <a:solidFill>
                  <a:srgbClr val="002060"/>
                </a:solidFill>
                <a:latin typeface="Franklin Gothic Demi"/>
                <a:cs typeface="Franklin Gothic Demi"/>
              </a:rPr>
              <a:t>We</a:t>
            </a:r>
            <a:r>
              <a:rPr sz="1200" b="1" i="1" spc="-5" dirty="0">
                <a:solidFill>
                  <a:srgbClr val="002060"/>
                </a:solidFill>
                <a:latin typeface="Franklin Gothic Demi"/>
                <a:cs typeface="Franklin Gothic Demi"/>
              </a:rPr>
              <a:t>st</a:t>
            </a:r>
            <a:endParaRPr sz="1200">
              <a:latin typeface="Franklin Gothic Demi"/>
              <a:cs typeface="Franklin Gothic Demi"/>
            </a:endParaRPr>
          </a:p>
        </p:txBody>
      </p:sp>
      <p:sp>
        <p:nvSpPr>
          <p:cNvPr id="165" name="object 165"/>
          <p:cNvSpPr/>
          <p:nvPr/>
        </p:nvSpPr>
        <p:spPr>
          <a:xfrm>
            <a:off x="833627" y="2802635"/>
            <a:ext cx="4089400" cy="238125"/>
          </a:xfrm>
          <a:custGeom>
            <a:avLst/>
            <a:gdLst/>
            <a:ahLst/>
            <a:cxnLst/>
            <a:rect l="l" t="t" r="r" b="b"/>
            <a:pathLst>
              <a:path w="4089400" h="238125">
                <a:moveTo>
                  <a:pt x="0" y="0"/>
                </a:moveTo>
                <a:lnTo>
                  <a:pt x="4088891" y="0"/>
                </a:lnTo>
                <a:lnTo>
                  <a:pt x="4088891" y="237743"/>
                </a:lnTo>
                <a:lnTo>
                  <a:pt x="0" y="237743"/>
                </a:lnTo>
                <a:lnTo>
                  <a:pt x="0" y="0"/>
                </a:lnTo>
                <a:close/>
              </a:path>
            </a:pathLst>
          </a:custGeom>
          <a:solidFill>
            <a:srgbClr val="00B050"/>
          </a:solidFill>
        </p:spPr>
        <p:txBody>
          <a:bodyPr wrap="square" lIns="0" tIns="0" rIns="0" bIns="0" rtlCol="0"/>
          <a:lstStyle/>
          <a:p>
            <a:endParaRPr/>
          </a:p>
        </p:txBody>
      </p:sp>
      <p:sp>
        <p:nvSpPr>
          <p:cNvPr id="166" name="object 166"/>
          <p:cNvSpPr/>
          <p:nvPr/>
        </p:nvSpPr>
        <p:spPr>
          <a:xfrm>
            <a:off x="4506467" y="3255264"/>
            <a:ext cx="952500" cy="228600"/>
          </a:xfrm>
          <a:custGeom>
            <a:avLst/>
            <a:gdLst/>
            <a:ahLst/>
            <a:cxnLst/>
            <a:rect l="l" t="t" r="r" b="b"/>
            <a:pathLst>
              <a:path w="952500" h="228600">
                <a:moveTo>
                  <a:pt x="0" y="228600"/>
                </a:moveTo>
                <a:lnTo>
                  <a:pt x="952500" y="228600"/>
                </a:lnTo>
                <a:lnTo>
                  <a:pt x="952500" y="0"/>
                </a:lnTo>
                <a:lnTo>
                  <a:pt x="0" y="0"/>
                </a:lnTo>
                <a:lnTo>
                  <a:pt x="0" y="228600"/>
                </a:lnTo>
                <a:close/>
              </a:path>
            </a:pathLst>
          </a:custGeom>
          <a:solidFill>
            <a:srgbClr val="000080"/>
          </a:solidFill>
        </p:spPr>
        <p:txBody>
          <a:bodyPr wrap="square" lIns="0" tIns="0" rIns="0" bIns="0" rtlCol="0"/>
          <a:lstStyle/>
          <a:p>
            <a:endParaRPr/>
          </a:p>
        </p:txBody>
      </p:sp>
      <p:sp>
        <p:nvSpPr>
          <p:cNvPr id="167" name="object 167"/>
          <p:cNvSpPr/>
          <p:nvPr/>
        </p:nvSpPr>
        <p:spPr>
          <a:xfrm>
            <a:off x="2735579" y="3255264"/>
            <a:ext cx="943610" cy="228600"/>
          </a:xfrm>
          <a:custGeom>
            <a:avLst/>
            <a:gdLst/>
            <a:ahLst/>
            <a:cxnLst/>
            <a:rect l="l" t="t" r="r" b="b"/>
            <a:pathLst>
              <a:path w="943610" h="228600">
                <a:moveTo>
                  <a:pt x="0" y="228600"/>
                </a:moveTo>
                <a:lnTo>
                  <a:pt x="943356" y="228600"/>
                </a:lnTo>
                <a:lnTo>
                  <a:pt x="943356" y="0"/>
                </a:lnTo>
                <a:lnTo>
                  <a:pt x="0" y="0"/>
                </a:lnTo>
                <a:lnTo>
                  <a:pt x="0" y="228600"/>
                </a:lnTo>
                <a:close/>
              </a:path>
            </a:pathLst>
          </a:custGeom>
          <a:solidFill>
            <a:srgbClr val="000080"/>
          </a:solidFill>
        </p:spPr>
        <p:txBody>
          <a:bodyPr wrap="square" lIns="0" tIns="0" rIns="0" bIns="0" rtlCol="0"/>
          <a:lstStyle/>
          <a:p>
            <a:endParaRPr/>
          </a:p>
        </p:txBody>
      </p:sp>
      <p:sp>
        <p:nvSpPr>
          <p:cNvPr id="168" name="object 168"/>
          <p:cNvSpPr/>
          <p:nvPr/>
        </p:nvSpPr>
        <p:spPr>
          <a:xfrm>
            <a:off x="2735579" y="3255264"/>
            <a:ext cx="2723515" cy="228600"/>
          </a:xfrm>
          <a:custGeom>
            <a:avLst/>
            <a:gdLst/>
            <a:ahLst/>
            <a:cxnLst/>
            <a:rect l="l" t="t" r="r" b="b"/>
            <a:pathLst>
              <a:path w="2723515" h="228600">
                <a:moveTo>
                  <a:pt x="0" y="0"/>
                </a:moveTo>
                <a:lnTo>
                  <a:pt x="2723388" y="0"/>
                </a:lnTo>
                <a:lnTo>
                  <a:pt x="2723388" y="228600"/>
                </a:lnTo>
                <a:lnTo>
                  <a:pt x="0" y="228600"/>
                </a:lnTo>
                <a:lnTo>
                  <a:pt x="0" y="0"/>
                </a:lnTo>
                <a:close/>
              </a:path>
            </a:pathLst>
          </a:custGeom>
          <a:ln w="9144">
            <a:solidFill>
              <a:srgbClr val="002060"/>
            </a:solidFill>
          </a:ln>
        </p:spPr>
        <p:txBody>
          <a:bodyPr wrap="square" lIns="0" tIns="0" rIns="0" bIns="0" rtlCol="0"/>
          <a:lstStyle/>
          <a:p>
            <a:endParaRPr/>
          </a:p>
        </p:txBody>
      </p:sp>
      <p:sp>
        <p:nvSpPr>
          <p:cNvPr id="169" name="object 169"/>
          <p:cNvSpPr/>
          <p:nvPr/>
        </p:nvSpPr>
        <p:spPr>
          <a:xfrm>
            <a:off x="3860291" y="4181855"/>
            <a:ext cx="1778508" cy="228600"/>
          </a:xfrm>
          <a:prstGeom prst="rect">
            <a:avLst/>
          </a:prstGeom>
          <a:blipFill>
            <a:blip r:embed="rId5" cstate="print"/>
            <a:stretch>
              <a:fillRect/>
            </a:stretch>
          </a:blipFill>
        </p:spPr>
        <p:txBody>
          <a:bodyPr wrap="square" lIns="0" tIns="0" rIns="0" bIns="0" rtlCol="0"/>
          <a:lstStyle/>
          <a:p>
            <a:endParaRPr/>
          </a:p>
        </p:txBody>
      </p:sp>
      <p:sp>
        <p:nvSpPr>
          <p:cNvPr id="170" name="object 170"/>
          <p:cNvSpPr/>
          <p:nvPr/>
        </p:nvSpPr>
        <p:spPr>
          <a:xfrm>
            <a:off x="3860291" y="4181855"/>
            <a:ext cx="1828800" cy="228600"/>
          </a:xfrm>
          <a:custGeom>
            <a:avLst/>
            <a:gdLst/>
            <a:ahLst/>
            <a:cxnLst/>
            <a:rect l="l" t="t" r="r" b="b"/>
            <a:pathLst>
              <a:path w="1828800" h="228600">
                <a:moveTo>
                  <a:pt x="0" y="0"/>
                </a:moveTo>
                <a:lnTo>
                  <a:pt x="1828800" y="0"/>
                </a:lnTo>
                <a:lnTo>
                  <a:pt x="1828800" y="228600"/>
                </a:lnTo>
                <a:lnTo>
                  <a:pt x="0" y="228600"/>
                </a:lnTo>
                <a:lnTo>
                  <a:pt x="0" y="0"/>
                </a:lnTo>
                <a:close/>
              </a:path>
            </a:pathLst>
          </a:custGeom>
          <a:ln w="9144">
            <a:solidFill>
              <a:srgbClr val="002060"/>
            </a:solidFill>
          </a:ln>
        </p:spPr>
        <p:txBody>
          <a:bodyPr wrap="square" lIns="0" tIns="0" rIns="0" bIns="0" rtlCol="0"/>
          <a:lstStyle/>
          <a:p>
            <a:endParaRPr/>
          </a:p>
        </p:txBody>
      </p:sp>
      <p:sp>
        <p:nvSpPr>
          <p:cNvPr id="171" name="object 171"/>
          <p:cNvSpPr/>
          <p:nvPr/>
        </p:nvSpPr>
        <p:spPr>
          <a:xfrm>
            <a:off x="7138416" y="4181855"/>
            <a:ext cx="928369" cy="228600"/>
          </a:xfrm>
          <a:custGeom>
            <a:avLst/>
            <a:gdLst/>
            <a:ahLst/>
            <a:cxnLst/>
            <a:rect l="l" t="t" r="r" b="b"/>
            <a:pathLst>
              <a:path w="928370" h="228600">
                <a:moveTo>
                  <a:pt x="0" y="228600"/>
                </a:moveTo>
                <a:lnTo>
                  <a:pt x="928116" y="228600"/>
                </a:lnTo>
                <a:lnTo>
                  <a:pt x="928116" y="0"/>
                </a:lnTo>
                <a:lnTo>
                  <a:pt x="0" y="0"/>
                </a:lnTo>
                <a:lnTo>
                  <a:pt x="0" y="228600"/>
                </a:lnTo>
                <a:close/>
              </a:path>
            </a:pathLst>
          </a:custGeom>
          <a:solidFill>
            <a:srgbClr val="000080"/>
          </a:solidFill>
        </p:spPr>
        <p:txBody>
          <a:bodyPr wrap="square" lIns="0" tIns="0" rIns="0" bIns="0" rtlCol="0"/>
          <a:lstStyle/>
          <a:p>
            <a:endParaRPr/>
          </a:p>
        </p:txBody>
      </p:sp>
      <p:sp>
        <p:nvSpPr>
          <p:cNvPr id="172" name="object 172"/>
          <p:cNvSpPr/>
          <p:nvPr/>
        </p:nvSpPr>
        <p:spPr>
          <a:xfrm>
            <a:off x="5638800" y="4181855"/>
            <a:ext cx="810895" cy="228600"/>
          </a:xfrm>
          <a:custGeom>
            <a:avLst/>
            <a:gdLst/>
            <a:ahLst/>
            <a:cxnLst/>
            <a:rect l="l" t="t" r="r" b="b"/>
            <a:pathLst>
              <a:path w="810895" h="228600">
                <a:moveTo>
                  <a:pt x="0" y="228600"/>
                </a:moveTo>
                <a:lnTo>
                  <a:pt x="810767" y="228600"/>
                </a:lnTo>
                <a:lnTo>
                  <a:pt x="810767" y="0"/>
                </a:lnTo>
                <a:lnTo>
                  <a:pt x="0" y="0"/>
                </a:lnTo>
                <a:lnTo>
                  <a:pt x="0" y="228600"/>
                </a:lnTo>
                <a:close/>
              </a:path>
            </a:pathLst>
          </a:custGeom>
          <a:solidFill>
            <a:srgbClr val="000080"/>
          </a:solidFill>
        </p:spPr>
        <p:txBody>
          <a:bodyPr wrap="square" lIns="0" tIns="0" rIns="0" bIns="0" rtlCol="0"/>
          <a:lstStyle/>
          <a:p>
            <a:endParaRPr/>
          </a:p>
        </p:txBody>
      </p:sp>
      <p:sp>
        <p:nvSpPr>
          <p:cNvPr id="173" name="object 173"/>
          <p:cNvSpPr/>
          <p:nvPr/>
        </p:nvSpPr>
        <p:spPr>
          <a:xfrm>
            <a:off x="5638800" y="4181855"/>
            <a:ext cx="2428240" cy="228600"/>
          </a:xfrm>
          <a:custGeom>
            <a:avLst/>
            <a:gdLst/>
            <a:ahLst/>
            <a:cxnLst/>
            <a:rect l="l" t="t" r="r" b="b"/>
            <a:pathLst>
              <a:path w="2428240" h="228600">
                <a:moveTo>
                  <a:pt x="0" y="0"/>
                </a:moveTo>
                <a:lnTo>
                  <a:pt x="2427731" y="0"/>
                </a:lnTo>
                <a:lnTo>
                  <a:pt x="2427731" y="228600"/>
                </a:lnTo>
                <a:lnTo>
                  <a:pt x="0" y="228600"/>
                </a:lnTo>
                <a:lnTo>
                  <a:pt x="0" y="0"/>
                </a:lnTo>
                <a:close/>
              </a:path>
            </a:pathLst>
          </a:custGeom>
          <a:ln w="9144">
            <a:solidFill>
              <a:srgbClr val="002060"/>
            </a:solidFill>
          </a:ln>
        </p:spPr>
        <p:txBody>
          <a:bodyPr wrap="square" lIns="0" tIns="0" rIns="0" bIns="0" rtlCol="0"/>
          <a:lstStyle/>
          <a:p>
            <a:endParaRPr/>
          </a:p>
        </p:txBody>
      </p:sp>
      <p:sp>
        <p:nvSpPr>
          <p:cNvPr id="174" name="object 174"/>
          <p:cNvSpPr/>
          <p:nvPr/>
        </p:nvSpPr>
        <p:spPr>
          <a:xfrm>
            <a:off x="5120640" y="4568952"/>
            <a:ext cx="1036319" cy="228600"/>
          </a:xfrm>
          <a:prstGeom prst="rect">
            <a:avLst/>
          </a:prstGeom>
          <a:blipFill>
            <a:blip r:embed="rId6" cstate="print"/>
            <a:stretch>
              <a:fillRect/>
            </a:stretch>
          </a:blipFill>
        </p:spPr>
        <p:txBody>
          <a:bodyPr wrap="square" lIns="0" tIns="0" rIns="0" bIns="0" rtlCol="0"/>
          <a:lstStyle/>
          <a:p>
            <a:endParaRPr/>
          </a:p>
        </p:txBody>
      </p:sp>
      <p:sp>
        <p:nvSpPr>
          <p:cNvPr id="175" name="object 175"/>
          <p:cNvSpPr/>
          <p:nvPr/>
        </p:nvSpPr>
        <p:spPr>
          <a:xfrm>
            <a:off x="5120640" y="4568952"/>
            <a:ext cx="1036319" cy="228600"/>
          </a:xfrm>
          <a:custGeom>
            <a:avLst/>
            <a:gdLst/>
            <a:ahLst/>
            <a:cxnLst/>
            <a:rect l="l" t="t" r="r" b="b"/>
            <a:pathLst>
              <a:path w="1036320" h="228600">
                <a:moveTo>
                  <a:pt x="0" y="0"/>
                </a:moveTo>
                <a:lnTo>
                  <a:pt x="1036319" y="0"/>
                </a:lnTo>
                <a:lnTo>
                  <a:pt x="1036319" y="228600"/>
                </a:lnTo>
                <a:lnTo>
                  <a:pt x="0" y="228600"/>
                </a:lnTo>
                <a:lnTo>
                  <a:pt x="0" y="0"/>
                </a:lnTo>
                <a:close/>
              </a:path>
            </a:pathLst>
          </a:custGeom>
          <a:ln w="9144">
            <a:solidFill>
              <a:srgbClr val="002060"/>
            </a:solidFill>
          </a:ln>
        </p:spPr>
        <p:txBody>
          <a:bodyPr wrap="square" lIns="0" tIns="0" rIns="0" bIns="0" rtlCol="0"/>
          <a:lstStyle/>
          <a:p>
            <a:endParaRPr/>
          </a:p>
        </p:txBody>
      </p:sp>
      <p:sp>
        <p:nvSpPr>
          <p:cNvPr id="176" name="object 176"/>
          <p:cNvSpPr/>
          <p:nvPr/>
        </p:nvSpPr>
        <p:spPr>
          <a:xfrm>
            <a:off x="7726680" y="4568952"/>
            <a:ext cx="958850" cy="228600"/>
          </a:xfrm>
          <a:custGeom>
            <a:avLst/>
            <a:gdLst/>
            <a:ahLst/>
            <a:cxnLst/>
            <a:rect l="l" t="t" r="r" b="b"/>
            <a:pathLst>
              <a:path w="958850" h="228600">
                <a:moveTo>
                  <a:pt x="0" y="228600"/>
                </a:moveTo>
                <a:lnTo>
                  <a:pt x="958596" y="228600"/>
                </a:lnTo>
                <a:lnTo>
                  <a:pt x="958596" y="0"/>
                </a:lnTo>
                <a:lnTo>
                  <a:pt x="0" y="0"/>
                </a:lnTo>
                <a:lnTo>
                  <a:pt x="0" y="228600"/>
                </a:lnTo>
                <a:close/>
              </a:path>
            </a:pathLst>
          </a:custGeom>
          <a:solidFill>
            <a:srgbClr val="000080"/>
          </a:solidFill>
        </p:spPr>
        <p:txBody>
          <a:bodyPr wrap="square" lIns="0" tIns="0" rIns="0" bIns="0" rtlCol="0"/>
          <a:lstStyle/>
          <a:p>
            <a:endParaRPr/>
          </a:p>
        </p:txBody>
      </p:sp>
      <p:sp>
        <p:nvSpPr>
          <p:cNvPr id="177" name="object 177"/>
          <p:cNvSpPr/>
          <p:nvPr/>
        </p:nvSpPr>
        <p:spPr>
          <a:xfrm>
            <a:off x="6153911" y="4568952"/>
            <a:ext cx="853440" cy="228600"/>
          </a:xfrm>
          <a:custGeom>
            <a:avLst/>
            <a:gdLst/>
            <a:ahLst/>
            <a:cxnLst/>
            <a:rect l="l" t="t" r="r" b="b"/>
            <a:pathLst>
              <a:path w="853440" h="228600">
                <a:moveTo>
                  <a:pt x="0" y="228600"/>
                </a:moveTo>
                <a:lnTo>
                  <a:pt x="853439" y="228600"/>
                </a:lnTo>
                <a:lnTo>
                  <a:pt x="853439" y="0"/>
                </a:lnTo>
                <a:lnTo>
                  <a:pt x="0" y="0"/>
                </a:lnTo>
                <a:lnTo>
                  <a:pt x="0" y="228600"/>
                </a:lnTo>
                <a:close/>
              </a:path>
            </a:pathLst>
          </a:custGeom>
          <a:solidFill>
            <a:srgbClr val="000080"/>
          </a:solidFill>
        </p:spPr>
        <p:txBody>
          <a:bodyPr wrap="square" lIns="0" tIns="0" rIns="0" bIns="0" rtlCol="0"/>
          <a:lstStyle/>
          <a:p>
            <a:endParaRPr/>
          </a:p>
        </p:txBody>
      </p:sp>
      <p:sp>
        <p:nvSpPr>
          <p:cNvPr id="178" name="object 178"/>
          <p:cNvSpPr/>
          <p:nvPr/>
        </p:nvSpPr>
        <p:spPr>
          <a:xfrm>
            <a:off x="6153911" y="4568952"/>
            <a:ext cx="2531745" cy="228600"/>
          </a:xfrm>
          <a:custGeom>
            <a:avLst/>
            <a:gdLst/>
            <a:ahLst/>
            <a:cxnLst/>
            <a:rect l="l" t="t" r="r" b="b"/>
            <a:pathLst>
              <a:path w="2531745" h="228600">
                <a:moveTo>
                  <a:pt x="0" y="0"/>
                </a:moveTo>
                <a:lnTo>
                  <a:pt x="2531364" y="0"/>
                </a:lnTo>
                <a:lnTo>
                  <a:pt x="2531364" y="228600"/>
                </a:lnTo>
                <a:lnTo>
                  <a:pt x="0" y="228600"/>
                </a:lnTo>
                <a:lnTo>
                  <a:pt x="0" y="0"/>
                </a:lnTo>
                <a:close/>
              </a:path>
            </a:pathLst>
          </a:custGeom>
          <a:ln w="9144">
            <a:solidFill>
              <a:srgbClr val="002060"/>
            </a:solidFill>
          </a:ln>
        </p:spPr>
        <p:txBody>
          <a:bodyPr wrap="square" lIns="0" tIns="0" rIns="0" bIns="0" rtlCol="0"/>
          <a:lstStyle/>
          <a:p>
            <a:endParaRPr/>
          </a:p>
        </p:txBody>
      </p:sp>
      <p:sp>
        <p:nvSpPr>
          <p:cNvPr id="179" name="object 179"/>
          <p:cNvSpPr/>
          <p:nvPr/>
        </p:nvSpPr>
        <p:spPr>
          <a:xfrm>
            <a:off x="6539483" y="5591555"/>
            <a:ext cx="496824" cy="118872"/>
          </a:xfrm>
          <a:prstGeom prst="rect">
            <a:avLst/>
          </a:prstGeom>
          <a:blipFill>
            <a:blip r:embed="rId7" cstate="print"/>
            <a:stretch>
              <a:fillRect/>
            </a:stretch>
          </a:blipFill>
        </p:spPr>
        <p:txBody>
          <a:bodyPr wrap="square" lIns="0" tIns="0" rIns="0" bIns="0" rtlCol="0"/>
          <a:lstStyle/>
          <a:p>
            <a:endParaRPr/>
          </a:p>
        </p:txBody>
      </p:sp>
      <p:sp>
        <p:nvSpPr>
          <p:cNvPr id="180" name="object 180"/>
          <p:cNvSpPr/>
          <p:nvPr/>
        </p:nvSpPr>
        <p:spPr>
          <a:xfrm>
            <a:off x="6539483" y="5591555"/>
            <a:ext cx="497205" cy="119380"/>
          </a:xfrm>
          <a:custGeom>
            <a:avLst/>
            <a:gdLst/>
            <a:ahLst/>
            <a:cxnLst/>
            <a:rect l="l" t="t" r="r" b="b"/>
            <a:pathLst>
              <a:path w="497204" h="119379">
                <a:moveTo>
                  <a:pt x="0" y="0"/>
                </a:moveTo>
                <a:lnTo>
                  <a:pt x="496824" y="0"/>
                </a:lnTo>
                <a:lnTo>
                  <a:pt x="496824" y="118872"/>
                </a:lnTo>
                <a:lnTo>
                  <a:pt x="0" y="118872"/>
                </a:lnTo>
                <a:lnTo>
                  <a:pt x="0" y="0"/>
                </a:lnTo>
                <a:close/>
              </a:path>
            </a:pathLst>
          </a:custGeom>
          <a:ln w="9144">
            <a:solidFill>
              <a:srgbClr val="000000"/>
            </a:solidFill>
          </a:ln>
        </p:spPr>
        <p:txBody>
          <a:bodyPr wrap="square" lIns="0" tIns="0" rIns="0" bIns="0" rtlCol="0"/>
          <a:lstStyle/>
          <a:p>
            <a:endParaRPr/>
          </a:p>
        </p:txBody>
      </p:sp>
      <p:sp>
        <p:nvSpPr>
          <p:cNvPr id="181" name="object 181"/>
          <p:cNvSpPr/>
          <p:nvPr/>
        </p:nvSpPr>
        <p:spPr>
          <a:xfrm>
            <a:off x="6539483" y="5779008"/>
            <a:ext cx="497205" cy="119380"/>
          </a:xfrm>
          <a:custGeom>
            <a:avLst/>
            <a:gdLst/>
            <a:ahLst/>
            <a:cxnLst/>
            <a:rect l="l" t="t" r="r" b="b"/>
            <a:pathLst>
              <a:path w="497204" h="119379">
                <a:moveTo>
                  <a:pt x="0" y="0"/>
                </a:moveTo>
                <a:lnTo>
                  <a:pt x="496824" y="0"/>
                </a:lnTo>
                <a:lnTo>
                  <a:pt x="496824" y="118871"/>
                </a:lnTo>
                <a:lnTo>
                  <a:pt x="0" y="118871"/>
                </a:lnTo>
                <a:lnTo>
                  <a:pt x="0" y="0"/>
                </a:lnTo>
                <a:close/>
              </a:path>
            </a:pathLst>
          </a:custGeom>
          <a:solidFill>
            <a:srgbClr val="000080"/>
          </a:solidFill>
        </p:spPr>
        <p:txBody>
          <a:bodyPr wrap="square" lIns="0" tIns="0" rIns="0" bIns="0" rtlCol="0"/>
          <a:lstStyle/>
          <a:p>
            <a:endParaRPr/>
          </a:p>
        </p:txBody>
      </p:sp>
      <p:sp>
        <p:nvSpPr>
          <p:cNvPr id="182" name="object 182"/>
          <p:cNvSpPr txBox="1"/>
          <p:nvPr/>
        </p:nvSpPr>
        <p:spPr>
          <a:xfrm>
            <a:off x="365039" y="5810698"/>
            <a:ext cx="2788920" cy="369570"/>
          </a:xfrm>
          <a:prstGeom prst="rect">
            <a:avLst/>
          </a:prstGeom>
        </p:spPr>
        <p:txBody>
          <a:bodyPr vert="horz" wrap="square" lIns="0" tIns="0" rIns="0" bIns="0" rtlCol="0">
            <a:spAutoFit/>
          </a:bodyPr>
          <a:lstStyle/>
          <a:p>
            <a:pPr marL="12700">
              <a:lnSpc>
                <a:spcPct val="100000"/>
              </a:lnSpc>
              <a:tabLst>
                <a:tab pos="2450465" algn="l"/>
              </a:tabLst>
            </a:pPr>
            <a:r>
              <a:rPr sz="1200" b="1" spc="-10" dirty="0">
                <a:solidFill>
                  <a:srgbClr val="002060"/>
                </a:solidFill>
                <a:latin typeface="Franklin Gothic Demi"/>
                <a:cs typeface="Franklin Gothic Demi"/>
              </a:rPr>
              <a:t>Appr</a:t>
            </a:r>
            <a:r>
              <a:rPr sz="1200" b="1" spc="-5" dirty="0">
                <a:solidFill>
                  <a:srgbClr val="002060"/>
                </a:solidFill>
                <a:latin typeface="Franklin Gothic Demi"/>
                <a:cs typeface="Franklin Gothic Demi"/>
              </a:rPr>
              <a:t>o</a:t>
            </a:r>
            <a:r>
              <a:rPr sz="1200" b="1" spc="-15" dirty="0">
                <a:solidFill>
                  <a:srgbClr val="002060"/>
                </a:solidFill>
                <a:latin typeface="Franklin Gothic Demi"/>
                <a:cs typeface="Franklin Gothic Demi"/>
              </a:rPr>
              <a:t>v</a:t>
            </a:r>
            <a:r>
              <a:rPr sz="1200" b="1" spc="-20" dirty="0">
                <a:solidFill>
                  <a:srgbClr val="002060"/>
                </a:solidFill>
                <a:latin typeface="Franklin Gothic Demi"/>
                <a:cs typeface="Franklin Gothic Demi"/>
              </a:rPr>
              <a:t>e</a:t>
            </a:r>
            <a:r>
              <a:rPr sz="1200" b="1" spc="-5" dirty="0">
                <a:solidFill>
                  <a:srgbClr val="002060"/>
                </a:solidFill>
                <a:latin typeface="Franklin Gothic Demi"/>
                <a:cs typeface="Franklin Gothic Demi"/>
              </a:rPr>
              <a:t>d:</a:t>
            </a:r>
            <a:r>
              <a:rPr sz="1200" b="1" spc="35" dirty="0">
                <a:solidFill>
                  <a:srgbClr val="002060"/>
                </a:solidFill>
                <a:latin typeface="Franklin Gothic Demi"/>
                <a:cs typeface="Franklin Gothic Demi"/>
              </a:rPr>
              <a:t> </a:t>
            </a:r>
            <a:r>
              <a:rPr sz="1700" b="1" dirty="0">
                <a:solidFill>
                  <a:srgbClr val="002060"/>
                </a:solidFill>
                <a:latin typeface="Franklin Gothic Demi"/>
                <a:cs typeface="Franklin Gothic Demi"/>
              </a:rPr>
              <a:t>_	___</a:t>
            </a:r>
            <a:endParaRPr sz="1700">
              <a:latin typeface="Franklin Gothic Demi"/>
              <a:cs typeface="Franklin Gothic Demi"/>
            </a:endParaRPr>
          </a:p>
          <a:p>
            <a:pPr marL="12700">
              <a:lnSpc>
                <a:spcPct val="100000"/>
              </a:lnSpc>
              <a:spcBef>
                <a:spcPts val="35"/>
              </a:spcBef>
            </a:pPr>
            <a:r>
              <a:rPr sz="800" b="1" dirty="0">
                <a:solidFill>
                  <a:srgbClr val="002060"/>
                </a:solidFill>
                <a:latin typeface="Franklin Gothic Demi"/>
                <a:cs typeface="Franklin Gothic Demi"/>
              </a:rPr>
              <a:t>Assis</a:t>
            </a:r>
            <a:r>
              <a:rPr sz="800" b="1" spc="5" dirty="0">
                <a:solidFill>
                  <a:srgbClr val="002060"/>
                </a:solidFill>
                <a:latin typeface="Franklin Gothic Demi"/>
                <a:cs typeface="Franklin Gothic Demi"/>
              </a:rPr>
              <a:t>t</a:t>
            </a:r>
            <a:r>
              <a:rPr sz="800" b="1" spc="-5" dirty="0">
                <a:solidFill>
                  <a:srgbClr val="002060"/>
                </a:solidFill>
                <a:latin typeface="Franklin Gothic Demi"/>
                <a:cs typeface="Franklin Gothic Demi"/>
              </a:rPr>
              <a:t>a</a:t>
            </a:r>
            <a:r>
              <a:rPr sz="800" b="1" dirty="0">
                <a:solidFill>
                  <a:srgbClr val="002060"/>
                </a:solidFill>
                <a:latin typeface="Franklin Gothic Demi"/>
                <a:cs typeface="Franklin Gothic Demi"/>
              </a:rPr>
              <a:t>nt</a:t>
            </a:r>
            <a:r>
              <a:rPr sz="800" b="1" spc="-30" dirty="0">
                <a:solidFill>
                  <a:srgbClr val="002060"/>
                </a:solidFill>
                <a:latin typeface="Franklin Gothic Demi"/>
                <a:cs typeface="Franklin Gothic Demi"/>
              </a:rPr>
              <a:t> </a:t>
            </a:r>
            <a:r>
              <a:rPr sz="800" b="1" dirty="0">
                <a:solidFill>
                  <a:srgbClr val="002060"/>
                </a:solidFill>
                <a:latin typeface="Franklin Gothic Demi"/>
                <a:cs typeface="Franklin Gothic Demi"/>
              </a:rPr>
              <a:t>A</a:t>
            </a:r>
            <a:r>
              <a:rPr sz="800" b="1" spc="-5" dirty="0">
                <a:solidFill>
                  <a:srgbClr val="002060"/>
                </a:solidFill>
                <a:latin typeface="Franklin Gothic Demi"/>
                <a:cs typeface="Franklin Gothic Demi"/>
              </a:rPr>
              <a:t>dm</a:t>
            </a:r>
            <a:r>
              <a:rPr sz="800" b="1" dirty="0">
                <a:solidFill>
                  <a:srgbClr val="002060"/>
                </a:solidFill>
                <a:latin typeface="Franklin Gothic Demi"/>
                <a:cs typeface="Franklin Gothic Demi"/>
              </a:rPr>
              <a:t>inis</a:t>
            </a:r>
            <a:r>
              <a:rPr sz="800" b="1" spc="5" dirty="0">
                <a:solidFill>
                  <a:srgbClr val="002060"/>
                </a:solidFill>
                <a:latin typeface="Franklin Gothic Demi"/>
                <a:cs typeface="Franklin Gothic Demi"/>
              </a:rPr>
              <a:t>t</a:t>
            </a:r>
            <a:r>
              <a:rPr sz="800" b="1" spc="-5" dirty="0">
                <a:solidFill>
                  <a:srgbClr val="002060"/>
                </a:solidFill>
                <a:latin typeface="Franklin Gothic Demi"/>
                <a:cs typeface="Franklin Gothic Demi"/>
              </a:rPr>
              <a:t>ra</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or</a:t>
            </a:r>
            <a:r>
              <a:rPr sz="800" b="1" spc="-40" dirty="0">
                <a:solidFill>
                  <a:srgbClr val="002060"/>
                </a:solidFill>
                <a:latin typeface="Franklin Gothic Demi"/>
                <a:cs typeface="Franklin Gothic Demi"/>
              </a:rPr>
              <a:t> </a:t>
            </a:r>
            <a:r>
              <a:rPr sz="800" b="1" spc="-10" dirty="0">
                <a:solidFill>
                  <a:srgbClr val="002060"/>
                </a:solidFill>
                <a:latin typeface="Franklin Gothic Demi"/>
                <a:cs typeface="Franklin Gothic Demi"/>
              </a:rPr>
              <a:t>f</a:t>
            </a:r>
            <a:r>
              <a:rPr sz="800" b="1" dirty="0">
                <a:solidFill>
                  <a:srgbClr val="002060"/>
                </a:solidFill>
                <a:latin typeface="Franklin Gothic Demi"/>
                <a:cs typeface="Franklin Gothic Demi"/>
              </a:rPr>
              <a:t>or</a:t>
            </a:r>
            <a:r>
              <a:rPr sz="800" b="1" spc="-15" dirty="0">
                <a:solidFill>
                  <a:srgbClr val="002060"/>
                </a:solidFill>
                <a:latin typeface="Franklin Gothic Demi"/>
                <a:cs typeface="Franklin Gothic Demi"/>
              </a:rPr>
              <a:t> </a:t>
            </a:r>
            <a:r>
              <a:rPr sz="800" b="1" dirty="0">
                <a:solidFill>
                  <a:srgbClr val="002060"/>
                </a:solidFill>
                <a:latin typeface="Franklin Gothic Demi"/>
                <a:cs typeface="Franklin Gothic Demi"/>
              </a:rPr>
              <a:t>S</a:t>
            </a:r>
            <a:r>
              <a:rPr sz="800" b="1" spc="-5" dirty="0">
                <a:solidFill>
                  <a:srgbClr val="002060"/>
                </a:solidFill>
                <a:latin typeface="Franklin Gothic Demi"/>
                <a:cs typeface="Franklin Gothic Demi"/>
              </a:rPr>
              <a:t>a</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elli</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e</a:t>
            </a:r>
            <a:r>
              <a:rPr sz="800" b="1" spc="-20" dirty="0">
                <a:solidFill>
                  <a:srgbClr val="002060"/>
                </a:solidFill>
                <a:latin typeface="Franklin Gothic Demi"/>
                <a:cs typeface="Franklin Gothic Demi"/>
              </a:rPr>
              <a:t> </a:t>
            </a:r>
            <a:r>
              <a:rPr sz="800" b="1" spc="-5" dirty="0">
                <a:solidFill>
                  <a:srgbClr val="002060"/>
                </a:solidFill>
                <a:latin typeface="Franklin Gothic Demi"/>
                <a:cs typeface="Franklin Gothic Demi"/>
              </a:rPr>
              <a:t>a</a:t>
            </a:r>
            <a:r>
              <a:rPr sz="800" b="1" dirty="0">
                <a:solidFill>
                  <a:srgbClr val="002060"/>
                </a:solidFill>
                <a:latin typeface="Franklin Gothic Demi"/>
                <a:cs typeface="Franklin Gothic Demi"/>
              </a:rPr>
              <a:t>nd </a:t>
            </a:r>
            <a:r>
              <a:rPr sz="800" b="1" spc="-5" dirty="0">
                <a:solidFill>
                  <a:srgbClr val="002060"/>
                </a:solidFill>
                <a:latin typeface="Franklin Gothic Demi"/>
                <a:cs typeface="Franklin Gothic Demi"/>
              </a:rPr>
              <a:t>I</a:t>
            </a:r>
            <a:r>
              <a:rPr sz="800" b="1" dirty="0">
                <a:solidFill>
                  <a:srgbClr val="002060"/>
                </a:solidFill>
                <a:latin typeface="Franklin Gothic Demi"/>
                <a:cs typeface="Franklin Gothic Demi"/>
              </a:rPr>
              <a:t>n</a:t>
            </a:r>
            <a:r>
              <a:rPr sz="800" b="1" spc="-10" dirty="0">
                <a:solidFill>
                  <a:srgbClr val="002060"/>
                </a:solidFill>
                <a:latin typeface="Franklin Gothic Demi"/>
                <a:cs typeface="Franklin Gothic Demi"/>
              </a:rPr>
              <a:t>f</a:t>
            </a:r>
            <a:r>
              <a:rPr sz="800" b="1" dirty="0">
                <a:solidFill>
                  <a:srgbClr val="002060"/>
                </a:solidFill>
                <a:latin typeface="Franklin Gothic Demi"/>
                <a:cs typeface="Franklin Gothic Demi"/>
              </a:rPr>
              <a:t>o</a:t>
            </a:r>
            <a:r>
              <a:rPr sz="800" b="1" spc="-5" dirty="0">
                <a:solidFill>
                  <a:srgbClr val="002060"/>
                </a:solidFill>
                <a:latin typeface="Franklin Gothic Demi"/>
                <a:cs typeface="Franklin Gothic Demi"/>
              </a:rPr>
              <a:t>rma</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ion</a:t>
            </a:r>
            <a:r>
              <a:rPr sz="800" b="1" spc="-20" dirty="0">
                <a:solidFill>
                  <a:srgbClr val="002060"/>
                </a:solidFill>
                <a:latin typeface="Franklin Gothic Demi"/>
                <a:cs typeface="Franklin Gothic Demi"/>
              </a:rPr>
              <a:t> </a:t>
            </a:r>
            <a:r>
              <a:rPr sz="800" b="1" dirty="0">
                <a:solidFill>
                  <a:srgbClr val="002060"/>
                </a:solidFill>
                <a:latin typeface="Franklin Gothic Demi"/>
                <a:cs typeface="Franklin Gothic Demi"/>
              </a:rPr>
              <a:t>Se</a:t>
            </a:r>
            <a:r>
              <a:rPr sz="800" b="1" spc="-5" dirty="0">
                <a:solidFill>
                  <a:srgbClr val="002060"/>
                </a:solidFill>
                <a:latin typeface="Franklin Gothic Demi"/>
                <a:cs typeface="Franklin Gothic Demi"/>
              </a:rPr>
              <a:t>rv</a:t>
            </a:r>
            <a:r>
              <a:rPr sz="800" b="1" dirty="0">
                <a:solidFill>
                  <a:srgbClr val="002060"/>
                </a:solidFill>
                <a:latin typeface="Franklin Gothic Demi"/>
                <a:cs typeface="Franklin Gothic Demi"/>
              </a:rPr>
              <a:t>i</a:t>
            </a:r>
            <a:r>
              <a:rPr sz="800" b="1" spc="-5" dirty="0">
                <a:solidFill>
                  <a:srgbClr val="002060"/>
                </a:solidFill>
                <a:latin typeface="Franklin Gothic Demi"/>
                <a:cs typeface="Franklin Gothic Demi"/>
              </a:rPr>
              <a:t>c</a:t>
            </a:r>
            <a:r>
              <a:rPr sz="800" b="1" dirty="0">
                <a:solidFill>
                  <a:srgbClr val="002060"/>
                </a:solidFill>
                <a:latin typeface="Franklin Gothic Demi"/>
                <a:cs typeface="Franklin Gothic Demi"/>
              </a:rPr>
              <a:t>es</a:t>
            </a:r>
            <a:endParaRPr sz="800">
              <a:latin typeface="Franklin Gothic Demi"/>
              <a:cs typeface="Franklin Gothic Demi"/>
            </a:endParaRPr>
          </a:p>
        </p:txBody>
      </p:sp>
      <p:sp>
        <p:nvSpPr>
          <p:cNvPr id="183" name="object 183"/>
          <p:cNvSpPr txBox="1"/>
          <p:nvPr/>
        </p:nvSpPr>
        <p:spPr>
          <a:xfrm>
            <a:off x="1159763" y="5487923"/>
            <a:ext cx="1656714" cy="582295"/>
          </a:xfrm>
          <a:prstGeom prst="rect">
            <a:avLst/>
          </a:prstGeom>
        </p:spPr>
        <p:txBody>
          <a:bodyPr vert="horz" wrap="square" lIns="0" tIns="0" rIns="0" bIns="0" rtlCol="0">
            <a:spAutoFit/>
          </a:bodyPr>
          <a:lstStyle/>
          <a:p>
            <a:pPr marL="33020">
              <a:lnSpc>
                <a:spcPct val="100000"/>
              </a:lnSpc>
            </a:pPr>
            <a:r>
              <a:rPr sz="1700" b="1" dirty="0">
                <a:solidFill>
                  <a:srgbClr val="002060"/>
                </a:solidFill>
                <a:latin typeface="Franklin Gothic Demi"/>
                <a:cs typeface="Franklin Gothic Demi"/>
              </a:rPr>
              <a:t>_______________</a:t>
            </a:r>
            <a:endParaRPr sz="1700">
              <a:latin typeface="Franklin Gothic Demi"/>
              <a:cs typeface="Franklin Gothic Demi"/>
            </a:endParaRPr>
          </a:p>
        </p:txBody>
      </p:sp>
      <p:sp>
        <p:nvSpPr>
          <p:cNvPr id="184" name="object 184"/>
          <p:cNvSpPr/>
          <p:nvPr/>
        </p:nvSpPr>
        <p:spPr>
          <a:xfrm>
            <a:off x="3502914" y="5519165"/>
            <a:ext cx="5180330" cy="970915"/>
          </a:xfrm>
          <a:custGeom>
            <a:avLst/>
            <a:gdLst/>
            <a:ahLst/>
            <a:cxnLst/>
            <a:rect l="l" t="t" r="r" b="b"/>
            <a:pathLst>
              <a:path w="5180330" h="970914">
                <a:moveTo>
                  <a:pt x="0" y="0"/>
                </a:moveTo>
                <a:lnTo>
                  <a:pt x="5180076" y="0"/>
                </a:lnTo>
                <a:lnTo>
                  <a:pt x="5180076" y="970788"/>
                </a:lnTo>
                <a:lnTo>
                  <a:pt x="0" y="970788"/>
                </a:lnTo>
                <a:lnTo>
                  <a:pt x="0" y="0"/>
                </a:lnTo>
                <a:close/>
              </a:path>
            </a:pathLst>
          </a:custGeom>
          <a:ln w="25908">
            <a:solidFill>
              <a:srgbClr val="002060"/>
            </a:solidFill>
          </a:ln>
        </p:spPr>
        <p:txBody>
          <a:bodyPr wrap="square" lIns="0" tIns="0" rIns="0" bIns="0" rtlCol="0"/>
          <a:lstStyle/>
          <a:p>
            <a:endParaRPr/>
          </a:p>
        </p:txBody>
      </p:sp>
      <p:sp>
        <p:nvSpPr>
          <p:cNvPr id="185" name="object 185"/>
          <p:cNvSpPr/>
          <p:nvPr/>
        </p:nvSpPr>
        <p:spPr>
          <a:xfrm>
            <a:off x="639298"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86" name="object 186"/>
          <p:cNvSpPr/>
          <p:nvPr/>
        </p:nvSpPr>
        <p:spPr>
          <a:xfrm>
            <a:off x="933212"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87" name="object 187"/>
          <p:cNvSpPr/>
          <p:nvPr/>
        </p:nvSpPr>
        <p:spPr>
          <a:xfrm>
            <a:off x="1227127"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88" name="object 188"/>
          <p:cNvSpPr/>
          <p:nvPr/>
        </p:nvSpPr>
        <p:spPr>
          <a:xfrm>
            <a:off x="1521040"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89" name="object 189"/>
          <p:cNvSpPr/>
          <p:nvPr/>
        </p:nvSpPr>
        <p:spPr>
          <a:xfrm>
            <a:off x="1814955"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0" name="object 190"/>
          <p:cNvSpPr/>
          <p:nvPr/>
        </p:nvSpPr>
        <p:spPr>
          <a:xfrm>
            <a:off x="2108869"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1" name="object 191"/>
          <p:cNvSpPr/>
          <p:nvPr/>
        </p:nvSpPr>
        <p:spPr>
          <a:xfrm>
            <a:off x="2402782"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2" name="object 192"/>
          <p:cNvSpPr/>
          <p:nvPr/>
        </p:nvSpPr>
        <p:spPr>
          <a:xfrm>
            <a:off x="2696696"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3" name="object 193"/>
          <p:cNvSpPr/>
          <p:nvPr/>
        </p:nvSpPr>
        <p:spPr>
          <a:xfrm>
            <a:off x="2990611"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4" name="object 194"/>
          <p:cNvSpPr/>
          <p:nvPr/>
        </p:nvSpPr>
        <p:spPr>
          <a:xfrm>
            <a:off x="3284524"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5" name="object 195"/>
          <p:cNvSpPr/>
          <p:nvPr/>
        </p:nvSpPr>
        <p:spPr>
          <a:xfrm>
            <a:off x="3578438"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6" name="object 196"/>
          <p:cNvSpPr/>
          <p:nvPr/>
        </p:nvSpPr>
        <p:spPr>
          <a:xfrm>
            <a:off x="3872353"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7" name="object 197"/>
          <p:cNvSpPr/>
          <p:nvPr/>
        </p:nvSpPr>
        <p:spPr>
          <a:xfrm>
            <a:off x="4166268"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8" name="object 198"/>
          <p:cNvSpPr/>
          <p:nvPr/>
        </p:nvSpPr>
        <p:spPr>
          <a:xfrm>
            <a:off x="4460181"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199" name="object 199"/>
          <p:cNvSpPr/>
          <p:nvPr/>
        </p:nvSpPr>
        <p:spPr>
          <a:xfrm>
            <a:off x="4754095"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0" name="object 200"/>
          <p:cNvSpPr/>
          <p:nvPr/>
        </p:nvSpPr>
        <p:spPr>
          <a:xfrm>
            <a:off x="5048008"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1" name="object 201"/>
          <p:cNvSpPr/>
          <p:nvPr/>
        </p:nvSpPr>
        <p:spPr>
          <a:xfrm>
            <a:off x="5341923"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2" name="object 202"/>
          <p:cNvSpPr/>
          <p:nvPr/>
        </p:nvSpPr>
        <p:spPr>
          <a:xfrm>
            <a:off x="5635837"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3" name="object 203"/>
          <p:cNvSpPr/>
          <p:nvPr/>
        </p:nvSpPr>
        <p:spPr>
          <a:xfrm>
            <a:off x="5929750"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4" name="object 204"/>
          <p:cNvSpPr/>
          <p:nvPr/>
        </p:nvSpPr>
        <p:spPr>
          <a:xfrm>
            <a:off x="6223665"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5" name="object 205"/>
          <p:cNvSpPr/>
          <p:nvPr/>
        </p:nvSpPr>
        <p:spPr>
          <a:xfrm>
            <a:off x="6517578"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6" name="object 206"/>
          <p:cNvSpPr/>
          <p:nvPr/>
        </p:nvSpPr>
        <p:spPr>
          <a:xfrm>
            <a:off x="6811492"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7" name="object 207"/>
          <p:cNvSpPr/>
          <p:nvPr/>
        </p:nvSpPr>
        <p:spPr>
          <a:xfrm>
            <a:off x="7105407"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8" name="object 208"/>
          <p:cNvSpPr/>
          <p:nvPr/>
        </p:nvSpPr>
        <p:spPr>
          <a:xfrm>
            <a:off x="7399321"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09" name="object 209"/>
          <p:cNvSpPr/>
          <p:nvPr/>
        </p:nvSpPr>
        <p:spPr>
          <a:xfrm>
            <a:off x="7693234"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10" name="object 210"/>
          <p:cNvSpPr/>
          <p:nvPr/>
        </p:nvSpPr>
        <p:spPr>
          <a:xfrm>
            <a:off x="7987149"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11" name="object 211"/>
          <p:cNvSpPr/>
          <p:nvPr/>
        </p:nvSpPr>
        <p:spPr>
          <a:xfrm>
            <a:off x="8281062"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12" name="object 212"/>
          <p:cNvSpPr/>
          <p:nvPr/>
        </p:nvSpPr>
        <p:spPr>
          <a:xfrm>
            <a:off x="459116"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13" name="object 213"/>
          <p:cNvSpPr/>
          <p:nvPr/>
        </p:nvSpPr>
        <p:spPr>
          <a:xfrm>
            <a:off x="8574978" y="4910881"/>
            <a:ext cx="0" cy="335280"/>
          </a:xfrm>
          <a:custGeom>
            <a:avLst/>
            <a:gdLst/>
            <a:ahLst/>
            <a:cxnLst/>
            <a:rect l="l" t="t" r="r" b="b"/>
            <a:pathLst>
              <a:path h="335279">
                <a:moveTo>
                  <a:pt x="0" y="0"/>
                </a:moveTo>
                <a:lnTo>
                  <a:pt x="0" y="335026"/>
                </a:lnTo>
              </a:path>
            </a:pathLst>
          </a:custGeom>
          <a:ln w="12700">
            <a:solidFill>
              <a:srgbClr val="000000"/>
            </a:solidFill>
          </a:ln>
        </p:spPr>
        <p:txBody>
          <a:bodyPr wrap="square" lIns="0" tIns="0" rIns="0" bIns="0" rtlCol="0"/>
          <a:lstStyle/>
          <a:p>
            <a:endParaRPr/>
          </a:p>
        </p:txBody>
      </p:sp>
      <p:sp>
        <p:nvSpPr>
          <p:cNvPr id="214" name="object 214"/>
          <p:cNvSpPr/>
          <p:nvPr/>
        </p:nvSpPr>
        <p:spPr>
          <a:xfrm>
            <a:off x="452766" y="4917231"/>
            <a:ext cx="8128634" cy="0"/>
          </a:xfrm>
          <a:custGeom>
            <a:avLst/>
            <a:gdLst/>
            <a:ahLst/>
            <a:cxnLst/>
            <a:rect l="l" t="t" r="r" b="b"/>
            <a:pathLst>
              <a:path w="8128634">
                <a:moveTo>
                  <a:pt x="0" y="0"/>
                </a:moveTo>
                <a:lnTo>
                  <a:pt x="8128558" y="0"/>
                </a:lnTo>
              </a:path>
            </a:pathLst>
          </a:custGeom>
          <a:ln w="12700">
            <a:solidFill>
              <a:srgbClr val="000000"/>
            </a:solidFill>
          </a:ln>
        </p:spPr>
        <p:txBody>
          <a:bodyPr wrap="square" lIns="0" tIns="0" rIns="0" bIns="0" rtlCol="0"/>
          <a:lstStyle/>
          <a:p>
            <a:endParaRPr/>
          </a:p>
        </p:txBody>
      </p:sp>
      <p:sp>
        <p:nvSpPr>
          <p:cNvPr id="215" name="object 215"/>
          <p:cNvSpPr/>
          <p:nvPr/>
        </p:nvSpPr>
        <p:spPr>
          <a:xfrm>
            <a:off x="452766" y="5239556"/>
            <a:ext cx="8128634" cy="0"/>
          </a:xfrm>
          <a:custGeom>
            <a:avLst/>
            <a:gdLst/>
            <a:ahLst/>
            <a:cxnLst/>
            <a:rect l="l" t="t" r="r" b="b"/>
            <a:pathLst>
              <a:path w="8128634">
                <a:moveTo>
                  <a:pt x="0" y="0"/>
                </a:moveTo>
                <a:lnTo>
                  <a:pt x="8128558" y="0"/>
                </a:lnTo>
              </a:path>
            </a:pathLst>
          </a:custGeom>
          <a:ln w="12700">
            <a:solidFill>
              <a:srgbClr val="000000"/>
            </a:solidFill>
          </a:ln>
        </p:spPr>
        <p:txBody>
          <a:bodyPr wrap="square" lIns="0" tIns="0" rIns="0" bIns="0" rtlCol="0"/>
          <a:lstStyle/>
          <a:p>
            <a:endParaRPr/>
          </a:p>
        </p:txBody>
      </p:sp>
      <p:sp>
        <p:nvSpPr>
          <p:cNvPr id="216" name="object 216"/>
          <p:cNvSpPr txBox="1"/>
          <p:nvPr/>
        </p:nvSpPr>
        <p:spPr>
          <a:xfrm>
            <a:off x="508982" y="1031269"/>
            <a:ext cx="802640" cy="468630"/>
          </a:xfrm>
          <a:prstGeom prst="rect">
            <a:avLst/>
          </a:prstGeom>
        </p:spPr>
        <p:txBody>
          <a:bodyPr vert="horz" wrap="square" lIns="0" tIns="0" rIns="0" bIns="0" rtlCol="0">
            <a:spAutoFit/>
          </a:bodyPr>
          <a:lstStyle/>
          <a:p>
            <a:pPr marL="42545" indent="-30480">
              <a:lnSpc>
                <a:spcPct val="100000"/>
              </a:lnSpc>
            </a:pPr>
            <a:r>
              <a:rPr sz="1000" b="1" spc="-15"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ale</a:t>
            </a:r>
            <a:r>
              <a:rPr sz="1000" b="1" spc="-5" dirty="0">
                <a:solidFill>
                  <a:srgbClr val="002060"/>
                </a:solidFill>
                <a:latin typeface="Franklin Gothic Demi"/>
                <a:cs typeface="Franklin Gothic Demi"/>
              </a:rPr>
              <a:t>ndar</a:t>
            </a:r>
            <a:r>
              <a:rPr sz="1000" b="1"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Ye</a:t>
            </a:r>
            <a:r>
              <a:rPr sz="1000" b="1" spc="-5" dirty="0">
                <a:solidFill>
                  <a:srgbClr val="002060"/>
                </a:solidFill>
                <a:latin typeface="Franklin Gothic Demi"/>
                <a:cs typeface="Franklin Gothic Demi"/>
              </a:rPr>
              <a:t>ar</a:t>
            </a:r>
            <a:endParaRPr sz="1000" dirty="0">
              <a:latin typeface="Franklin Gothic Demi"/>
              <a:cs typeface="Franklin Gothic Demi"/>
            </a:endParaRPr>
          </a:p>
          <a:p>
            <a:pPr>
              <a:lnSpc>
                <a:spcPct val="100000"/>
              </a:lnSpc>
              <a:spcBef>
                <a:spcPts val="37"/>
              </a:spcBef>
            </a:pPr>
            <a:endParaRPr sz="1200" dirty="0">
              <a:latin typeface="Times New Roman"/>
              <a:cs typeface="Times New Roman"/>
            </a:endParaRPr>
          </a:p>
          <a:p>
            <a:pPr marL="42545">
              <a:lnSpc>
                <a:spcPct val="100000"/>
              </a:lnSpc>
              <a:tabLst>
                <a:tab pos="336550" algn="l"/>
                <a:tab pos="629920" algn="l"/>
              </a:tabLst>
            </a:pPr>
            <a:r>
              <a:rPr sz="900" b="1" spc="-5" dirty="0">
                <a:latin typeface="Arial Narrow"/>
                <a:cs typeface="Arial Narrow"/>
              </a:rPr>
              <a:t>0</a:t>
            </a:r>
            <a:r>
              <a:rPr sz="900" b="1" dirty="0">
                <a:latin typeface="Arial Narrow"/>
                <a:cs typeface="Arial Narrow"/>
              </a:rPr>
              <a:t>9	</a:t>
            </a:r>
            <a:r>
              <a:rPr sz="900" b="1" spc="-5" dirty="0">
                <a:latin typeface="Arial Narrow"/>
                <a:cs typeface="Arial Narrow"/>
              </a:rPr>
              <a:t>1</a:t>
            </a:r>
            <a:r>
              <a:rPr sz="900" b="1" dirty="0">
                <a:latin typeface="Arial Narrow"/>
                <a:cs typeface="Arial Narrow"/>
              </a:rPr>
              <a:t>0	</a:t>
            </a:r>
            <a:r>
              <a:rPr sz="900" b="1" spc="-5" dirty="0">
                <a:latin typeface="Arial Narrow"/>
                <a:cs typeface="Arial Narrow"/>
              </a:rPr>
              <a:t>11</a:t>
            </a:r>
            <a:endParaRPr sz="900" dirty="0">
              <a:latin typeface="Arial Narrow"/>
              <a:cs typeface="Arial Narrow"/>
            </a:endParaRPr>
          </a:p>
        </p:txBody>
      </p:sp>
      <p:sp>
        <p:nvSpPr>
          <p:cNvPr id="217" name="object 217"/>
          <p:cNvSpPr txBox="1"/>
          <p:nvPr/>
        </p:nvSpPr>
        <p:spPr>
          <a:xfrm>
            <a:off x="1420728" y="1008742"/>
            <a:ext cx="7230109" cy="491490"/>
          </a:xfrm>
          <a:prstGeom prst="rect">
            <a:avLst/>
          </a:prstGeom>
        </p:spPr>
        <p:txBody>
          <a:bodyPr vert="horz" wrap="square" lIns="0" tIns="0" rIns="0" bIns="0" rtlCol="0">
            <a:spAutoFit/>
          </a:bodyPr>
          <a:lstStyle/>
          <a:p>
            <a:pPr marR="5080" algn="r">
              <a:lnSpc>
                <a:spcPct val="100000"/>
              </a:lnSpc>
            </a:pPr>
            <a:r>
              <a:rPr sz="1100" b="1" dirty="0">
                <a:solidFill>
                  <a:srgbClr val="002060"/>
                </a:solidFill>
                <a:latin typeface="Franklin Gothic Demi"/>
                <a:cs typeface="Franklin Gothic Demi"/>
              </a:rPr>
              <a:t>As</a:t>
            </a:r>
            <a:r>
              <a:rPr sz="1100" b="1" spc="-10" dirty="0">
                <a:solidFill>
                  <a:srgbClr val="002060"/>
                </a:solidFill>
                <a:latin typeface="Franklin Gothic Demi"/>
                <a:cs typeface="Franklin Gothic Demi"/>
              </a:rPr>
              <a:t> </a:t>
            </a:r>
            <a:r>
              <a:rPr sz="1100" b="1" spc="-5" dirty="0">
                <a:solidFill>
                  <a:srgbClr val="002060"/>
                </a:solidFill>
                <a:latin typeface="Franklin Gothic Demi"/>
                <a:cs typeface="Franklin Gothic Demi"/>
              </a:rPr>
              <a:t>o</a:t>
            </a:r>
            <a:r>
              <a:rPr sz="1100" b="1" dirty="0">
                <a:solidFill>
                  <a:srgbClr val="002060"/>
                </a:solidFill>
                <a:latin typeface="Franklin Gothic Demi"/>
                <a:cs typeface="Franklin Gothic Demi"/>
              </a:rPr>
              <a:t>f</a:t>
            </a:r>
            <a:r>
              <a:rPr sz="1100" b="1" spc="-5" dirty="0">
                <a:solidFill>
                  <a:srgbClr val="002060"/>
                </a:solidFill>
                <a:latin typeface="Franklin Gothic Demi"/>
                <a:cs typeface="Franklin Gothic Demi"/>
              </a:rPr>
              <a:t> M</a:t>
            </a:r>
            <a:r>
              <a:rPr sz="1100" b="1" dirty="0">
                <a:solidFill>
                  <a:srgbClr val="002060"/>
                </a:solidFill>
                <a:latin typeface="Franklin Gothic Demi"/>
                <a:cs typeface="Franklin Gothic Demi"/>
              </a:rPr>
              <a:t>ar</a:t>
            </a:r>
            <a:r>
              <a:rPr sz="1100" b="1" spc="-5" dirty="0">
                <a:solidFill>
                  <a:srgbClr val="002060"/>
                </a:solidFill>
                <a:latin typeface="Franklin Gothic Demi"/>
                <a:cs typeface="Franklin Gothic Demi"/>
              </a:rPr>
              <a:t>c</a:t>
            </a:r>
            <a:r>
              <a:rPr sz="1100" b="1" dirty="0">
                <a:solidFill>
                  <a:srgbClr val="002060"/>
                </a:solidFill>
                <a:latin typeface="Franklin Gothic Demi"/>
                <a:cs typeface="Franklin Gothic Demi"/>
              </a:rPr>
              <a:t>h 2017</a:t>
            </a:r>
            <a:endParaRPr sz="1100" dirty="0">
              <a:latin typeface="Franklin Gothic Demi"/>
              <a:cs typeface="Franklin Gothic Demi"/>
            </a:endParaRPr>
          </a:p>
          <a:p>
            <a:pPr>
              <a:lnSpc>
                <a:spcPct val="100000"/>
              </a:lnSpc>
              <a:spcBef>
                <a:spcPts val="49"/>
              </a:spcBef>
            </a:pPr>
            <a:endParaRPr sz="1250" dirty="0">
              <a:latin typeface="Times New Roman"/>
              <a:cs typeface="Times New Roman"/>
            </a:endParaRPr>
          </a:p>
          <a:p>
            <a:pPr marR="52705" algn="r">
              <a:lnSpc>
                <a:spcPct val="100000"/>
              </a:lnSpc>
              <a:tabLst>
                <a:tab pos="293370" algn="l"/>
                <a:tab pos="587375" algn="l"/>
                <a:tab pos="881380" algn="l"/>
                <a:tab pos="1175385" algn="l"/>
                <a:tab pos="1468755" algn="l"/>
                <a:tab pos="1762760" algn="l"/>
                <a:tab pos="2056764" algn="l"/>
                <a:tab pos="2350770" algn="l"/>
                <a:tab pos="2644140" algn="l"/>
                <a:tab pos="2938145" algn="l"/>
                <a:tab pos="3232150" algn="l"/>
                <a:tab pos="3526154" algn="l"/>
                <a:tab pos="3820160" algn="l"/>
                <a:tab pos="4113529" algn="l"/>
                <a:tab pos="4407535" algn="l"/>
                <a:tab pos="4701540" algn="l"/>
                <a:tab pos="4995545" algn="l"/>
                <a:tab pos="5288915" algn="l"/>
                <a:tab pos="5582920" algn="l"/>
                <a:tab pos="5876925" algn="l"/>
                <a:tab pos="6170930" algn="l"/>
                <a:tab pos="6464935" algn="l"/>
                <a:tab pos="6758305" algn="l"/>
                <a:tab pos="7052309" algn="l"/>
              </a:tabLst>
            </a:pPr>
            <a:r>
              <a:rPr sz="900" b="1" spc="-5" dirty="0">
                <a:latin typeface="Arial Narrow"/>
                <a:cs typeface="Arial Narrow"/>
              </a:rPr>
              <a:t>1</a:t>
            </a:r>
            <a:r>
              <a:rPr sz="900" b="1" dirty="0">
                <a:latin typeface="Arial Narrow"/>
                <a:cs typeface="Arial Narrow"/>
              </a:rPr>
              <a:t>2	</a:t>
            </a:r>
            <a:r>
              <a:rPr sz="900" b="1" spc="-5" dirty="0">
                <a:latin typeface="Arial Narrow"/>
                <a:cs typeface="Arial Narrow"/>
              </a:rPr>
              <a:t>1</a:t>
            </a:r>
            <a:r>
              <a:rPr sz="900" b="1" dirty="0">
                <a:latin typeface="Arial Narrow"/>
                <a:cs typeface="Arial Narrow"/>
              </a:rPr>
              <a:t>3	</a:t>
            </a:r>
            <a:r>
              <a:rPr sz="900" b="1" spc="-5" dirty="0">
                <a:latin typeface="Arial Narrow"/>
                <a:cs typeface="Arial Narrow"/>
              </a:rPr>
              <a:t>1</a:t>
            </a:r>
            <a:r>
              <a:rPr sz="900" b="1" dirty="0">
                <a:latin typeface="Arial Narrow"/>
                <a:cs typeface="Arial Narrow"/>
              </a:rPr>
              <a:t>4	</a:t>
            </a:r>
            <a:r>
              <a:rPr sz="900" b="1" spc="-5" dirty="0">
                <a:latin typeface="Arial Narrow"/>
                <a:cs typeface="Arial Narrow"/>
              </a:rPr>
              <a:t>1</a:t>
            </a:r>
            <a:r>
              <a:rPr sz="900" b="1" dirty="0">
                <a:latin typeface="Arial Narrow"/>
                <a:cs typeface="Arial Narrow"/>
              </a:rPr>
              <a:t>5	</a:t>
            </a:r>
            <a:r>
              <a:rPr sz="900" b="1" spc="-5" dirty="0">
                <a:latin typeface="Arial Narrow"/>
                <a:cs typeface="Arial Narrow"/>
              </a:rPr>
              <a:t>1</a:t>
            </a:r>
            <a:r>
              <a:rPr sz="900" b="1" dirty="0">
                <a:latin typeface="Arial Narrow"/>
                <a:cs typeface="Arial Narrow"/>
              </a:rPr>
              <a:t>6	</a:t>
            </a:r>
            <a:r>
              <a:rPr sz="900" b="1" spc="-5" dirty="0">
                <a:latin typeface="Arial Narrow"/>
                <a:cs typeface="Arial Narrow"/>
              </a:rPr>
              <a:t>1</a:t>
            </a:r>
            <a:r>
              <a:rPr sz="900" b="1" dirty="0">
                <a:latin typeface="Arial Narrow"/>
                <a:cs typeface="Arial Narrow"/>
              </a:rPr>
              <a:t>7	</a:t>
            </a:r>
            <a:r>
              <a:rPr sz="900" b="1" spc="-5" dirty="0">
                <a:latin typeface="Arial Narrow"/>
                <a:cs typeface="Arial Narrow"/>
              </a:rPr>
              <a:t>1</a:t>
            </a:r>
            <a:r>
              <a:rPr sz="900" b="1" dirty="0">
                <a:latin typeface="Arial Narrow"/>
                <a:cs typeface="Arial Narrow"/>
              </a:rPr>
              <a:t>8	</a:t>
            </a:r>
            <a:r>
              <a:rPr sz="900" b="1" spc="-5" dirty="0">
                <a:latin typeface="Arial Narrow"/>
                <a:cs typeface="Arial Narrow"/>
              </a:rPr>
              <a:t>1</a:t>
            </a:r>
            <a:r>
              <a:rPr sz="900" b="1" dirty="0">
                <a:latin typeface="Arial Narrow"/>
                <a:cs typeface="Arial Narrow"/>
              </a:rPr>
              <a:t>9	</a:t>
            </a:r>
            <a:r>
              <a:rPr sz="900" b="1" spc="-5" dirty="0">
                <a:latin typeface="Arial Narrow"/>
                <a:cs typeface="Arial Narrow"/>
              </a:rPr>
              <a:t>2</a:t>
            </a:r>
            <a:r>
              <a:rPr sz="900" b="1" dirty="0">
                <a:latin typeface="Arial Narrow"/>
                <a:cs typeface="Arial Narrow"/>
              </a:rPr>
              <a:t>0	</a:t>
            </a:r>
            <a:r>
              <a:rPr sz="900" b="1" spc="-5" dirty="0">
                <a:latin typeface="Arial Narrow"/>
                <a:cs typeface="Arial Narrow"/>
              </a:rPr>
              <a:t>2</a:t>
            </a:r>
            <a:r>
              <a:rPr sz="900" b="1" dirty="0">
                <a:latin typeface="Arial Narrow"/>
                <a:cs typeface="Arial Narrow"/>
              </a:rPr>
              <a:t>1	</a:t>
            </a:r>
            <a:r>
              <a:rPr sz="900" b="1" spc="-5" dirty="0">
                <a:latin typeface="Arial Narrow"/>
                <a:cs typeface="Arial Narrow"/>
              </a:rPr>
              <a:t>2</a:t>
            </a:r>
            <a:r>
              <a:rPr sz="900" b="1" dirty="0">
                <a:latin typeface="Arial Narrow"/>
                <a:cs typeface="Arial Narrow"/>
              </a:rPr>
              <a:t>2	</a:t>
            </a:r>
            <a:r>
              <a:rPr sz="900" b="1" spc="-5" dirty="0">
                <a:latin typeface="Arial Narrow"/>
                <a:cs typeface="Arial Narrow"/>
              </a:rPr>
              <a:t>2</a:t>
            </a:r>
            <a:r>
              <a:rPr sz="900" b="1" dirty="0">
                <a:latin typeface="Arial Narrow"/>
                <a:cs typeface="Arial Narrow"/>
              </a:rPr>
              <a:t>3	</a:t>
            </a:r>
            <a:r>
              <a:rPr sz="900" b="1" spc="-5" dirty="0">
                <a:latin typeface="Arial Narrow"/>
                <a:cs typeface="Arial Narrow"/>
              </a:rPr>
              <a:t>2</a:t>
            </a:r>
            <a:r>
              <a:rPr sz="900" b="1" dirty="0">
                <a:latin typeface="Arial Narrow"/>
                <a:cs typeface="Arial Narrow"/>
              </a:rPr>
              <a:t>4	</a:t>
            </a:r>
            <a:r>
              <a:rPr sz="900" b="1" spc="-5" dirty="0">
                <a:latin typeface="Arial Narrow"/>
                <a:cs typeface="Arial Narrow"/>
              </a:rPr>
              <a:t>2</a:t>
            </a:r>
            <a:r>
              <a:rPr sz="900" b="1" dirty="0">
                <a:latin typeface="Arial Narrow"/>
                <a:cs typeface="Arial Narrow"/>
              </a:rPr>
              <a:t>5	</a:t>
            </a:r>
            <a:r>
              <a:rPr sz="900" b="1" spc="-5" dirty="0">
                <a:latin typeface="Arial Narrow"/>
                <a:cs typeface="Arial Narrow"/>
              </a:rPr>
              <a:t>2</a:t>
            </a:r>
            <a:r>
              <a:rPr sz="900" b="1" dirty="0">
                <a:latin typeface="Arial Narrow"/>
                <a:cs typeface="Arial Narrow"/>
              </a:rPr>
              <a:t>6	</a:t>
            </a:r>
            <a:r>
              <a:rPr sz="900" b="1" spc="-5" dirty="0">
                <a:latin typeface="Arial Narrow"/>
                <a:cs typeface="Arial Narrow"/>
              </a:rPr>
              <a:t>2</a:t>
            </a:r>
            <a:r>
              <a:rPr sz="900" b="1" dirty="0">
                <a:latin typeface="Arial Narrow"/>
                <a:cs typeface="Arial Narrow"/>
              </a:rPr>
              <a:t>7	</a:t>
            </a:r>
            <a:r>
              <a:rPr sz="900" b="1" spc="-5" dirty="0">
                <a:latin typeface="Arial Narrow"/>
                <a:cs typeface="Arial Narrow"/>
              </a:rPr>
              <a:t>2</a:t>
            </a:r>
            <a:r>
              <a:rPr sz="900" b="1" dirty="0">
                <a:latin typeface="Arial Narrow"/>
                <a:cs typeface="Arial Narrow"/>
              </a:rPr>
              <a:t>8	</a:t>
            </a:r>
            <a:r>
              <a:rPr sz="900" b="1" spc="-5" dirty="0">
                <a:latin typeface="Arial Narrow"/>
                <a:cs typeface="Arial Narrow"/>
              </a:rPr>
              <a:t>2</a:t>
            </a:r>
            <a:r>
              <a:rPr sz="900" b="1" dirty="0">
                <a:latin typeface="Arial Narrow"/>
                <a:cs typeface="Arial Narrow"/>
              </a:rPr>
              <a:t>9	</a:t>
            </a:r>
            <a:r>
              <a:rPr sz="900" b="1" spc="-5" dirty="0">
                <a:latin typeface="Arial Narrow"/>
                <a:cs typeface="Arial Narrow"/>
              </a:rPr>
              <a:t>3</a:t>
            </a:r>
            <a:r>
              <a:rPr sz="900" b="1" dirty="0">
                <a:latin typeface="Arial Narrow"/>
                <a:cs typeface="Arial Narrow"/>
              </a:rPr>
              <a:t>0	</a:t>
            </a:r>
            <a:r>
              <a:rPr sz="900" b="1" spc="-5" dirty="0">
                <a:latin typeface="Arial Narrow"/>
                <a:cs typeface="Arial Narrow"/>
              </a:rPr>
              <a:t>3</a:t>
            </a:r>
            <a:r>
              <a:rPr sz="900" b="1" dirty="0">
                <a:latin typeface="Arial Narrow"/>
                <a:cs typeface="Arial Narrow"/>
              </a:rPr>
              <a:t>1	</a:t>
            </a:r>
            <a:r>
              <a:rPr sz="900" b="1" spc="-5" dirty="0">
                <a:latin typeface="Arial Narrow"/>
                <a:cs typeface="Arial Narrow"/>
              </a:rPr>
              <a:t>3</a:t>
            </a:r>
            <a:r>
              <a:rPr sz="900" b="1" dirty="0">
                <a:latin typeface="Arial Narrow"/>
                <a:cs typeface="Arial Narrow"/>
              </a:rPr>
              <a:t>2	</a:t>
            </a:r>
            <a:r>
              <a:rPr sz="900" b="1" spc="-5" dirty="0">
                <a:latin typeface="Arial Narrow"/>
                <a:cs typeface="Arial Narrow"/>
              </a:rPr>
              <a:t>3</a:t>
            </a:r>
            <a:r>
              <a:rPr sz="900" b="1" dirty="0">
                <a:latin typeface="Arial Narrow"/>
                <a:cs typeface="Arial Narrow"/>
              </a:rPr>
              <a:t>3	</a:t>
            </a:r>
            <a:r>
              <a:rPr sz="900" b="1" spc="-5" dirty="0">
                <a:latin typeface="Arial Narrow"/>
                <a:cs typeface="Arial Narrow"/>
              </a:rPr>
              <a:t>3</a:t>
            </a:r>
            <a:r>
              <a:rPr sz="900" b="1" dirty="0">
                <a:latin typeface="Arial Narrow"/>
                <a:cs typeface="Arial Narrow"/>
              </a:rPr>
              <a:t>4	</a:t>
            </a:r>
            <a:r>
              <a:rPr sz="900" b="1" spc="-5" dirty="0">
                <a:latin typeface="Arial Narrow"/>
                <a:cs typeface="Arial Narrow"/>
              </a:rPr>
              <a:t>3</a:t>
            </a:r>
            <a:r>
              <a:rPr sz="900" b="1" dirty="0">
                <a:latin typeface="Arial Narrow"/>
                <a:cs typeface="Arial Narrow"/>
              </a:rPr>
              <a:t>5	</a:t>
            </a:r>
            <a:r>
              <a:rPr sz="900" b="1" spc="-5" dirty="0">
                <a:latin typeface="Arial Narrow"/>
                <a:cs typeface="Arial Narrow"/>
              </a:rPr>
              <a:t>36</a:t>
            </a:r>
            <a:endParaRPr sz="900" dirty="0">
              <a:latin typeface="Arial Narrow"/>
              <a:cs typeface="Arial Narrow"/>
            </a:endParaRPr>
          </a:p>
        </p:txBody>
      </p:sp>
      <p:sp>
        <p:nvSpPr>
          <p:cNvPr id="218" name="object 218"/>
          <p:cNvSpPr txBox="1"/>
          <p:nvPr/>
        </p:nvSpPr>
        <p:spPr>
          <a:xfrm>
            <a:off x="5131047" y="2368187"/>
            <a:ext cx="968375" cy="177800"/>
          </a:xfrm>
          <a:prstGeom prst="rect">
            <a:avLst/>
          </a:prstGeom>
        </p:spPr>
        <p:txBody>
          <a:bodyPr vert="horz" wrap="square" lIns="0" tIns="0" rIns="0" bIns="0" rtlCol="0">
            <a:spAutoFit/>
          </a:bodyPr>
          <a:lstStyle/>
          <a:p>
            <a:pPr marL="12700">
              <a:lnSpc>
                <a:spcPct val="100000"/>
              </a:lnSpc>
            </a:pPr>
            <a:r>
              <a:rPr sz="1200" b="1" i="1" spc="-15" dirty="0">
                <a:solidFill>
                  <a:srgbClr val="002060"/>
                </a:solidFill>
                <a:latin typeface="Franklin Gothic Demi"/>
                <a:cs typeface="Franklin Gothic Demi"/>
              </a:rPr>
              <a:t>O</a:t>
            </a:r>
            <a:r>
              <a:rPr sz="1200" b="1" i="1" spc="-5" dirty="0">
                <a:solidFill>
                  <a:srgbClr val="002060"/>
                </a:solidFill>
                <a:latin typeface="Franklin Gothic Demi"/>
                <a:cs typeface="Franklin Gothic Demi"/>
              </a:rPr>
              <a:t>n-</a:t>
            </a:r>
            <a:r>
              <a:rPr sz="1200" b="1" i="1" spc="-15" dirty="0">
                <a:solidFill>
                  <a:srgbClr val="002060"/>
                </a:solidFill>
                <a:latin typeface="Franklin Gothic Demi"/>
                <a:cs typeface="Franklin Gothic Demi"/>
              </a:rPr>
              <a:t>orb</a:t>
            </a:r>
            <a:r>
              <a:rPr sz="1200" b="1" i="1" spc="-5" dirty="0">
                <a:solidFill>
                  <a:srgbClr val="002060"/>
                </a:solidFill>
                <a:latin typeface="Franklin Gothic Demi"/>
                <a:cs typeface="Franklin Gothic Demi"/>
              </a:rPr>
              <a:t>it</a:t>
            </a:r>
            <a:r>
              <a:rPr sz="1200" b="1" i="1" spc="10" dirty="0">
                <a:solidFill>
                  <a:srgbClr val="002060"/>
                </a:solidFill>
                <a:latin typeface="Franklin Gothic Demi"/>
                <a:cs typeface="Franklin Gothic Demi"/>
              </a:rPr>
              <a:t> </a:t>
            </a:r>
            <a:r>
              <a:rPr sz="1200" b="1" i="1" spc="-5" dirty="0">
                <a:solidFill>
                  <a:srgbClr val="002060"/>
                </a:solidFill>
                <a:latin typeface="Franklin Gothic Demi"/>
                <a:cs typeface="Franklin Gothic Demi"/>
              </a:rPr>
              <a:t>s</a:t>
            </a:r>
            <a:r>
              <a:rPr sz="1200" b="1" i="1" spc="-10" dirty="0">
                <a:solidFill>
                  <a:srgbClr val="002060"/>
                </a:solidFill>
                <a:latin typeface="Franklin Gothic Demi"/>
                <a:cs typeface="Franklin Gothic Demi"/>
              </a:rPr>
              <a:t>p</a:t>
            </a:r>
            <a:r>
              <a:rPr sz="1200" b="1" i="1" spc="-15" dirty="0">
                <a:solidFill>
                  <a:srgbClr val="002060"/>
                </a:solidFill>
                <a:latin typeface="Franklin Gothic Demi"/>
                <a:cs typeface="Franklin Gothic Demi"/>
              </a:rPr>
              <a:t>are</a:t>
            </a:r>
            <a:endParaRPr sz="1200">
              <a:latin typeface="Franklin Gothic Demi"/>
              <a:cs typeface="Franklin Gothic Demi"/>
            </a:endParaRPr>
          </a:p>
        </p:txBody>
      </p:sp>
      <p:sp>
        <p:nvSpPr>
          <p:cNvPr id="219" name="object 219"/>
          <p:cNvSpPr txBox="1"/>
          <p:nvPr/>
        </p:nvSpPr>
        <p:spPr>
          <a:xfrm>
            <a:off x="7114081" y="5597815"/>
            <a:ext cx="1349375" cy="311785"/>
          </a:xfrm>
          <a:prstGeom prst="rect">
            <a:avLst/>
          </a:prstGeom>
        </p:spPr>
        <p:txBody>
          <a:bodyPr vert="horz" wrap="square" lIns="0" tIns="0" rIns="0" bIns="0" rtlCol="0">
            <a:spAutoFit/>
          </a:bodyPr>
          <a:lstStyle/>
          <a:p>
            <a:pPr marL="12065" indent="-12700">
              <a:lnSpc>
                <a:spcPct val="121400"/>
              </a:lnSpc>
            </a:pPr>
            <a:r>
              <a:rPr sz="1000" b="1" spc="-10" dirty="0">
                <a:solidFill>
                  <a:srgbClr val="002060"/>
                </a:solidFill>
                <a:latin typeface="Franklin Gothic Demi"/>
                <a:cs typeface="Franklin Gothic Demi"/>
              </a:rPr>
              <a:t>Pla</a:t>
            </a:r>
            <a:r>
              <a:rPr sz="1000" b="1" spc="-5" dirty="0">
                <a:solidFill>
                  <a:srgbClr val="002060"/>
                </a:solidFill>
                <a:latin typeface="Franklin Gothic Demi"/>
                <a:cs typeface="Franklin Gothic Demi"/>
              </a:rPr>
              <a:t>nn</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a:t>
            </a:r>
            <a:r>
              <a:rPr sz="1000" b="1"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i</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0" dirty="0">
                <a:solidFill>
                  <a:srgbClr val="002060"/>
                </a:solidFill>
                <a:latin typeface="Franklin Gothic Demi"/>
                <a:cs typeface="Franklin Gothic Demi"/>
              </a:rPr>
              <a:t>bi</a:t>
            </a:r>
            <a:r>
              <a:rPr sz="1000" b="1" spc="-5" dirty="0">
                <a:solidFill>
                  <a:srgbClr val="002060"/>
                </a:solidFill>
                <a:latin typeface="Franklin Gothic Demi"/>
                <a:cs typeface="Franklin Gothic Demi"/>
              </a:rPr>
              <a:t>t</a:t>
            </a:r>
            <a:r>
              <a:rPr sz="1000" b="1" spc="2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Sto</a:t>
            </a:r>
            <a:r>
              <a:rPr sz="1000" b="1" spc="-5" dirty="0">
                <a:solidFill>
                  <a:srgbClr val="002060"/>
                </a:solidFill>
                <a:latin typeface="Franklin Gothic Demi"/>
                <a:cs typeface="Franklin Gothic Demi"/>
              </a:rPr>
              <a:t>rage </a:t>
            </a:r>
            <a:r>
              <a:rPr sz="1000" b="1" spc="-10" dirty="0">
                <a:solidFill>
                  <a:srgbClr val="002060"/>
                </a:solidFill>
                <a:latin typeface="Franklin Gothic Demi"/>
                <a:cs typeface="Franklin Gothic Demi"/>
              </a:rPr>
              <a:t>Pla</a:t>
            </a:r>
            <a:r>
              <a:rPr sz="1000" b="1" spc="-5" dirty="0">
                <a:solidFill>
                  <a:srgbClr val="002060"/>
                </a:solidFill>
                <a:latin typeface="Franklin Gothic Demi"/>
                <a:cs typeface="Franklin Gothic Demi"/>
              </a:rPr>
              <a:t>nn</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a:t>
            </a:r>
            <a:r>
              <a:rPr sz="1000" b="1"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Mission</a:t>
            </a:r>
            <a:r>
              <a:rPr sz="1000" b="1" spc="3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L</a:t>
            </a:r>
            <a:r>
              <a:rPr sz="1000" b="1" spc="-10" dirty="0">
                <a:solidFill>
                  <a:srgbClr val="002060"/>
                </a:solidFill>
                <a:latin typeface="Franklin Gothic Demi"/>
                <a:cs typeface="Franklin Gothic Demi"/>
              </a:rPr>
              <a:t>i</a:t>
            </a:r>
            <a:r>
              <a:rPr sz="1000" b="1" dirty="0">
                <a:solidFill>
                  <a:srgbClr val="002060"/>
                </a:solidFill>
                <a:latin typeface="Franklin Gothic Demi"/>
                <a:cs typeface="Franklin Gothic Demi"/>
              </a:rPr>
              <a:t>f</a:t>
            </a:r>
            <a:r>
              <a:rPr sz="1000" b="1" spc="-10" dirty="0">
                <a:solidFill>
                  <a:srgbClr val="002060"/>
                </a:solidFill>
                <a:latin typeface="Franklin Gothic Demi"/>
                <a:cs typeface="Franklin Gothic Demi"/>
              </a:rPr>
              <a:t>e</a:t>
            </a:r>
            <a:endParaRPr sz="1000">
              <a:latin typeface="Franklin Gothic Demi"/>
              <a:cs typeface="Franklin Gothic Demi"/>
            </a:endParaRPr>
          </a:p>
        </p:txBody>
      </p:sp>
      <p:sp>
        <p:nvSpPr>
          <p:cNvPr id="220" name="object 220"/>
          <p:cNvSpPr txBox="1"/>
          <p:nvPr/>
        </p:nvSpPr>
        <p:spPr>
          <a:xfrm>
            <a:off x="484944" y="4745159"/>
            <a:ext cx="668020" cy="410209"/>
          </a:xfrm>
          <a:prstGeom prst="rect">
            <a:avLst/>
          </a:prstGeom>
        </p:spPr>
        <p:txBody>
          <a:bodyPr vert="horz" wrap="square" lIns="0" tIns="0" rIns="0" bIns="0" rtlCol="0">
            <a:spAutoFit/>
          </a:bodyPr>
          <a:lstStyle/>
          <a:p>
            <a:pPr marL="48260">
              <a:lnSpc>
                <a:spcPct val="100000"/>
              </a:lnSpc>
            </a:pPr>
            <a:r>
              <a:rPr sz="1000" b="1" spc="-10" dirty="0">
                <a:solidFill>
                  <a:srgbClr val="002060"/>
                </a:solidFill>
                <a:latin typeface="Franklin Gothic Demi"/>
                <a:cs typeface="Franklin Gothic Demi"/>
              </a:rPr>
              <a:t>Fis</a:t>
            </a:r>
            <a:r>
              <a:rPr sz="1000" b="1" spc="-20" dirty="0">
                <a:solidFill>
                  <a:srgbClr val="002060"/>
                </a:solidFill>
                <a:latin typeface="Franklin Gothic Demi"/>
                <a:cs typeface="Franklin Gothic Demi"/>
              </a:rPr>
              <a:t>c</a:t>
            </a:r>
            <a:r>
              <a:rPr sz="1000" b="1" spc="-5" dirty="0">
                <a:solidFill>
                  <a:srgbClr val="002060"/>
                </a:solidFill>
                <a:latin typeface="Franklin Gothic Demi"/>
                <a:cs typeface="Franklin Gothic Demi"/>
              </a:rPr>
              <a:t>al</a:t>
            </a:r>
            <a:r>
              <a:rPr sz="1000" b="1"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Ye</a:t>
            </a:r>
            <a:r>
              <a:rPr sz="1000" b="1" spc="-5" dirty="0">
                <a:solidFill>
                  <a:srgbClr val="002060"/>
                </a:solidFill>
                <a:latin typeface="Franklin Gothic Demi"/>
                <a:cs typeface="Franklin Gothic Demi"/>
              </a:rPr>
              <a:t>ar</a:t>
            </a:r>
            <a:endParaRPr sz="1000">
              <a:latin typeface="Franklin Gothic Demi"/>
              <a:cs typeface="Franklin Gothic Demi"/>
            </a:endParaRPr>
          </a:p>
          <a:p>
            <a:pPr>
              <a:lnSpc>
                <a:spcPct val="100000"/>
              </a:lnSpc>
              <a:spcBef>
                <a:spcPts val="34"/>
              </a:spcBef>
            </a:pPr>
            <a:endParaRPr sz="800">
              <a:latin typeface="Times New Roman"/>
              <a:cs typeface="Times New Roman"/>
            </a:endParaRPr>
          </a:p>
          <a:p>
            <a:pPr marL="12700">
              <a:lnSpc>
                <a:spcPct val="100000"/>
              </a:lnSpc>
              <a:tabLst>
                <a:tab pos="248285" algn="l"/>
                <a:tab pos="542290" algn="l"/>
              </a:tabLst>
            </a:pPr>
            <a:r>
              <a:rPr sz="900" b="1" spc="-5" dirty="0">
                <a:latin typeface="Arial Narrow"/>
                <a:cs typeface="Arial Narrow"/>
              </a:rPr>
              <a:t>0</a:t>
            </a:r>
            <a:r>
              <a:rPr sz="900" b="1" dirty="0">
                <a:latin typeface="Arial Narrow"/>
                <a:cs typeface="Arial Narrow"/>
              </a:rPr>
              <a:t>9	</a:t>
            </a:r>
            <a:r>
              <a:rPr sz="900" b="1" spc="-5" dirty="0">
                <a:latin typeface="Arial Narrow"/>
                <a:cs typeface="Arial Narrow"/>
              </a:rPr>
              <a:t>1</a:t>
            </a:r>
            <a:r>
              <a:rPr sz="900" b="1" dirty="0">
                <a:latin typeface="Arial Narrow"/>
                <a:cs typeface="Arial Narrow"/>
              </a:rPr>
              <a:t>0	</a:t>
            </a:r>
            <a:r>
              <a:rPr sz="900" b="1" spc="-5" dirty="0">
                <a:latin typeface="Arial Narrow"/>
                <a:cs typeface="Arial Narrow"/>
              </a:rPr>
              <a:t>11</a:t>
            </a:r>
            <a:endParaRPr sz="900">
              <a:latin typeface="Arial Narrow"/>
              <a:cs typeface="Arial Narrow"/>
            </a:endParaRPr>
          </a:p>
        </p:txBody>
      </p:sp>
      <p:sp>
        <p:nvSpPr>
          <p:cNvPr id="221" name="object 221"/>
          <p:cNvSpPr txBox="1"/>
          <p:nvPr/>
        </p:nvSpPr>
        <p:spPr>
          <a:xfrm>
            <a:off x="1308933" y="5015108"/>
            <a:ext cx="7181850" cy="139700"/>
          </a:xfrm>
          <a:prstGeom prst="rect">
            <a:avLst/>
          </a:prstGeom>
        </p:spPr>
        <p:txBody>
          <a:bodyPr vert="horz" wrap="square" lIns="0" tIns="0" rIns="0" bIns="0" rtlCol="0">
            <a:spAutoFit/>
          </a:bodyPr>
          <a:lstStyle/>
          <a:p>
            <a:pPr marL="12700">
              <a:lnSpc>
                <a:spcPct val="100000"/>
              </a:lnSpc>
              <a:tabLst>
                <a:tab pos="306070" algn="l"/>
                <a:tab pos="600075" algn="l"/>
                <a:tab pos="894080" algn="l"/>
                <a:tab pos="1188085" algn="l"/>
                <a:tab pos="1481455" algn="l"/>
                <a:tab pos="1775460" algn="l"/>
                <a:tab pos="2069464" algn="l"/>
                <a:tab pos="2363470" algn="l"/>
                <a:tab pos="2656840" algn="l"/>
                <a:tab pos="2950845" algn="l"/>
                <a:tab pos="3244850" algn="l"/>
                <a:tab pos="3538854" algn="l"/>
                <a:tab pos="3832860" algn="l"/>
                <a:tab pos="4126229" algn="l"/>
                <a:tab pos="4420235" algn="l"/>
                <a:tab pos="4714240" algn="l"/>
                <a:tab pos="5008245" algn="l"/>
                <a:tab pos="5301615" algn="l"/>
                <a:tab pos="5595620" algn="l"/>
                <a:tab pos="5889625" algn="l"/>
                <a:tab pos="6183630" algn="l"/>
                <a:tab pos="6477635" algn="l"/>
                <a:tab pos="6771005" algn="l"/>
                <a:tab pos="7065009" algn="l"/>
              </a:tabLst>
            </a:pPr>
            <a:r>
              <a:rPr sz="900" b="1" spc="-5" dirty="0">
                <a:latin typeface="Arial Narrow"/>
                <a:cs typeface="Arial Narrow"/>
              </a:rPr>
              <a:t>1</a:t>
            </a:r>
            <a:r>
              <a:rPr sz="900" b="1" dirty="0">
                <a:latin typeface="Arial Narrow"/>
                <a:cs typeface="Arial Narrow"/>
              </a:rPr>
              <a:t>2	</a:t>
            </a:r>
            <a:r>
              <a:rPr sz="900" b="1" spc="-5" dirty="0">
                <a:latin typeface="Arial Narrow"/>
                <a:cs typeface="Arial Narrow"/>
              </a:rPr>
              <a:t>1</a:t>
            </a:r>
            <a:r>
              <a:rPr sz="900" b="1" dirty="0">
                <a:latin typeface="Arial Narrow"/>
                <a:cs typeface="Arial Narrow"/>
              </a:rPr>
              <a:t>3	</a:t>
            </a:r>
            <a:r>
              <a:rPr sz="900" b="1" spc="-5" dirty="0">
                <a:latin typeface="Arial Narrow"/>
                <a:cs typeface="Arial Narrow"/>
              </a:rPr>
              <a:t>1</a:t>
            </a:r>
            <a:r>
              <a:rPr sz="900" b="1" dirty="0">
                <a:latin typeface="Arial Narrow"/>
                <a:cs typeface="Arial Narrow"/>
              </a:rPr>
              <a:t>4	</a:t>
            </a:r>
            <a:r>
              <a:rPr sz="900" b="1" spc="-5" dirty="0">
                <a:latin typeface="Arial Narrow"/>
                <a:cs typeface="Arial Narrow"/>
              </a:rPr>
              <a:t>1</a:t>
            </a:r>
            <a:r>
              <a:rPr sz="900" b="1" dirty="0">
                <a:latin typeface="Arial Narrow"/>
                <a:cs typeface="Arial Narrow"/>
              </a:rPr>
              <a:t>5	</a:t>
            </a:r>
            <a:r>
              <a:rPr sz="900" b="1" spc="-5" dirty="0">
                <a:latin typeface="Arial Narrow"/>
                <a:cs typeface="Arial Narrow"/>
              </a:rPr>
              <a:t>1</a:t>
            </a:r>
            <a:r>
              <a:rPr sz="900" b="1" dirty="0">
                <a:latin typeface="Arial Narrow"/>
                <a:cs typeface="Arial Narrow"/>
              </a:rPr>
              <a:t>6	</a:t>
            </a:r>
            <a:r>
              <a:rPr sz="900" b="1" spc="-5" dirty="0">
                <a:latin typeface="Arial Narrow"/>
                <a:cs typeface="Arial Narrow"/>
              </a:rPr>
              <a:t>1</a:t>
            </a:r>
            <a:r>
              <a:rPr sz="900" b="1" dirty="0">
                <a:latin typeface="Arial Narrow"/>
                <a:cs typeface="Arial Narrow"/>
              </a:rPr>
              <a:t>7	</a:t>
            </a:r>
            <a:r>
              <a:rPr sz="900" b="1" spc="-5" dirty="0">
                <a:latin typeface="Arial Narrow"/>
                <a:cs typeface="Arial Narrow"/>
              </a:rPr>
              <a:t>1</a:t>
            </a:r>
            <a:r>
              <a:rPr sz="900" b="1" dirty="0">
                <a:latin typeface="Arial Narrow"/>
                <a:cs typeface="Arial Narrow"/>
              </a:rPr>
              <a:t>8	</a:t>
            </a:r>
            <a:r>
              <a:rPr sz="900" b="1" spc="-5" dirty="0">
                <a:latin typeface="Arial Narrow"/>
                <a:cs typeface="Arial Narrow"/>
              </a:rPr>
              <a:t>1</a:t>
            </a:r>
            <a:r>
              <a:rPr sz="900" b="1" dirty="0">
                <a:latin typeface="Arial Narrow"/>
                <a:cs typeface="Arial Narrow"/>
              </a:rPr>
              <a:t>9	</a:t>
            </a:r>
            <a:r>
              <a:rPr sz="900" b="1" spc="-5" dirty="0">
                <a:latin typeface="Arial Narrow"/>
                <a:cs typeface="Arial Narrow"/>
              </a:rPr>
              <a:t>2</a:t>
            </a:r>
            <a:r>
              <a:rPr sz="900" b="1" dirty="0">
                <a:latin typeface="Arial Narrow"/>
                <a:cs typeface="Arial Narrow"/>
              </a:rPr>
              <a:t>0	</a:t>
            </a:r>
            <a:r>
              <a:rPr sz="900" b="1" spc="-5" dirty="0">
                <a:latin typeface="Arial Narrow"/>
                <a:cs typeface="Arial Narrow"/>
              </a:rPr>
              <a:t>2</a:t>
            </a:r>
            <a:r>
              <a:rPr sz="900" b="1" dirty="0">
                <a:latin typeface="Arial Narrow"/>
                <a:cs typeface="Arial Narrow"/>
              </a:rPr>
              <a:t>1	</a:t>
            </a:r>
            <a:r>
              <a:rPr sz="900" b="1" spc="-5" dirty="0">
                <a:latin typeface="Arial Narrow"/>
                <a:cs typeface="Arial Narrow"/>
              </a:rPr>
              <a:t>2</a:t>
            </a:r>
            <a:r>
              <a:rPr sz="900" b="1" dirty="0">
                <a:latin typeface="Arial Narrow"/>
                <a:cs typeface="Arial Narrow"/>
              </a:rPr>
              <a:t>2	</a:t>
            </a:r>
            <a:r>
              <a:rPr sz="900" b="1" spc="-5" dirty="0">
                <a:latin typeface="Arial Narrow"/>
                <a:cs typeface="Arial Narrow"/>
              </a:rPr>
              <a:t>2</a:t>
            </a:r>
            <a:r>
              <a:rPr sz="900" b="1" dirty="0">
                <a:latin typeface="Arial Narrow"/>
                <a:cs typeface="Arial Narrow"/>
              </a:rPr>
              <a:t>3	</a:t>
            </a:r>
            <a:r>
              <a:rPr sz="900" b="1" spc="-5" dirty="0">
                <a:latin typeface="Arial Narrow"/>
                <a:cs typeface="Arial Narrow"/>
              </a:rPr>
              <a:t>2</a:t>
            </a:r>
            <a:r>
              <a:rPr sz="900" b="1" dirty="0">
                <a:latin typeface="Arial Narrow"/>
                <a:cs typeface="Arial Narrow"/>
              </a:rPr>
              <a:t>4	</a:t>
            </a:r>
            <a:r>
              <a:rPr sz="900" b="1" spc="-5" dirty="0">
                <a:latin typeface="Arial Narrow"/>
                <a:cs typeface="Arial Narrow"/>
              </a:rPr>
              <a:t>2</a:t>
            </a:r>
            <a:r>
              <a:rPr sz="900" b="1" dirty="0">
                <a:latin typeface="Arial Narrow"/>
                <a:cs typeface="Arial Narrow"/>
              </a:rPr>
              <a:t>5	</a:t>
            </a:r>
            <a:r>
              <a:rPr sz="900" b="1" spc="-5" dirty="0">
                <a:latin typeface="Arial Narrow"/>
                <a:cs typeface="Arial Narrow"/>
              </a:rPr>
              <a:t>2</a:t>
            </a:r>
            <a:r>
              <a:rPr sz="900" b="1" dirty="0">
                <a:latin typeface="Arial Narrow"/>
                <a:cs typeface="Arial Narrow"/>
              </a:rPr>
              <a:t>6	</a:t>
            </a:r>
            <a:r>
              <a:rPr sz="900" b="1" spc="-5" dirty="0">
                <a:latin typeface="Arial Narrow"/>
                <a:cs typeface="Arial Narrow"/>
              </a:rPr>
              <a:t>2</a:t>
            </a:r>
            <a:r>
              <a:rPr sz="900" b="1" dirty="0">
                <a:latin typeface="Arial Narrow"/>
                <a:cs typeface="Arial Narrow"/>
              </a:rPr>
              <a:t>7	</a:t>
            </a:r>
            <a:r>
              <a:rPr sz="900" b="1" spc="-5" dirty="0">
                <a:latin typeface="Arial Narrow"/>
                <a:cs typeface="Arial Narrow"/>
              </a:rPr>
              <a:t>2</a:t>
            </a:r>
            <a:r>
              <a:rPr sz="900" b="1" dirty="0">
                <a:latin typeface="Arial Narrow"/>
                <a:cs typeface="Arial Narrow"/>
              </a:rPr>
              <a:t>8	</a:t>
            </a:r>
            <a:r>
              <a:rPr sz="900" b="1" spc="-5" dirty="0">
                <a:latin typeface="Arial Narrow"/>
                <a:cs typeface="Arial Narrow"/>
              </a:rPr>
              <a:t>2</a:t>
            </a:r>
            <a:r>
              <a:rPr sz="900" b="1" dirty="0">
                <a:latin typeface="Arial Narrow"/>
                <a:cs typeface="Arial Narrow"/>
              </a:rPr>
              <a:t>9	</a:t>
            </a:r>
            <a:r>
              <a:rPr sz="900" b="1" spc="-5" dirty="0">
                <a:latin typeface="Arial Narrow"/>
                <a:cs typeface="Arial Narrow"/>
              </a:rPr>
              <a:t>3</a:t>
            </a:r>
            <a:r>
              <a:rPr sz="900" b="1" dirty="0">
                <a:latin typeface="Arial Narrow"/>
                <a:cs typeface="Arial Narrow"/>
              </a:rPr>
              <a:t>0	</a:t>
            </a:r>
            <a:r>
              <a:rPr sz="900" b="1" spc="-5" dirty="0">
                <a:latin typeface="Arial Narrow"/>
                <a:cs typeface="Arial Narrow"/>
              </a:rPr>
              <a:t>3</a:t>
            </a:r>
            <a:r>
              <a:rPr sz="900" b="1" dirty="0">
                <a:latin typeface="Arial Narrow"/>
                <a:cs typeface="Arial Narrow"/>
              </a:rPr>
              <a:t>1	</a:t>
            </a:r>
            <a:r>
              <a:rPr sz="900" b="1" spc="-5" dirty="0">
                <a:latin typeface="Arial Narrow"/>
                <a:cs typeface="Arial Narrow"/>
              </a:rPr>
              <a:t>3</a:t>
            </a:r>
            <a:r>
              <a:rPr sz="900" b="1" dirty="0">
                <a:latin typeface="Arial Narrow"/>
                <a:cs typeface="Arial Narrow"/>
              </a:rPr>
              <a:t>2	</a:t>
            </a:r>
            <a:r>
              <a:rPr sz="900" b="1" spc="-5" dirty="0">
                <a:latin typeface="Arial Narrow"/>
                <a:cs typeface="Arial Narrow"/>
              </a:rPr>
              <a:t>3</a:t>
            </a:r>
            <a:r>
              <a:rPr sz="900" b="1" dirty="0">
                <a:latin typeface="Arial Narrow"/>
                <a:cs typeface="Arial Narrow"/>
              </a:rPr>
              <a:t>3	</a:t>
            </a:r>
            <a:r>
              <a:rPr sz="900" b="1" spc="-5" dirty="0">
                <a:latin typeface="Arial Narrow"/>
                <a:cs typeface="Arial Narrow"/>
              </a:rPr>
              <a:t>3</a:t>
            </a:r>
            <a:r>
              <a:rPr sz="900" b="1" dirty="0">
                <a:latin typeface="Arial Narrow"/>
                <a:cs typeface="Arial Narrow"/>
              </a:rPr>
              <a:t>4	</a:t>
            </a:r>
            <a:r>
              <a:rPr sz="900" b="1" spc="-5" dirty="0">
                <a:latin typeface="Arial Narrow"/>
                <a:cs typeface="Arial Narrow"/>
              </a:rPr>
              <a:t>3</a:t>
            </a:r>
            <a:r>
              <a:rPr sz="900" b="1" dirty="0">
                <a:latin typeface="Arial Narrow"/>
                <a:cs typeface="Arial Narrow"/>
              </a:rPr>
              <a:t>5	</a:t>
            </a:r>
            <a:r>
              <a:rPr sz="900" b="1" spc="-5" dirty="0">
                <a:latin typeface="Arial Narrow"/>
                <a:cs typeface="Arial Narrow"/>
              </a:rPr>
              <a:t>36</a:t>
            </a:r>
            <a:endParaRPr sz="900">
              <a:latin typeface="Arial Narrow"/>
              <a:cs typeface="Arial Narrow"/>
            </a:endParaRPr>
          </a:p>
        </p:txBody>
      </p:sp>
      <p:sp>
        <p:nvSpPr>
          <p:cNvPr id="222" name="object 222"/>
          <p:cNvSpPr/>
          <p:nvPr/>
        </p:nvSpPr>
        <p:spPr>
          <a:xfrm>
            <a:off x="2130551" y="2353055"/>
            <a:ext cx="828040" cy="245745"/>
          </a:xfrm>
          <a:custGeom>
            <a:avLst/>
            <a:gdLst/>
            <a:ahLst/>
            <a:cxnLst/>
            <a:rect l="l" t="t" r="r" b="b"/>
            <a:pathLst>
              <a:path w="828039" h="245744">
                <a:moveTo>
                  <a:pt x="0" y="0"/>
                </a:moveTo>
                <a:lnTo>
                  <a:pt x="827532" y="0"/>
                </a:lnTo>
                <a:lnTo>
                  <a:pt x="827532" y="245363"/>
                </a:lnTo>
                <a:lnTo>
                  <a:pt x="0" y="245363"/>
                </a:lnTo>
                <a:lnTo>
                  <a:pt x="0" y="0"/>
                </a:lnTo>
                <a:close/>
              </a:path>
            </a:pathLst>
          </a:custGeom>
          <a:solidFill>
            <a:srgbClr val="FFFFFF"/>
          </a:solidFill>
        </p:spPr>
        <p:txBody>
          <a:bodyPr wrap="square" lIns="0" tIns="0" rIns="0" bIns="0" rtlCol="0"/>
          <a:lstStyle/>
          <a:p>
            <a:endParaRPr/>
          </a:p>
        </p:txBody>
      </p:sp>
      <p:sp>
        <p:nvSpPr>
          <p:cNvPr id="223" name="object 223"/>
          <p:cNvSpPr txBox="1"/>
          <p:nvPr/>
        </p:nvSpPr>
        <p:spPr>
          <a:xfrm>
            <a:off x="2153197" y="2372759"/>
            <a:ext cx="807720" cy="246221"/>
          </a:xfrm>
          <a:prstGeom prst="rect">
            <a:avLst/>
          </a:prstGeom>
        </p:spPr>
        <p:txBody>
          <a:bodyPr vert="horz" wrap="square" lIns="0" tIns="0" rIns="0" bIns="0" rtlCol="0">
            <a:spAutoFit/>
          </a:bodyPr>
          <a:lstStyle/>
          <a:p>
            <a:pPr marL="12700">
              <a:lnSpc>
                <a:spcPct val="100000"/>
              </a:lnSpc>
            </a:pPr>
            <a:r>
              <a:rPr lang="en-US" sz="1600" dirty="0" smtClean="0">
                <a:latin typeface="Franklin Gothic Demi"/>
                <a:cs typeface="Franklin Gothic Demi"/>
              </a:rPr>
              <a:t>GOES-14</a:t>
            </a:r>
            <a:endParaRPr sz="1600" dirty="0">
              <a:latin typeface="Franklin Gothic Demi"/>
              <a:cs typeface="Franklin Gothic Demi"/>
            </a:endParaRPr>
          </a:p>
        </p:txBody>
      </p:sp>
      <p:sp>
        <p:nvSpPr>
          <p:cNvPr id="224" name="object 224"/>
          <p:cNvSpPr/>
          <p:nvPr/>
        </p:nvSpPr>
        <p:spPr>
          <a:xfrm>
            <a:off x="3678934" y="3246120"/>
            <a:ext cx="893065" cy="247015"/>
          </a:xfrm>
          <a:custGeom>
            <a:avLst/>
            <a:gdLst/>
            <a:ahLst/>
            <a:cxnLst/>
            <a:rect l="l" t="t" r="r" b="b"/>
            <a:pathLst>
              <a:path w="828039" h="247014">
                <a:moveTo>
                  <a:pt x="0" y="0"/>
                </a:moveTo>
                <a:lnTo>
                  <a:pt x="827532" y="0"/>
                </a:lnTo>
                <a:lnTo>
                  <a:pt x="827532" y="246887"/>
                </a:lnTo>
                <a:lnTo>
                  <a:pt x="0" y="246887"/>
                </a:lnTo>
                <a:lnTo>
                  <a:pt x="0" y="0"/>
                </a:lnTo>
                <a:close/>
              </a:path>
            </a:pathLst>
          </a:custGeom>
          <a:solidFill>
            <a:srgbClr val="FFFFFF"/>
          </a:solidFill>
        </p:spPr>
        <p:txBody>
          <a:bodyPr wrap="square" lIns="0" tIns="0" rIns="0" bIns="0" rtlCol="0"/>
          <a:lstStyle/>
          <a:p>
            <a:r>
              <a:rPr lang="en-US" dirty="0" smtClean="0">
                <a:latin typeface="Franklin Gothic Demi" panose="020B0703020102020204" pitchFamily="34" charset="0"/>
              </a:rPr>
              <a:t>GOES-16</a:t>
            </a:r>
            <a:endParaRPr dirty="0">
              <a:latin typeface="Franklin Gothic Demi" panose="020B0703020102020204" pitchFamily="34" charset="0"/>
            </a:endParaRPr>
          </a:p>
        </p:txBody>
      </p:sp>
      <p:sp>
        <p:nvSpPr>
          <p:cNvPr id="225" name="object 225"/>
          <p:cNvSpPr/>
          <p:nvPr/>
        </p:nvSpPr>
        <p:spPr>
          <a:xfrm>
            <a:off x="4511040" y="3715511"/>
            <a:ext cx="777240" cy="245745"/>
          </a:xfrm>
          <a:custGeom>
            <a:avLst/>
            <a:gdLst/>
            <a:ahLst/>
            <a:cxnLst/>
            <a:rect l="l" t="t" r="r" b="b"/>
            <a:pathLst>
              <a:path w="706120" h="245745">
                <a:moveTo>
                  <a:pt x="0" y="0"/>
                </a:moveTo>
                <a:lnTo>
                  <a:pt x="705612" y="0"/>
                </a:lnTo>
                <a:lnTo>
                  <a:pt x="705612" y="245363"/>
                </a:lnTo>
                <a:lnTo>
                  <a:pt x="0" y="245363"/>
                </a:lnTo>
                <a:lnTo>
                  <a:pt x="0" y="0"/>
                </a:lnTo>
                <a:close/>
              </a:path>
            </a:pathLst>
          </a:custGeom>
          <a:solidFill>
            <a:srgbClr val="FFFFFF"/>
          </a:solidFill>
        </p:spPr>
        <p:txBody>
          <a:bodyPr wrap="square" lIns="0" tIns="0" rIns="0" bIns="0" rtlCol="0"/>
          <a:lstStyle/>
          <a:p>
            <a:r>
              <a:rPr lang="en-US" dirty="0" smtClean="0">
                <a:latin typeface="Franklin Gothic Demi" panose="020B0703020102020204" pitchFamily="34" charset="0"/>
              </a:rPr>
              <a:t>GOES-S</a:t>
            </a:r>
            <a:endParaRPr dirty="0">
              <a:latin typeface="Franklin Gothic Demi" panose="020B0703020102020204" pitchFamily="34" charset="0"/>
            </a:endParaRPr>
          </a:p>
        </p:txBody>
      </p:sp>
      <p:sp>
        <p:nvSpPr>
          <p:cNvPr id="226" name="object 226"/>
          <p:cNvSpPr txBox="1"/>
          <p:nvPr/>
        </p:nvSpPr>
        <p:spPr>
          <a:xfrm>
            <a:off x="4234036" y="1986816"/>
            <a:ext cx="732790" cy="177800"/>
          </a:xfrm>
          <a:prstGeom prst="rect">
            <a:avLst/>
          </a:prstGeom>
        </p:spPr>
        <p:txBody>
          <a:bodyPr vert="horz" wrap="square" lIns="0" tIns="0" rIns="0" bIns="0" rtlCol="0">
            <a:spAutoFit/>
          </a:bodyPr>
          <a:lstStyle/>
          <a:p>
            <a:pPr marL="12700">
              <a:lnSpc>
                <a:spcPct val="100000"/>
              </a:lnSpc>
            </a:pPr>
            <a:r>
              <a:rPr sz="1200" b="1" i="1" spc="-10" dirty="0">
                <a:solidFill>
                  <a:srgbClr val="002060"/>
                </a:solidFill>
                <a:latin typeface="Franklin Gothic Demi"/>
                <a:cs typeface="Franklin Gothic Demi"/>
              </a:rPr>
              <a:t>G</a:t>
            </a:r>
            <a:r>
              <a:rPr sz="1200" b="1" i="1" spc="-15" dirty="0">
                <a:solidFill>
                  <a:srgbClr val="002060"/>
                </a:solidFill>
                <a:latin typeface="Franklin Gothic Demi"/>
                <a:cs typeface="Franklin Gothic Demi"/>
              </a:rPr>
              <a:t>OE</a:t>
            </a:r>
            <a:r>
              <a:rPr sz="1200" b="1" i="1" spc="-10" dirty="0">
                <a:solidFill>
                  <a:srgbClr val="002060"/>
                </a:solidFill>
                <a:latin typeface="Franklin Gothic Demi"/>
                <a:cs typeface="Franklin Gothic Demi"/>
              </a:rPr>
              <a:t>S</a:t>
            </a:r>
            <a:r>
              <a:rPr sz="1200" b="1" i="1" spc="5" dirty="0">
                <a:solidFill>
                  <a:srgbClr val="002060"/>
                </a:solidFill>
                <a:latin typeface="Franklin Gothic Demi"/>
                <a:cs typeface="Franklin Gothic Demi"/>
              </a:rPr>
              <a:t> </a:t>
            </a:r>
            <a:r>
              <a:rPr sz="1200" b="1" i="1" spc="-15" dirty="0">
                <a:solidFill>
                  <a:srgbClr val="002060"/>
                </a:solidFill>
                <a:latin typeface="Franklin Gothic Demi"/>
                <a:cs typeface="Franklin Gothic Demi"/>
              </a:rPr>
              <a:t>Ea</a:t>
            </a:r>
            <a:r>
              <a:rPr sz="1200" b="1" i="1" spc="-5" dirty="0">
                <a:solidFill>
                  <a:srgbClr val="002060"/>
                </a:solidFill>
                <a:latin typeface="Franklin Gothic Demi"/>
                <a:cs typeface="Franklin Gothic Demi"/>
              </a:rPr>
              <a:t>st</a:t>
            </a:r>
            <a:endParaRPr sz="1200">
              <a:latin typeface="Franklin Gothic Demi"/>
              <a:cs typeface="Franklin Gothic Demi"/>
            </a:endParaRPr>
          </a:p>
        </p:txBody>
      </p:sp>
      <p:sp>
        <p:nvSpPr>
          <p:cNvPr id="227" name="object 227"/>
          <p:cNvSpPr/>
          <p:nvPr/>
        </p:nvSpPr>
        <p:spPr>
          <a:xfrm>
            <a:off x="2595372" y="1941576"/>
            <a:ext cx="1181100" cy="228600"/>
          </a:xfrm>
          <a:custGeom>
            <a:avLst/>
            <a:gdLst/>
            <a:ahLst/>
            <a:cxnLst/>
            <a:rect l="l" t="t" r="r" b="b"/>
            <a:pathLst>
              <a:path w="1181100" h="228600">
                <a:moveTo>
                  <a:pt x="0" y="228600"/>
                </a:moveTo>
                <a:lnTo>
                  <a:pt x="1181100" y="228600"/>
                </a:lnTo>
                <a:lnTo>
                  <a:pt x="1181100" y="0"/>
                </a:lnTo>
                <a:lnTo>
                  <a:pt x="0" y="0"/>
                </a:lnTo>
                <a:lnTo>
                  <a:pt x="0" y="228600"/>
                </a:lnTo>
                <a:close/>
              </a:path>
            </a:pathLst>
          </a:custGeom>
          <a:solidFill>
            <a:srgbClr val="00B050"/>
          </a:solidFill>
        </p:spPr>
        <p:txBody>
          <a:bodyPr wrap="square" lIns="0" tIns="0" rIns="0" bIns="0" rtlCol="0"/>
          <a:lstStyle/>
          <a:p>
            <a:endParaRPr/>
          </a:p>
        </p:txBody>
      </p:sp>
      <p:sp>
        <p:nvSpPr>
          <p:cNvPr id="228" name="object 228"/>
          <p:cNvSpPr/>
          <p:nvPr/>
        </p:nvSpPr>
        <p:spPr>
          <a:xfrm>
            <a:off x="457200" y="1941576"/>
            <a:ext cx="1312545" cy="228600"/>
          </a:xfrm>
          <a:custGeom>
            <a:avLst/>
            <a:gdLst/>
            <a:ahLst/>
            <a:cxnLst/>
            <a:rect l="l" t="t" r="r" b="b"/>
            <a:pathLst>
              <a:path w="1312545" h="228600">
                <a:moveTo>
                  <a:pt x="0" y="228600"/>
                </a:moveTo>
                <a:lnTo>
                  <a:pt x="1312164" y="228600"/>
                </a:lnTo>
                <a:lnTo>
                  <a:pt x="1312164" y="0"/>
                </a:lnTo>
                <a:lnTo>
                  <a:pt x="0" y="0"/>
                </a:lnTo>
                <a:lnTo>
                  <a:pt x="0" y="228600"/>
                </a:lnTo>
                <a:close/>
              </a:path>
            </a:pathLst>
          </a:custGeom>
          <a:solidFill>
            <a:srgbClr val="00B050"/>
          </a:solidFill>
        </p:spPr>
        <p:txBody>
          <a:bodyPr wrap="square" lIns="0" tIns="0" rIns="0" bIns="0" rtlCol="0"/>
          <a:lstStyle/>
          <a:p>
            <a:endParaRPr/>
          </a:p>
        </p:txBody>
      </p:sp>
      <p:sp>
        <p:nvSpPr>
          <p:cNvPr id="229" name="object 229"/>
          <p:cNvSpPr/>
          <p:nvPr/>
        </p:nvSpPr>
        <p:spPr>
          <a:xfrm>
            <a:off x="1769364" y="1935479"/>
            <a:ext cx="927332" cy="247015"/>
          </a:xfrm>
          <a:custGeom>
            <a:avLst/>
            <a:gdLst/>
            <a:ahLst/>
            <a:cxnLst/>
            <a:rect l="l" t="t" r="r" b="b"/>
            <a:pathLst>
              <a:path w="826135" h="247014">
                <a:moveTo>
                  <a:pt x="0" y="0"/>
                </a:moveTo>
                <a:lnTo>
                  <a:pt x="826008" y="0"/>
                </a:lnTo>
                <a:lnTo>
                  <a:pt x="826008" y="246887"/>
                </a:lnTo>
                <a:lnTo>
                  <a:pt x="0" y="246887"/>
                </a:lnTo>
                <a:lnTo>
                  <a:pt x="0" y="0"/>
                </a:lnTo>
                <a:close/>
              </a:path>
            </a:pathLst>
          </a:custGeom>
          <a:solidFill>
            <a:srgbClr val="FFFFFF"/>
          </a:solidFill>
        </p:spPr>
        <p:txBody>
          <a:bodyPr wrap="square" lIns="0" tIns="0" rIns="0" bIns="0" rtlCol="0"/>
          <a:lstStyle/>
          <a:p>
            <a:r>
              <a:rPr lang="en-US" dirty="0" smtClean="0">
                <a:latin typeface="Franklin Gothic Demi" panose="020B0703020102020204" pitchFamily="34" charset="0"/>
              </a:rPr>
              <a:t>GOES-13</a:t>
            </a:r>
            <a:endParaRPr dirty="0">
              <a:latin typeface="Franklin Gothic Demi" panose="020B0703020102020204" pitchFamily="34" charset="0"/>
            </a:endParaRPr>
          </a:p>
        </p:txBody>
      </p:sp>
      <p:sp>
        <p:nvSpPr>
          <p:cNvPr id="230" name="object 230"/>
          <p:cNvSpPr/>
          <p:nvPr/>
        </p:nvSpPr>
        <p:spPr>
          <a:xfrm>
            <a:off x="6449567" y="4174235"/>
            <a:ext cx="774004" cy="247015"/>
          </a:xfrm>
          <a:custGeom>
            <a:avLst/>
            <a:gdLst/>
            <a:ahLst/>
            <a:cxnLst/>
            <a:rect l="l" t="t" r="r" b="b"/>
            <a:pathLst>
              <a:path w="688975" h="247014">
                <a:moveTo>
                  <a:pt x="0" y="0"/>
                </a:moveTo>
                <a:lnTo>
                  <a:pt x="688847" y="0"/>
                </a:lnTo>
                <a:lnTo>
                  <a:pt x="688847" y="246887"/>
                </a:lnTo>
                <a:lnTo>
                  <a:pt x="0" y="246887"/>
                </a:lnTo>
                <a:lnTo>
                  <a:pt x="0" y="0"/>
                </a:lnTo>
                <a:close/>
              </a:path>
            </a:pathLst>
          </a:custGeom>
          <a:solidFill>
            <a:srgbClr val="FFFFFF"/>
          </a:solidFill>
        </p:spPr>
        <p:txBody>
          <a:bodyPr wrap="square" lIns="0" tIns="0" rIns="0" bIns="0" rtlCol="0"/>
          <a:lstStyle/>
          <a:p>
            <a:r>
              <a:rPr lang="en-US" dirty="0" smtClean="0">
                <a:latin typeface="Franklin Gothic Demi" panose="020B0703020102020204" pitchFamily="34" charset="0"/>
              </a:rPr>
              <a:t>GOES-T</a:t>
            </a:r>
            <a:endParaRPr dirty="0">
              <a:latin typeface="Franklin Gothic Demi" panose="020B0703020102020204" pitchFamily="34" charset="0"/>
            </a:endParaRPr>
          </a:p>
        </p:txBody>
      </p:sp>
      <p:sp>
        <p:nvSpPr>
          <p:cNvPr id="231" name="object 231"/>
          <p:cNvSpPr/>
          <p:nvPr/>
        </p:nvSpPr>
        <p:spPr>
          <a:xfrm>
            <a:off x="7007352" y="4562855"/>
            <a:ext cx="804048" cy="247015"/>
          </a:xfrm>
          <a:custGeom>
            <a:avLst/>
            <a:gdLst/>
            <a:ahLst/>
            <a:cxnLst/>
            <a:rect l="l" t="t" r="r" b="b"/>
            <a:pathLst>
              <a:path w="719454" h="247014">
                <a:moveTo>
                  <a:pt x="0" y="0"/>
                </a:moveTo>
                <a:lnTo>
                  <a:pt x="719327" y="0"/>
                </a:lnTo>
                <a:lnTo>
                  <a:pt x="719327" y="246888"/>
                </a:lnTo>
                <a:lnTo>
                  <a:pt x="0" y="246888"/>
                </a:lnTo>
                <a:lnTo>
                  <a:pt x="0" y="0"/>
                </a:lnTo>
                <a:close/>
              </a:path>
            </a:pathLst>
          </a:custGeom>
          <a:solidFill>
            <a:srgbClr val="FFFFFF"/>
          </a:solidFill>
        </p:spPr>
        <p:txBody>
          <a:bodyPr wrap="square" lIns="0" tIns="0" rIns="0" bIns="0" rtlCol="0"/>
          <a:lstStyle/>
          <a:p>
            <a:r>
              <a:rPr lang="en-US" dirty="0" smtClean="0">
                <a:latin typeface="Franklin Gothic Demi" panose="020B0703020102020204" pitchFamily="34" charset="0"/>
              </a:rPr>
              <a:t>GOES-U</a:t>
            </a:r>
            <a:endParaRPr dirty="0">
              <a:latin typeface="Franklin Gothic Demi" panose="020B0703020102020204" pitchFamily="34" charset="0"/>
            </a:endParaRPr>
          </a:p>
        </p:txBody>
      </p:sp>
      <p:sp>
        <p:nvSpPr>
          <p:cNvPr id="232" name="object 232"/>
          <p:cNvSpPr/>
          <p:nvPr/>
        </p:nvSpPr>
        <p:spPr>
          <a:xfrm>
            <a:off x="3720084" y="5574791"/>
            <a:ext cx="497205" cy="119380"/>
          </a:xfrm>
          <a:custGeom>
            <a:avLst/>
            <a:gdLst/>
            <a:ahLst/>
            <a:cxnLst/>
            <a:rect l="l" t="t" r="r" b="b"/>
            <a:pathLst>
              <a:path w="497204" h="119379">
                <a:moveTo>
                  <a:pt x="0" y="0"/>
                </a:moveTo>
                <a:lnTo>
                  <a:pt x="496824" y="0"/>
                </a:lnTo>
                <a:lnTo>
                  <a:pt x="496824" y="118872"/>
                </a:lnTo>
                <a:lnTo>
                  <a:pt x="0" y="118872"/>
                </a:lnTo>
                <a:lnTo>
                  <a:pt x="0" y="0"/>
                </a:lnTo>
                <a:close/>
              </a:path>
            </a:pathLst>
          </a:custGeom>
          <a:solidFill>
            <a:srgbClr val="00B050"/>
          </a:solidFill>
        </p:spPr>
        <p:txBody>
          <a:bodyPr wrap="square" lIns="0" tIns="0" rIns="0" bIns="0" rtlCol="0"/>
          <a:lstStyle/>
          <a:p>
            <a:endParaRPr/>
          </a:p>
        </p:txBody>
      </p:sp>
      <p:sp>
        <p:nvSpPr>
          <p:cNvPr id="233" name="object 233"/>
          <p:cNvSpPr/>
          <p:nvPr/>
        </p:nvSpPr>
        <p:spPr>
          <a:xfrm>
            <a:off x="3720084" y="5574791"/>
            <a:ext cx="497205" cy="119380"/>
          </a:xfrm>
          <a:custGeom>
            <a:avLst/>
            <a:gdLst/>
            <a:ahLst/>
            <a:cxnLst/>
            <a:rect l="l" t="t" r="r" b="b"/>
            <a:pathLst>
              <a:path w="497204" h="119379">
                <a:moveTo>
                  <a:pt x="0" y="0"/>
                </a:moveTo>
                <a:lnTo>
                  <a:pt x="496824" y="0"/>
                </a:lnTo>
                <a:lnTo>
                  <a:pt x="496824" y="118872"/>
                </a:lnTo>
                <a:lnTo>
                  <a:pt x="0" y="118872"/>
                </a:lnTo>
                <a:lnTo>
                  <a:pt x="0" y="0"/>
                </a:lnTo>
                <a:close/>
              </a:path>
            </a:pathLst>
          </a:custGeom>
          <a:ln w="9144">
            <a:solidFill>
              <a:srgbClr val="000000"/>
            </a:solidFill>
          </a:ln>
        </p:spPr>
        <p:txBody>
          <a:bodyPr wrap="square" lIns="0" tIns="0" rIns="0" bIns="0" rtlCol="0"/>
          <a:lstStyle/>
          <a:p>
            <a:endParaRPr/>
          </a:p>
        </p:txBody>
      </p:sp>
      <p:sp>
        <p:nvSpPr>
          <p:cNvPr id="234" name="object 234"/>
          <p:cNvSpPr txBox="1"/>
          <p:nvPr/>
        </p:nvSpPr>
        <p:spPr>
          <a:xfrm>
            <a:off x="2553975" y="2814431"/>
            <a:ext cx="810895" cy="246221"/>
          </a:xfrm>
          <a:prstGeom prst="rect">
            <a:avLst/>
          </a:prstGeom>
        </p:spPr>
        <p:txBody>
          <a:bodyPr vert="horz" wrap="square" lIns="0" tIns="0" rIns="0" bIns="0" rtlCol="0">
            <a:spAutoFit/>
          </a:bodyPr>
          <a:lstStyle/>
          <a:p>
            <a:pPr marL="12700">
              <a:lnSpc>
                <a:spcPct val="100000"/>
              </a:lnSpc>
            </a:pPr>
            <a:r>
              <a:rPr lang="en-US" sz="1600" dirty="0" smtClean="0">
                <a:latin typeface="Franklin Gothic Demi"/>
                <a:cs typeface="Franklin Gothic Demi"/>
              </a:rPr>
              <a:t>GOES-15</a:t>
            </a:r>
            <a:endParaRPr sz="1600" dirty="0">
              <a:latin typeface="Franklin Gothic Demi"/>
              <a:cs typeface="Franklin Gothic Demi"/>
            </a:endParaRPr>
          </a:p>
        </p:txBody>
      </p:sp>
      <p:sp>
        <p:nvSpPr>
          <p:cNvPr id="235" name="object 235"/>
          <p:cNvSpPr/>
          <p:nvPr/>
        </p:nvSpPr>
        <p:spPr>
          <a:xfrm>
            <a:off x="3713988" y="5791200"/>
            <a:ext cx="496824" cy="118872"/>
          </a:xfrm>
          <a:prstGeom prst="rect">
            <a:avLst/>
          </a:prstGeom>
          <a:blipFill>
            <a:blip r:embed="rId8" cstate="print"/>
            <a:stretch>
              <a:fillRect/>
            </a:stretch>
          </a:blipFill>
        </p:spPr>
        <p:txBody>
          <a:bodyPr wrap="square" lIns="0" tIns="0" rIns="0" bIns="0" rtlCol="0"/>
          <a:lstStyle/>
          <a:p>
            <a:endParaRPr/>
          </a:p>
        </p:txBody>
      </p:sp>
      <p:sp>
        <p:nvSpPr>
          <p:cNvPr id="236" name="object 236"/>
          <p:cNvSpPr/>
          <p:nvPr/>
        </p:nvSpPr>
        <p:spPr>
          <a:xfrm>
            <a:off x="3713988" y="5791200"/>
            <a:ext cx="497205" cy="119380"/>
          </a:xfrm>
          <a:custGeom>
            <a:avLst/>
            <a:gdLst/>
            <a:ahLst/>
            <a:cxnLst/>
            <a:rect l="l" t="t" r="r" b="b"/>
            <a:pathLst>
              <a:path w="497204" h="119379">
                <a:moveTo>
                  <a:pt x="0" y="0"/>
                </a:moveTo>
                <a:lnTo>
                  <a:pt x="496824" y="0"/>
                </a:lnTo>
                <a:lnTo>
                  <a:pt x="496824" y="118872"/>
                </a:lnTo>
                <a:lnTo>
                  <a:pt x="0" y="118872"/>
                </a:lnTo>
                <a:lnTo>
                  <a:pt x="0" y="0"/>
                </a:lnTo>
                <a:close/>
              </a:path>
            </a:pathLst>
          </a:custGeom>
          <a:ln w="9144">
            <a:solidFill>
              <a:srgbClr val="000000"/>
            </a:solidFill>
          </a:ln>
        </p:spPr>
        <p:txBody>
          <a:bodyPr wrap="square" lIns="0" tIns="0" rIns="0" bIns="0" rtlCol="0"/>
          <a:lstStyle/>
          <a:p>
            <a:endParaRPr/>
          </a:p>
        </p:txBody>
      </p:sp>
      <p:sp>
        <p:nvSpPr>
          <p:cNvPr id="237" name="object 237"/>
          <p:cNvSpPr txBox="1"/>
          <p:nvPr/>
        </p:nvSpPr>
        <p:spPr>
          <a:xfrm>
            <a:off x="4385275" y="5596793"/>
            <a:ext cx="1096010" cy="332740"/>
          </a:xfrm>
          <a:prstGeom prst="rect">
            <a:avLst/>
          </a:prstGeom>
        </p:spPr>
        <p:txBody>
          <a:bodyPr vert="horz" wrap="square" lIns="0" tIns="0" rIns="0" bIns="0" rtlCol="0">
            <a:spAutoFit/>
          </a:bodyPr>
          <a:lstStyle/>
          <a:p>
            <a:pPr marL="1905" indent="-2540">
              <a:lnSpc>
                <a:spcPct val="135300"/>
              </a:lnSpc>
            </a:pPr>
            <a:r>
              <a:rPr sz="1000" b="1" spc="-10" dirty="0">
                <a:solidFill>
                  <a:srgbClr val="002060"/>
                </a:solidFill>
                <a:latin typeface="Franklin Gothic Demi"/>
                <a:cs typeface="Franklin Gothic Demi"/>
              </a:rPr>
              <a:t>In</a:t>
            </a:r>
            <a:r>
              <a:rPr sz="1000" b="1" spc="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b</a:t>
            </a:r>
            <a:r>
              <a:rPr sz="1000" b="1" spc="-5" dirty="0">
                <a:solidFill>
                  <a:srgbClr val="002060"/>
                </a:solidFill>
                <a:latin typeface="Franklin Gothic Demi"/>
                <a:cs typeface="Franklin Gothic Demi"/>
              </a:rPr>
              <a:t>i</a:t>
            </a:r>
            <a:r>
              <a:rPr sz="1000" b="1" spc="-10" dirty="0">
                <a:solidFill>
                  <a:srgbClr val="002060"/>
                </a:solidFill>
                <a:latin typeface="Franklin Gothic Demi"/>
                <a:cs typeface="Franklin Gothic Demi"/>
              </a:rPr>
              <a:t>t</a:t>
            </a:r>
            <a:r>
              <a:rPr sz="1000" b="1" spc="-5" dirty="0">
                <a:solidFill>
                  <a:srgbClr val="002060"/>
                </a:solidFill>
                <a:latin typeface="Franklin Gothic Demi"/>
                <a:cs typeface="Franklin Gothic Demi"/>
              </a:rPr>
              <a:t>,</a:t>
            </a:r>
            <a:r>
              <a:rPr sz="1000" b="1" spc="20"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p</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ra</a:t>
            </a:r>
            <a:r>
              <a:rPr sz="1000" b="1" spc="-10" dirty="0">
                <a:solidFill>
                  <a:srgbClr val="002060"/>
                </a:solidFill>
                <a:latin typeface="Franklin Gothic Demi"/>
                <a:cs typeface="Franklin Gothic Demi"/>
              </a:rPr>
              <a:t>t</a:t>
            </a:r>
            <a:r>
              <a:rPr sz="1000" b="1" spc="-5" dirty="0">
                <a:solidFill>
                  <a:srgbClr val="002060"/>
                </a:solidFill>
                <a:latin typeface="Franklin Gothic Demi"/>
                <a:cs typeface="Franklin Gothic Demi"/>
              </a:rPr>
              <a:t>i</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nal </a:t>
            </a:r>
            <a:r>
              <a:rPr sz="1000" b="1" spc="-10" dirty="0">
                <a:solidFill>
                  <a:srgbClr val="002060"/>
                </a:solidFill>
                <a:latin typeface="Franklin Gothic Demi"/>
                <a:cs typeface="Franklin Gothic Demi"/>
              </a:rPr>
              <a:t>In</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0" dirty="0">
                <a:solidFill>
                  <a:srgbClr val="002060"/>
                </a:solidFill>
                <a:latin typeface="Franklin Gothic Demi"/>
                <a:cs typeface="Franklin Gothic Demi"/>
              </a:rPr>
              <a:t>bit</a:t>
            </a:r>
            <a:r>
              <a:rPr sz="1000" b="1" spc="-5" dirty="0">
                <a:solidFill>
                  <a:srgbClr val="002060"/>
                </a:solidFill>
                <a:latin typeface="Franklin Gothic Demi"/>
                <a:cs typeface="Franklin Gothic Demi"/>
              </a:rPr>
              <a:t>,</a:t>
            </a:r>
            <a:r>
              <a:rPr sz="1000" b="1" spc="2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sto</a:t>
            </a:r>
            <a:r>
              <a:rPr sz="1000" b="1" spc="-5" dirty="0">
                <a:solidFill>
                  <a:srgbClr val="002060"/>
                </a:solidFill>
                <a:latin typeface="Franklin Gothic Demi"/>
                <a:cs typeface="Franklin Gothic Demi"/>
              </a:rPr>
              <a:t>rage</a:t>
            </a:r>
            <a:endParaRPr sz="1000">
              <a:latin typeface="Franklin Gothic Demi"/>
              <a:cs typeface="Franklin Gothic Demi"/>
            </a:endParaRPr>
          </a:p>
        </p:txBody>
      </p:sp>
      <p:sp>
        <p:nvSpPr>
          <p:cNvPr id="239" name="object 239"/>
          <p:cNvSpPr/>
          <p:nvPr/>
        </p:nvSpPr>
        <p:spPr>
          <a:xfrm>
            <a:off x="648933" y="3665981"/>
            <a:ext cx="2479675" cy="632460"/>
          </a:xfrm>
          <a:custGeom>
            <a:avLst/>
            <a:gdLst/>
            <a:ahLst/>
            <a:cxnLst/>
            <a:rect l="l" t="t" r="r" b="b"/>
            <a:pathLst>
              <a:path w="2479675" h="632460">
                <a:moveTo>
                  <a:pt x="0" y="0"/>
                </a:moveTo>
                <a:lnTo>
                  <a:pt x="2479548" y="0"/>
                </a:lnTo>
                <a:lnTo>
                  <a:pt x="2479548" y="632460"/>
                </a:lnTo>
                <a:lnTo>
                  <a:pt x="0" y="632460"/>
                </a:lnTo>
                <a:lnTo>
                  <a:pt x="0" y="0"/>
                </a:lnTo>
                <a:close/>
              </a:path>
            </a:pathLst>
          </a:custGeom>
          <a:ln w="25908">
            <a:solidFill>
              <a:srgbClr val="002060"/>
            </a:solidFill>
          </a:ln>
        </p:spPr>
        <p:txBody>
          <a:bodyPr wrap="square" lIns="0" tIns="0" rIns="0" bIns="0" rtlCol="0"/>
          <a:lstStyle/>
          <a:p>
            <a:endParaRPr/>
          </a:p>
        </p:txBody>
      </p:sp>
      <p:sp>
        <p:nvSpPr>
          <p:cNvPr id="246" name="object 246"/>
          <p:cNvSpPr txBox="1"/>
          <p:nvPr/>
        </p:nvSpPr>
        <p:spPr>
          <a:xfrm>
            <a:off x="4385275" y="6011781"/>
            <a:ext cx="4167504" cy="431800"/>
          </a:xfrm>
          <a:prstGeom prst="rect">
            <a:avLst/>
          </a:prstGeom>
        </p:spPr>
        <p:txBody>
          <a:bodyPr vert="horz" wrap="square" lIns="0" tIns="0" rIns="0" bIns="0" rtlCol="0">
            <a:spAutoFit/>
          </a:bodyPr>
          <a:lstStyle/>
          <a:p>
            <a:pPr algn="just">
              <a:lnSpc>
                <a:spcPct val="100000"/>
              </a:lnSpc>
            </a:pPr>
            <a:r>
              <a:rPr sz="1000" b="1" spc="-5" dirty="0">
                <a:solidFill>
                  <a:srgbClr val="002060"/>
                </a:solidFill>
                <a:latin typeface="Franklin Gothic Demi"/>
                <a:cs typeface="Franklin Gothic Demi"/>
              </a:rPr>
              <a:t>R</a:t>
            </a:r>
            <a:r>
              <a:rPr sz="1000" b="1" spc="-10" dirty="0">
                <a:solidFill>
                  <a:srgbClr val="002060"/>
                </a:solidFill>
                <a:latin typeface="Franklin Gothic Demi"/>
                <a:cs typeface="Franklin Gothic Demi"/>
              </a:rPr>
              <a:t>eliabilit</a:t>
            </a:r>
            <a:r>
              <a:rPr sz="1000" b="1" spc="-5" dirty="0">
                <a:solidFill>
                  <a:srgbClr val="002060"/>
                </a:solidFill>
                <a:latin typeface="Franklin Gothic Demi"/>
                <a:cs typeface="Franklin Gothic Demi"/>
              </a:rPr>
              <a:t>y</a:t>
            </a:r>
            <a:r>
              <a:rPr sz="1000" b="1" spc="1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a:t>
            </a:r>
            <a:r>
              <a:rPr sz="1000" b="1" spc="-5" dirty="0">
                <a:solidFill>
                  <a:srgbClr val="002060"/>
                </a:solidFill>
                <a:latin typeface="Franklin Gothic Demi"/>
                <a:cs typeface="Franklin Gothic Demi"/>
              </a:rPr>
              <a:t>nal</a:t>
            </a:r>
            <a:r>
              <a:rPr sz="1000" b="1" spc="-10" dirty="0">
                <a:solidFill>
                  <a:srgbClr val="002060"/>
                </a:solidFill>
                <a:latin typeface="Franklin Gothic Demi"/>
                <a:cs typeface="Franklin Gothic Demi"/>
              </a:rPr>
              <a:t>ysis-based</a:t>
            </a:r>
            <a:r>
              <a:rPr sz="1000" b="1" spc="50"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x</a:t>
            </a:r>
            <a:r>
              <a:rPr sz="1000" b="1" spc="-10" dirty="0">
                <a:solidFill>
                  <a:srgbClr val="002060"/>
                </a:solidFill>
                <a:latin typeface="Franklin Gothic Demi"/>
                <a:cs typeface="Franklin Gothic Demi"/>
              </a:rPr>
              <a:t>te</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d</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w</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athe</a:t>
            </a:r>
            <a:r>
              <a:rPr sz="1000" b="1" spc="-5" dirty="0">
                <a:solidFill>
                  <a:srgbClr val="002060"/>
                </a:solidFill>
                <a:latin typeface="Franklin Gothic Demi"/>
                <a:cs typeface="Franklin Gothic Demi"/>
              </a:rPr>
              <a:t>r</a:t>
            </a:r>
            <a:r>
              <a:rPr sz="1000" b="1" spc="40"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obse</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v</a:t>
            </a:r>
            <a:r>
              <a:rPr sz="1000" b="1" spc="-10" dirty="0">
                <a:solidFill>
                  <a:srgbClr val="002060"/>
                </a:solidFill>
                <a:latin typeface="Franklin Gothic Demi"/>
                <a:cs typeface="Franklin Gothic Demi"/>
              </a:rPr>
              <a:t>at</a:t>
            </a:r>
            <a:r>
              <a:rPr sz="1000" b="1" spc="-5" dirty="0">
                <a:solidFill>
                  <a:srgbClr val="002060"/>
                </a:solidFill>
                <a:latin typeface="Franklin Gothic Demi"/>
                <a:cs typeface="Franklin Gothic Demi"/>
              </a:rPr>
              <a:t>i</a:t>
            </a:r>
            <a:r>
              <a:rPr sz="1000" b="1" spc="-15"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n</a:t>
            </a:r>
            <a:r>
              <a:rPr sz="1000" b="1" spc="5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l</a:t>
            </a:r>
            <a:r>
              <a:rPr sz="1000" b="1" spc="-5" dirty="0">
                <a:solidFill>
                  <a:srgbClr val="002060"/>
                </a:solidFill>
                <a:latin typeface="Franklin Gothic Demi"/>
                <a:cs typeface="Franklin Gothic Demi"/>
              </a:rPr>
              <a:t>i</a:t>
            </a:r>
            <a:r>
              <a:rPr sz="1000" b="1" dirty="0">
                <a:solidFill>
                  <a:srgbClr val="002060"/>
                </a:solidFill>
                <a:latin typeface="Franklin Gothic Demi"/>
                <a:cs typeface="Franklin Gothic Demi"/>
              </a:rPr>
              <a:t>f</a:t>
            </a:r>
            <a:r>
              <a:rPr sz="1000" b="1" spc="-10" dirty="0">
                <a:solidFill>
                  <a:srgbClr val="002060"/>
                </a:solidFill>
                <a:latin typeface="Franklin Gothic Demi"/>
                <a:cs typeface="Franklin Gothic Demi"/>
              </a:rPr>
              <a:t>e</a:t>
            </a:r>
            <a:r>
              <a:rPr sz="1000" b="1" spc="-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estimate</a:t>
            </a:r>
            <a:r>
              <a:rPr sz="1000" b="1" spc="3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10"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a:t>
            </a:r>
            <a:r>
              <a:rPr sz="1000" b="1" spc="30" dirty="0">
                <a:solidFill>
                  <a:srgbClr val="002060"/>
                </a:solidFill>
                <a:latin typeface="Franklin Gothic Demi"/>
                <a:cs typeface="Franklin Gothic Demi"/>
              </a:rPr>
              <a:t> </a:t>
            </a:r>
            <a:r>
              <a:rPr sz="1000" b="1" dirty="0">
                <a:solidFill>
                  <a:srgbClr val="002060"/>
                </a:solidFill>
                <a:latin typeface="Franklin Gothic Demi"/>
                <a:cs typeface="Franklin Gothic Demi"/>
              </a:rPr>
              <a:t>f</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sate</a:t>
            </a:r>
            <a:r>
              <a:rPr sz="1000" b="1" spc="-5" dirty="0">
                <a:solidFill>
                  <a:srgbClr val="002060"/>
                </a:solidFill>
                <a:latin typeface="Franklin Gothic Demi"/>
                <a:cs typeface="Franklin Gothic Demi"/>
              </a:rPr>
              <a:t>ll</a:t>
            </a:r>
            <a:r>
              <a:rPr sz="1000" b="1" spc="-10" dirty="0">
                <a:solidFill>
                  <a:srgbClr val="002060"/>
                </a:solidFill>
                <a:latin typeface="Franklin Gothic Demi"/>
                <a:cs typeface="Franklin Gothic Demi"/>
              </a:rPr>
              <a:t>ite</a:t>
            </a:r>
            <a:r>
              <a:rPr sz="1000" b="1" spc="-5" dirty="0">
                <a:solidFill>
                  <a:srgbClr val="002060"/>
                </a:solidFill>
                <a:latin typeface="Franklin Gothic Demi"/>
                <a:cs typeface="Franklin Gothic Demi"/>
              </a:rPr>
              <a:t>s</a:t>
            </a:r>
            <a:r>
              <a:rPr sz="1000" b="1" spc="20"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n</a:t>
            </a:r>
            <a:r>
              <a:rPr sz="1000" b="1" spc="1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b</a:t>
            </a:r>
            <a:r>
              <a:rPr sz="1000" b="1" spc="-5" dirty="0">
                <a:solidFill>
                  <a:srgbClr val="002060"/>
                </a:solidFill>
                <a:latin typeface="Franklin Gothic Demi"/>
                <a:cs typeface="Franklin Gothic Demi"/>
              </a:rPr>
              <a:t>it</a:t>
            </a:r>
            <a:r>
              <a:rPr sz="1000" b="1" spc="10" dirty="0">
                <a:solidFill>
                  <a:srgbClr val="002060"/>
                </a:solidFill>
                <a:latin typeface="Franklin Gothic Demi"/>
                <a:cs typeface="Franklin Gothic Demi"/>
              </a:rPr>
              <a:t> </a:t>
            </a:r>
            <a:r>
              <a:rPr sz="1000" b="1" dirty="0">
                <a:solidFill>
                  <a:srgbClr val="002060"/>
                </a:solidFill>
                <a:latin typeface="Franklin Gothic Demi"/>
                <a:cs typeface="Franklin Gothic Demi"/>
              </a:rPr>
              <a:t>f</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a:t>
            </a:r>
            <a:r>
              <a:rPr sz="1000" b="1"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m</a:t>
            </a:r>
            <a:r>
              <a:rPr sz="1000" b="1" spc="-5" dirty="0">
                <a:solidFill>
                  <a:srgbClr val="002060"/>
                </a:solidFill>
                <a:latin typeface="Franklin Gothic Demi"/>
                <a:cs typeface="Franklin Gothic Demi"/>
              </a:rPr>
              <a:t>ini</a:t>
            </a:r>
            <a:r>
              <a:rPr sz="1000" b="1" spc="-20" dirty="0">
                <a:solidFill>
                  <a:srgbClr val="002060"/>
                </a:solidFill>
                <a:latin typeface="Franklin Gothic Demi"/>
                <a:cs typeface="Franklin Gothic Demi"/>
              </a:rPr>
              <a:t>m</a:t>
            </a:r>
            <a:r>
              <a:rPr sz="1000" b="1" spc="-10" dirty="0">
                <a:solidFill>
                  <a:srgbClr val="002060"/>
                </a:solidFill>
                <a:latin typeface="Franklin Gothic Demi"/>
                <a:cs typeface="Franklin Gothic Demi"/>
              </a:rPr>
              <a:t>um</a:t>
            </a:r>
            <a:r>
              <a:rPr sz="1000" b="1" spc="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f</a:t>
            </a:r>
            <a:r>
              <a:rPr sz="1000" b="1" spc="1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e</a:t>
            </a:r>
            <a:r>
              <a:rPr sz="1000" b="1" spc="5" dirty="0">
                <a:solidFill>
                  <a:srgbClr val="002060"/>
                </a:solidFill>
                <a:latin typeface="Franklin Gothic Demi"/>
                <a:cs typeface="Franklin Gothic Demi"/>
              </a:rPr>
              <a:t> </a:t>
            </a:r>
            <a:r>
              <a:rPr sz="1000" b="1" spc="-5" dirty="0">
                <a:solidFill>
                  <a:srgbClr val="002060"/>
                </a:solidFill>
                <a:latin typeface="Franklin Gothic Demi"/>
                <a:cs typeface="Franklin Gothic Demi"/>
              </a:rPr>
              <a:t>y</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ar</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t>
            </a:r>
            <a:r>
              <a:rPr sz="1000" b="1" spc="-5" dirty="0">
                <a:solidFill>
                  <a:srgbClr val="002060"/>
                </a:solidFill>
                <a:latin typeface="Franklin Gothic Demi"/>
                <a:cs typeface="Franklin Gothic Demi"/>
              </a:rPr>
              <a:t>-</a:t>
            </a:r>
            <a:r>
              <a:rPr sz="1000" b="1" dirty="0">
                <a:solidFill>
                  <a:srgbClr val="002060"/>
                </a:solidFill>
                <a:latin typeface="Franklin Gothic Demi"/>
                <a:cs typeface="Franklin Gothic Demi"/>
              </a:rPr>
              <a:t> </a:t>
            </a:r>
            <a:r>
              <a:rPr sz="1000" b="1" spc="2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Mos</a:t>
            </a:r>
            <a:r>
              <a:rPr sz="1000" b="1" spc="-5" dirty="0">
                <a:solidFill>
                  <a:srgbClr val="002060"/>
                </a:solidFill>
                <a:latin typeface="Franklin Gothic Demi"/>
                <a:cs typeface="Franklin Gothic Demi"/>
              </a:rPr>
              <a:t>t</a:t>
            </a:r>
            <a:r>
              <a:rPr sz="1000" b="1" spc="2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e</a:t>
            </a:r>
            <a:r>
              <a:rPr sz="1000" b="1" spc="-20" dirty="0">
                <a:solidFill>
                  <a:srgbClr val="002060"/>
                </a:solidFill>
                <a:latin typeface="Franklin Gothic Demi"/>
                <a:cs typeface="Franklin Gothic Demi"/>
              </a:rPr>
              <a:t>c</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nt analy</a:t>
            </a:r>
            <a:r>
              <a:rPr sz="1000" b="1" spc="-10" dirty="0">
                <a:solidFill>
                  <a:srgbClr val="002060"/>
                </a:solidFill>
                <a:latin typeface="Franklin Gothic Demi"/>
                <a:cs typeface="Franklin Gothic Demi"/>
              </a:rPr>
              <a:t>s</a:t>
            </a:r>
            <a:r>
              <a:rPr sz="1000" b="1" spc="-5" dirty="0">
                <a:solidFill>
                  <a:srgbClr val="002060"/>
                </a:solidFill>
                <a:latin typeface="Franklin Gothic Demi"/>
                <a:cs typeface="Franklin Gothic Demi"/>
              </a:rPr>
              <a:t>i</a:t>
            </a:r>
            <a:r>
              <a:rPr sz="1000" b="1" spc="-10" dirty="0">
                <a:solidFill>
                  <a:srgbClr val="002060"/>
                </a:solidFill>
                <a:latin typeface="Franklin Gothic Demi"/>
                <a:cs typeface="Franklin Gothic Demi"/>
              </a:rPr>
              <a:t>s</a:t>
            </a:r>
            <a:r>
              <a:rPr sz="1000" b="1" spc="-5" dirty="0">
                <a:solidFill>
                  <a:srgbClr val="002060"/>
                </a:solidFill>
                <a:latin typeface="Franklin Gothic Demi"/>
                <a:cs typeface="Franklin Gothic Demi"/>
              </a:rPr>
              <a:t>:</a:t>
            </a:r>
            <a:r>
              <a:rPr sz="1000" b="1"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M</a:t>
            </a:r>
            <a:r>
              <a:rPr sz="1000" b="1" spc="-5" dirty="0">
                <a:solidFill>
                  <a:srgbClr val="002060"/>
                </a:solidFill>
                <a:latin typeface="Franklin Gothic Demi"/>
                <a:cs typeface="Franklin Gothic Demi"/>
              </a:rPr>
              <a:t>ar</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h</a:t>
            </a:r>
            <a:r>
              <a:rPr sz="1000" b="1" spc="3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2017</a:t>
            </a:r>
            <a:endParaRPr sz="1000">
              <a:latin typeface="Franklin Gothic Demi"/>
              <a:cs typeface="Franklin Gothic Demi"/>
            </a:endParaRPr>
          </a:p>
        </p:txBody>
      </p:sp>
      <p:sp>
        <p:nvSpPr>
          <p:cNvPr id="247" name="object 247"/>
          <p:cNvSpPr/>
          <p:nvPr/>
        </p:nvSpPr>
        <p:spPr>
          <a:xfrm>
            <a:off x="3713988" y="6118859"/>
            <a:ext cx="394970" cy="128270"/>
          </a:xfrm>
          <a:custGeom>
            <a:avLst/>
            <a:gdLst/>
            <a:ahLst/>
            <a:cxnLst/>
            <a:rect l="l" t="t" r="r" b="b"/>
            <a:pathLst>
              <a:path w="394970" h="128270">
                <a:moveTo>
                  <a:pt x="0" y="0"/>
                </a:moveTo>
                <a:lnTo>
                  <a:pt x="394715" y="0"/>
                </a:lnTo>
                <a:lnTo>
                  <a:pt x="394715" y="128015"/>
                </a:lnTo>
                <a:lnTo>
                  <a:pt x="0" y="128015"/>
                </a:lnTo>
                <a:lnTo>
                  <a:pt x="0" y="0"/>
                </a:lnTo>
                <a:close/>
              </a:path>
            </a:pathLst>
          </a:custGeom>
          <a:solidFill>
            <a:srgbClr val="00B050"/>
          </a:solidFill>
        </p:spPr>
        <p:txBody>
          <a:bodyPr wrap="square" lIns="0" tIns="0" rIns="0" bIns="0" rtlCol="0"/>
          <a:lstStyle/>
          <a:p>
            <a:endParaRPr/>
          </a:p>
        </p:txBody>
      </p:sp>
      <p:sp>
        <p:nvSpPr>
          <p:cNvPr id="248" name="object 248"/>
          <p:cNvSpPr/>
          <p:nvPr/>
        </p:nvSpPr>
        <p:spPr>
          <a:xfrm>
            <a:off x="4104132" y="6109715"/>
            <a:ext cx="189230" cy="137160"/>
          </a:xfrm>
          <a:custGeom>
            <a:avLst/>
            <a:gdLst/>
            <a:ahLst/>
            <a:cxnLst/>
            <a:rect l="l" t="t" r="r" b="b"/>
            <a:pathLst>
              <a:path w="189229" h="137160">
                <a:moveTo>
                  <a:pt x="0" y="0"/>
                </a:moveTo>
                <a:lnTo>
                  <a:pt x="0" y="137160"/>
                </a:lnTo>
                <a:lnTo>
                  <a:pt x="188976" y="68580"/>
                </a:lnTo>
                <a:lnTo>
                  <a:pt x="0" y="0"/>
                </a:lnTo>
                <a:close/>
              </a:path>
            </a:pathLst>
          </a:custGeom>
          <a:solidFill>
            <a:srgbClr val="00B050"/>
          </a:solidFill>
        </p:spPr>
        <p:txBody>
          <a:bodyPr wrap="square" lIns="0" tIns="0" rIns="0" bIns="0" rtlCol="0"/>
          <a:lstStyle/>
          <a:p>
            <a:endParaRPr/>
          </a:p>
        </p:txBody>
      </p:sp>
      <p:sp>
        <p:nvSpPr>
          <p:cNvPr id="249" name="object 249"/>
          <p:cNvSpPr/>
          <p:nvPr/>
        </p:nvSpPr>
        <p:spPr>
          <a:xfrm>
            <a:off x="5087111" y="1943100"/>
            <a:ext cx="1156970" cy="226060"/>
          </a:xfrm>
          <a:custGeom>
            <a:avLst/>
            <a:gdLst/>
            <a:ahLst/>
            <a:cxnLst/>
            <a:rect l="l" t="t" r="r" b="b"/>
            <a:pathLst>
              <a:path w="1156970" h="226060">
                <a:moveTo>
                  <a:pt x="0" y="0"/>
                </a:moveTo>
                <a:lnTo>
                  <a:pt x="1156715" y="0"/>
                </a:lnTo>
                <a:lnTo>
                  <a:pt x="1156715" y="225551"/>
                </a:lnTo>
                <a:lnTo>
                  <a:pt x="0" y="225551"/>
                </a:lnTo>
                <a:lnTo>
                  <a:pt x="0" y="0"/>
                </a:lnTo>
                <a:close/>
              </a:path>
            </a:pathLst>
          </a:custGeom>
          <a:ln w="12192">
            <a:solidFill>
              <a:srgbClr val="002060"/>
            </a:solidFill>
          </a:ln>
        </p:spPr>
        <p:txBody>
          <a:bodyPr wrap="square" lIns="0" tIns="0" rIns="0" bIns="0" rtlCol="0"/>
          <a:lstStyle/>
          <a:p>
            <a:endParaRPr/>
          </a:p>
        </p:txBody>
      </p:sp>
      <p:sp>
        <p:nvSpPr>
          <p:cNvPr id="250" name="object 250"/>
          <p:cNvSpPr txBox="1"/>
          <p:nvPr/>
        </p:nvSpPr>
        <p:spPr>
          <a:xfrm>
            <a:off x="5204584" y="1997270"/>
            <a:ext cx="922019" cy="152400"/>
          </a:xfrm>
          <a:prstGeom prst="rect">
            <a:avLst/>
          </a:prstGeom>
        </p:spPr>
        <p:txBody>
          <a:bodyPr vert="horz" wrap="square" lIns="0" tIns="0" rIns="0" bIns="0" rtlCol="0">
            <a:spAutoFit/>
          </a:bodyPr>
          <a:lstStyle/>
          <a:p>
            <a:pPr marL="12700">
              <a:lnSpc>
                <a:spcPct val="100000"/>
              </a:lnSpc>
            </a:pPr>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dirty="0">
              <a:latin typeface="Franklin Gothic Demi"/>
              <a:cs typeface="Franklin Gothic Demi"/>
            </a:endParaRPr>
          </a:p>
        </p:txBody>
      </p:sp>
      <p:sp>
        <p:nvSpPr>
          <p:cNvPr id="251" name="object 251"/>
          <p:cNvSpPr/>
          <p:nvPr/>
        </p:nvSpPr>
        <p:spPr>
          <a:xfrm>
            <a:off x="6213347" y="2363723"/>
            <a:ext cx="1156970" cy="226060"/>
          </a:xfrm>
          <a:custGeom>
            <a:avLst/>
            <a:gdLst/>
            <a:ahLst/>
            <a:cxnLst/>
            <a:rect l="l" t="t" r="r" b="b"/>
            <a:pathLst>
              <a:path w="1156970" h="226060">
                <a:moveTo>
                  <a:pt x="0" y="0"/>
                </a:moveTo>
                <a:lnTo>
                  <a:pt x="1156716" y="0"/>
                </a:lnTo>
                <a:lnTo>
                  <a:pt x="1156716" y="225551"/>
                </a:lnTo>
                <a:lnTo>
                  <a:pt x="0" y="225551"/>
                </a:lnTo>
                <a:lnTo>
                  <a:pt x="0" y="0"/>
                </a:lnTo>
                <a:close/>
              </a:path>
            </a:pathLst>
          </a:custGeom>
          <a:ln w="12192">
            <a:solidFill>
              <a:srgbClr val="002060"/>
            </a:solidFill>
          </a:ln>
        </p:spPr>
        <p:txBody>
          <a:bodyPr wrap="square" lIns="0" tIns="0" rIns="0" bIns="0" rtlCol="0"/>
          <a:lstStyle/>
          <a:p>
            <a:endParaRPr/>
          </a:p>
        </p:txBody>
      </p:sp>
      <p:sp>
        <p:nvSpPr>
          <p:cNvPr id="252" name="object 252"/>
          <p:cNvSpPr txBox="1"/>
          <p:nvPr/>
        </p:nvSpPr>
        <p:spPr>
          <a:xfrm>
            <a:off x="6331078" y="2417217"/>
            <a:ext cx="922019" cy="152400"/>
          </a:xfrm>
          <a:prstGeom prst="rect">
            <a:avLst/>
          </a:prstGeom>
        </p:spPr>
        <p:txBody>
          <a:bodyPr vert="horz" wrap="square" lIns="0" tIns="0" rIns="0" bIns="0" rtlCol="0">
            <a:spAutoFit/>
          </a:bodyPr>
          <a:lstStyle/>
          <a:p>
            <a:pPr marL="12700">
              <a:lnSpc>
                <a:spcPct val="100000"/>
              </a:lnSpc>
            </a:pPr>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a:latin typeface="Franklin Gothic Demi"/>
              <a:cs typeface="Franklin Gothic Demi"/>
            </a:endParaRPr>
          </a:p>
        </p:txBody>
      </p:sp>
      <p:sp>
        <p:nvSpPr>
          <p:cNvPr id="253" name="object 253"/>
          <p:cNvSpPr/>
          <p:nvPr/>
        </p:nvSpPr>
        <p:spPr>
          <a:xfrm>
            <a:off x="3785615" y="1941576"/>
            <a:ext cx="365760" cy="230504"/>
          </a:xfrm>
          <a:custGeom>
            <a:avLst/>
            <a:gdLst/>
            <a:ahLst/>
            <a:cxnLst/>
            <a:rect l="l" t="t" r="r" b="b"/>
            <a:pathLst>
              <a:path w="365760" h="230505">
                <a:moveTo>
                  <a:pt x="0" y="0"/>
                </a:moveTo>
                <a:lnTo>
                  <a:pt x="0" y="230124"/>
                </a:lnTo>
                <a:lnTo>
                  <a:pt x="365760" y="115062"/>
                </a:lnTo>
                <a:lnTo>
                  <a:pt x="0" y="0"/>
                </a:lnTo>
                <a:close/>
              </a:path>
            </a:pathLst>
          </a:custGeom>
          <a:solidFill>
            <a:srgbClr val="00B050"/>
          </a:solidFill>
        </p:spPr>
        <p:txBody>
          <a:bodyPr wrap="square" lIns="0" tIns="0" rIns="0" bIns="0" rtlCol="0"/>
          <a:lstStyle/>
          <a:p>
            <a:endParaRPr/>
          </a:p>
        </p:txBody>
      </p:sp>
      <p:sp>
        <p:nvSpPr>
          <p:cNvPr id="254" name="object 254"/>
          <p:cNvSpPr/>
          <p:nvPr/>
        </p:nvSpPr>
        <p:spPr>
          <a:xfrm>
            <a:off x="3781166" y="1937007"/>
            <a:ext cx="375285" cy="239395"/>
          </a:xfrm>
          <a:custGeom>
            <a:avLst/>
            <a:gdLst/>
            <a:ahLst/>
            <a:cxnLst/>
            <a:rect l="l" t="t" r="r" b="b"/>
            <a:pathLst>
              <a:path w="375285" h="239394">
                <a:moveTo>
                  <a:pt x="3483" y="0"/>
                </a:moveTo>
                <a:lnTo>
                  <a:pt x="2544" y="304"/>
                </a:lnTo>
                <a:lnTo>
                  <a:pt x="575" y="1739"/>
                </a:lnTo>
                <a:lnTo>
                  <a:pt x="0" y="2870"/>
                </a:lnTo>
                <a:lnTo>
                  <a:pt x="0" y="236385"/>
                </a:lnTo>
                <a:lnTo>
                  <a:pt x="575" y="237515"/>
                </a:lnTo>
                <a:lnTo>
                  <a:pt x="2544" y="238963"/>
                </a:lnTo>
                <a:lnTo>
                  <a:pt x="3483" y="239267"/>
                </a:lnTo>
                <a:lnTo>
                  <a:pt x="5376" y="239191"/>
                </a:lnTo>
                <a:lnTo>
                  <a:pt x="10947" y="237439"/>
                </a:lnTo>
                <a:lnTo>
                  <a:pt x="3877" y="237439"/>
                </a:lnTo>
                <a:lnTo>
                  <a:pt x="3306" y="237248"/>
                </a:lnTo>
                <a:lnTo>
                  <a:pt x="2125" y="236385"/>
                </a:lnTo>
                <a:lnTo>
                  <a:pt x="1705" y="235572"/>
                </a:lnTo>
                <a:lnTo>
                  <a:pt x="1705" y="3695"/>
                </a:lnTo>
                <a:lnTo>
                  <a:pt x="2125" y="2870"/>
                </a:lnTo>
                <a:lnTo>
                  <a:pt x="3306" y="2006"/>
                </a:lnTo>
                <a:lnTo>
                  <a:pt x="3877" y="1828"/>
                </a:lnTo>
                <a:lnTo>
                  <a:pt x="5313" y="1828"/>
                </a:lnTo>
                <a:lnTo>
                  <a:pt x="5820" y="203"/>
                </a:lnTo>
                <a:lnTo>
                  <a:pt x="5376" y="63"/>
                </a:lnTo>
                <a:lnTo>
                  <a:pt x="3483" y="0"/>
                </a:lnTo>
                <a:close/>
              </a:path>
              <a:path w="375285" h="239394">
                <a:moveTo>
                  <a:pt x="5820" y="203"/>
                </a:moveTo>
                <a:lnTo>
                  <a:pt x="5274" y="1955"/>
                </a:lnTo>
                <a:lnTo>
                  <a:pt x="371593" y="117182"/>
                </a:lnTo>
                <a:lnTo>
                  <a:pt x="372076" y="117538"/>
                </a:lnTo>
                <a:lnTo>
                  <a:pt x="372724" y="118427"/>
                </a:lnTo>
                <a:lnTo>
                  <a:pt x="372952" y="119049"/>
                </a:lnTo>
                <a:lnTo>
                  <a:pt x="372952" y="120218"/>
                </a:lnTo>
                <a:lnTo>
                  <a:pt x="5274" y="237312"/>
                </a:lnTo>
                <a:lnTo>
                  <a:pt x="4728" y="237439"/>
                </a:lnTo>
                <a:lnTo>
                  <a:pt x="10947" y="237439"/>
                </a:lnTo>
                <a:lnTo>
                  <a:pt x="372507" y="123697"/>
                </a:lnTo>
                <a:lnTo>
                  <a:pt x="373320" y="123113"/>
                </a:lnTo>
                <a:lnTo>
                  <a:pt x="374476" y="121551"/>
                </a:lnTo>
                <a:lnTo>
                  <a:pt x="374707" y="120827"/>
                </a:lnTo>
                <a:lnTo>
                  <a:pt x="374706" y="118427"/>
                </a:lnTo>
                <a:lnTo>
                  <a:pt x="374476" y="117716"/>
                </a:lnTo>
                <a:lnTo>
                  <a:pt x="373320" y="116141"/>
                </a:lnTo>
                <a:lnTo>
                  <a:pt x="372507" y="115557"/>
                </a:lnTo>
                <a:lnTo>
                  <a:pt x="5820" y="203"/>
                </a:lnTo>
                <a:close/>
              </a:path>
              <a:path w="375285" h="239394">
                <a:moveTo>
                  <a:pt x="6265" y="4178"/>
                </a:moveTo>
                <a:lnTo>
                  <a:pt x="5363" y="4330"/>
                </a:lnTo>
                <a:lnTo>
                  <a:pt x="3953" y="5359"/>
                </a:lnTo>
                <a:lnTo>
                  <a:pt x="3534" y="6184"/>
                </a:lnTo>
                <a:lnTo>
                  <a:pt x="3534" y="233070"/>
                </a:lnTo>
                <a:lnTo>
                  <a:pt x="3953" y="233895"/>
                </a:lnTo>
                <a:lnTo>
                  <a:pt x="5363" y="234924"/>
                </a:lnTo>
                <a:lnTo>
                  <a:pt x="6265" y="235076"/>
                </a:lnTo>
                <a:lnTo>
                  <a:pt x="15429" y="232194"/>
                </a:lnTo>
                <a:lnTo>
                  <a:pt x="6277" y="232194"/>
                </a:lnTo>
                <a:lnTo>
                  <a:pt x="5452" y="229577"/>
                </a:lnTo>
                <a:lnTo>
                  <a:pt x="9021" y="228455"/>
                </a:lnTo>
                <a:lnTo>
                  <a:pt x="9021" y="10800"/>
                </a:lnTo>
                <a:lnTo>
                  <a:pt x="5452" y="9677"/>
                </a:lnTo>
                <a:lnTo>
                  <a:pt x="6277" y="7061"/>
                </a:lnTo>
                <a:lnTo>
                  <a:pt x="15429" y="7061"/>
                </a:lnTo>
                <a:lnTo>
                  <a:pt x="6265" y="4178"/>
                </a:lnTo>
                <a:close/>
              </a:path>
              <a:path w="375285" h="239394">
                <a:moveTo>
                  <a:pt x="9021" y="228455"/>
                </a:moveTo>
                <a:lnTo>
                  <a:pt x="5452" y="229577"/>
                </a:lnTo>
                <a:lnTo>
                  <a:pt x="6277" y="232194"/>
                </a:lnTo>
                <a:lnTo>
                  <a:pt x="9021" y="232194"/>
                </a:lnTo>
                <a:lnTo>
                  <a:pt x="9021" y="228455"/>
                </a:lnTo>
                <a:close/>
              </a:path>
              <a:path w="375285" h="239394">
                <a:moveTo>
                  <a:pt x="354971" y="119633"/>
                </a:moveTo>
                <a:lnTo>
                  <a:pt x="9021" y="228455"/>
                </a:lnTo>
                <a:lnTo>
                  <a:pt x="9021" y="232194"/>
                </a:lnTo>
                <a:lnTo>
                  <a:pt x="15429" y="232194"/>
                </a:lnTo>
                <a:lnTo>
                  <a:pt x="364910" y="122250"/>
                </a:lnTo>
                <a:lnTo>
                  <a:pt x="363287" y="122250"/>
                </a:lnTo>
                <a:lnTo>
                  <a:pt x="354971" y="119633"/>
                </a:lnTo>
                <a:close/>
              </a:path>
              <a:path w="375285" h="239394">
                <a:moveTo>
                  <a:pt x="363287" y="117017"/>
                </a:moveTo>
                <a:lnTo>
                  <a:pt x="354971" y="119633"/>
                </a:lnTo>
                <a:lnTo>
                  <a:pt x="363287" y="122250"/>
                </a:lnTo>
                <a:lnTo>
                  <a:pt x="364113" y="119633"/>
                </a:lnTo>
                <a:lnTo>
                  <a:pt x="363287" y="117017"/>
                </a:lnTo>
                <a:close/>
              </a:path>
              <a:path w="375285" h="239394">
                <a:moveTo>
                  <a:pt x="364951" y="117017"/>
                </a:moveTo>
                <a:lnTo>
                  <a:pt x="363287" y="117017"/>
                </a:lnTo>
                <a:lnTo>
                  <a:pt x="364113" y="119633"/>
                </a:lnTo>
                <a:lnTo>
                  <a:pt x="363287" y="122250"/>
                </a:lnTo>
                <a:lnTo>
                  <a:pt x="364910" y="122250"/>
                </a:lnTo>
                <a:lnTo>
                  <a:pt x="366081" y="121881"/>
                </a:lnTo>
                <a:lnTo>
                  <a:pt x="366856" y="120827"/>
                </a:lnTo>
                <a:lnTo>
                  <a:pt x="366856" y="118427"/>
                </a:lnTo>
                <a:lnTo>
                  <a:pt x="366081" y="117373"/>
                </a:lnTo>
                <a:lnTo>
                  <a:pt x="364951" y="117017"/>
                </a:lnTo>
                <a:close/>
              </a:path>
              <a:path w="375285" h="239394">
                <a:moveTo>
                  <a:pt x="15429" y="7061"/>
                </a:moveTo>
                <a:lnTo>
                  <a:pt x="9021" y="7061"/>
                </a:lnTo>
                <a:lnTo>
                  <a:pt x="9021" y="10800"/>
                </a:lnTo>
                <a:lnTo>
                  <a:pt x="354971" y="119633"/>
                </a:lnTo>
                <a:lnTo>
                  <a:pt x="363287" y="117017"/>
                </a:lnTo>
                <a:lnTo>
                  <a:pt x="364951" y="117017"/>
                </a:lnTo>
                <a:lnTo>
                  <a:pt x="15429" y="7061"/>
                </a:lnTo>
                <a:close/>
              </a:path>
              <a:path w="375285" h="239394">
                <a:moveTo>
                  <a:pt x="9021" y="7061"/>
                </a:moveTo>
                <a:lnTo>
                  <a:pt x="6277" y="7061"/>
                </a:lnTo>
                <a:lnTo>
                  <a:pt x="5452" y="9677"/>
                </a:lnTo>
                <a:lnTo>
                  <a:pt x="9021" y="10800"/>
                </a:lnTo>
                <a:lnTo>
                  <a:pt x="9021" y="7061"/>
                </a:lnTo>
                <a:close/>
              </a:path>
              <a:path w="375285" h="239394">
                <a:moveTo>
                  <a:pt x="5313" y="1828"/>
                </a:moveTo>
                <a:lnTo>
                  <a:pt x="3877" y="1828"/>
                </a:lnTo>
                <a:lnTo>
                  <a:pt x="5274" y="1955"/>
                </a:lnTo>
                <a:close/>
              </a:path>
            </a:pathLst>
          </a:custGeom>
          <a:solidFill>
            <a:srgbClr val="00B050"/>
          </a:solidFill>
        </p:spPr>
        <p:txBody>
          <a:bodyPr wrap="square" lIns="0" tIns="0" rIns="0" bIns="0" rtlCol="0"/>
          <a:lstStyle/>
          <a:p>
            <a:endParaRPr/>
          </a:p>
        </p:txBody>
      </p:sp>
      <p:sp>
        <p:nvSpPr>
          <p:cNvPr id="255" name="object 255"/>
          <p:cNvSpPr/>
          <p:nvPr/>
        </p:nvSpPr>
        <p:spPr>
          <a:xfrm>
            <a:off x="6306311" y="2816351"/>
            <a:ext cx="1156970" cy="226060"/>
          </a:xfrm>
          <a:custGeom>
            <a:avLst/>
            <a:gdLst/>
            <a:ahLst/>
            <a:cxnLst/>
            <a:rect l="l" t="t" r="r" b="b"/>
            <a:pathLst>
              <a:path w="1156970" h="226060">
                <a:moveTo>
                  <a:pt x="0" y="0"/>
                </a:moveTo>
                <a:lnTo>
                  <a:pt x="1156715" y="0"/>
                </a:lnTo>
                <a:lnTo>
                  <a:pt x="1156715" y="225551"/>
                </a:lnTo>
                <a:lnTo>
                  <a:pt x="0" y="225551"/>
                </a:lnTo>
                <a:lnTo>
                  <a:pt x="0" y="0"/>
                </a:lnTo>
                <a:close/>
              </a:path>
            </a:pathLst>
          </a:custGeom>
          <a:ln w="12192">
            <a:solidFill>
              <a:srgbClr val="002060"/>
            </a:solidFill>
          </a:ln>
        </p:spPr>
        <p:txBody>
          <a:bodyPr wrap="square" lIns="0" tIns="0" rIns="0" bIns="0" rtlCol="0"/>
          <a:lstStyle/>
          <a:p>
            <a:endParaRPr/>
          </a:p>
        </p:txBody>
      </p:sp>
      <p:sp>
        <p:nvSpPr>
          <p:cNvPr id="256" name="object 256"/>
          <p:cNvSpPr txBox="1"/>
          <p:nvPr/>
        </p:nvSpPr>
        <p:spPr>
          <a:xfrm>
            <a:off x="6423940" y="2870855"/>
            <a:ext cx="922019" cy="152400"/>
          </a:xfrm>
          <a:prstGeom prst="rect">
            <a:avLst/>
          </a:prstGeom>
        </p:spPr>
        <p:txBody>
          <a:bodyPr vert="horz" wrap="square" lIns="0" tIns="0" rIns="0" bIns="0" rtlCol="0">
            <a:spAutoFit/>
          </a:bodyPr>
          <a:lstStyle/>
          <a:p>
            <a:pPr marL="12700">
              <a:lnSpc>
                <a:spcPct val="100000"/>
              </a:lnSpc>
            </a:pPr>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a:latin typeface="Franklin Gothic Demi"/>
              <a:cs typeface="Franklin Gothic Demi"/>
            </a:endParaRPr>
          </a:p>
        </p:txBody>
      </p:sp>
      <p:sp>
        <p:nvSpPr>
          <p:cNvPr id="257" name="object 257"/>
          <p:cNvSpPr/>
          <p:nvPr/>
        </p:nvSpPr>
        <p:spPr>
          <a:xfrm>
            <a:off x="4674108" y="2351532"/>
            <a:ext cx="365760" cy="230124"/>
          </a:xfrm>
          <a:prstGeom prst="rect">
            <a:avLst/>
          </a:prstGeom>
          <a:blipFill>
            <a:blip r:embed="rId9" cstate="print"/>
            <a:stretch>
              <a:fillRect/>
            </a:stretch>
          </a:blipFill>
        </p:spPr>
        <p:txBody>
          <a:bodyPr wrap="square" lIns="0" tIns="0" rIns="0" bIns="0" rtlCol="0"/>
          <a:lstStyle/>
          <a:p>
            <a:endParaRPr/>
          </a:p>
        </p:txBody>
      </p:sp>
      <p:sp>
        <p:nvSpPr>
          <p:cNvPr id="258" name="object 258"/>
          <p:cNvSpPr/>
          <p:nvPr/>
        </p:nvSpPr>
        <p:spPr>
          <a:xfrm>
            <a:off x="4669658" y="2346963"/>
            <a:ext cx="375285" cy="239395"/>
          </a:xfrm>
          <a:custGeom>
            <a:avLst/>
            <a:gdLst/>
            <a:ahLst/>
            <a:cxnLst/>
            <a:rect l="l" t="t" r="r" b="b"/>
            <a:pathLst>
              <a:path w="375285" h="239394">
                <a:moveTo>
                  <a:pt x="3483" y="0"/>
                </a:moveTo>
                <a:lnTo>
                  <a:pt x="2544" y="304"/>
                </a:lnTo>
                <a:lnTo>
                  <a:pt x="575" y="1739"/>
                </a:lnTo>
                <a:lnTo>
                  <a:pt x="0" y="2870"/>
                </a:lnTo>
                <a:lnTo>
                  <a:pt x="0" y="236385"/>
                </a:lnTo>
                <a:lnTo>
                  <a:pt x="575" y="237515"/>
                </a:lnTo>
                <a:lnTo>
                  <a:pt x="2544" y="238963"/>
                </a:lnTo>
                <a:lnTo>
                  <a:pt x="3483" y="239267"/>
                </a:lnTo>
                <a:lnTo>
                  <a:pt x="5376" y="239191"/>
                </a:lnTo>
                <a:lnTo>
                  <a:pt x="10947" y="237439"/>
                </a:lnTo>
                <a:lnTo>
                  <a:pt x="3877" y="237439"/>
                </a:lnTo>
                <a:lnTo>
                  <a:pt x="3306" y="237248"/>
                </a:lnTo>
                <a:lnTo>
                  <a:pt x="2125" y="236385"/>
                </a:lnTo>
                <a:lnTo>
                  <a:pt x="1705" y="235572"/>
                </a:lnTo>
                <a:lnTo>
                  <a:pt x="1705" y="3695"/>
                </a:lnTo>
                <a:lnTo>
                  <a:pt x="2125" y="2870"/>
                </a:lnTo>
                <a:lnTo>
                  <a:pt x="3306" y="2006"/>
                </a:lnTo>
                <a:lnTo>
                  <a:pt x="3877" y="1828"/>
                </a:lnTo>
                <a:lnTo>
                  <a:pt x="5313" y="1828"/>
                </a:lnTo>
                <a:lnTo>
                  <a:pt x="5820" y="203"/>
                </a:lnTo>
                <a:lnTo>
                  <a:pt x="5376" y="63"/>
                </a:lnTo>
                <a:lnTo>
                  <a:pt x="3483" y="0"/>
                </a:lnTo>
                <a:close/>
              </a:path>
              <a:path w="375285" h="239394">
                <a:moveTo>
                  <a:pt x="5820" y="203"/>
                </a:moveTo>
                <a:lnTo>
                  <a:pt x="5274" y="1955"/>
                </a:lnTo>
                <a:lnTo>
                  <a:pt x="371593" y="117182"/>
                </a:lnTo>
                <a:lnTo>
                  <a:pt x="372076" y="117538"/>
                </a:lnTo>
                <a:lnTo>
                  <a:pt x="372724" y="118427"/>
                </a:lnTo>
                <a:lnTo>
                  <a:pt x="372952" y="119049"/>
                </a:lnTo>
                <a:lnTo>
                  <a:pt x="372952" y="120218"/>
                </a:lnTo>
                <a:lnTo>
                  <a:pt x="5274" y="237312"/>
                </a:lnTo>
                <a:lnTo>
                  <a:pt x="4728" y="237439"/>
                </a:lnTo>
                <a:lnTo>
                  <a:pt x="10947" y="237439"/>
                </a:lnTo>
                <a:lnTo>
                  <a:pt x="372507" y="123697"/>
                </a:lnTo>
                <a:lnTo>
                  <a:pt x="373320" y="123113"/>
                </a:lnTo>
                <a:lnTo>
                  <a:pt x="374476" y="121551"/>
                </a:lnTo>
                <a:lnTo>
                  <a:pt x="374707" y="120827"/>
                </a:lnTo>
                <a:lnTo>
                  <a:pt x="374706" y="118427"/>
                </a:lnTo>
                <a:lnTo>
                  <a:pt x="374476" y="117716"/>
                </a:lnTo>
                <a:lnTo>
                  <a:pt x="373320" y="116141"/>
                </a:lnTo>
                <a:lnTo>
                  <a:pt x="372507" y="115557"/>
                </a:lnTo>
                <a:lnTo>
                  <a:pt x="5820" y="203"/>
                </a:lnTo>
                <a:close/>
              </a:path>
              <a:path w="375285" h="239394">
                <a:moveTo>
                  <a:pt x="6265" y="4178"/>
                </a:moveTo>
                <a:lnTo>
                  <a:pt x="5363" y="4330"/>
                </a:lnTo>
                <a:lnTo>
                  <a:pt x="3953" y="5359"/>
                </a:lnTo>
                <a:lnTo>
                  <a:pt x="3534" y="6184"/>
                </a:lnTo>
                <a:lnTo>
                  <a:pt x="3534" y="233070"/>
                </a:lnTo>
                <a:lnTo>
                  <a:pt x="3953" y="233895"/>
                </a:lnTo>
                <a:lnTo>
                  <a:pt x="5363" y="234924"/>
                </a:lnTo>
                <a:lnTo>
                  <a:pt x="6265" y="235076"/>
                </a:lnTo>
                <a:lnTo>
                  <a:pt x="15429" y="232194"/>
                </a:lnTo>
                <a:lnTo>
                  <a:pt x="6277" y="232194"/>
                </a:lnTo>
                <a:lnTo>
                  <a:pt x="5452" y="229577"/>
                </a:lnTo>
                <a:lnTo>
                  <a:pt x="9021" y="228455"/>
                </a:lnTo>
                <a:lnTo>
                  <a:pt x="9021" y="10800"/>
                </a:lnTo>
                <a:lnTo>
                  <a:pt x="5452" y="9677"/>
                </a:lnTo>
                <a:lnTo>
                  <a:pt x="6277" y="7061"/>
                </a:lnTo>
                <a:lnTo>
                  <a:pt x="15429" y="7061"/>
                </a:lnTo>
                <a:lnTo>
                  <a:pt x="6265" y="4178"/>
                </a:lnTo>
                <a:close/>
              </a:path>
              <a:path w="375285" h="239394">
                <a:moveTo>
                  <a:pt x="9021" y="228455"/>
                </a:moveTo>
                <a:lnTo>
                  <a:pt x="5452" y="229577"/>
                </a:lnTo>
                <a:lnTo>
                  <a:pt x="6277" y="232194"/>
                </a:lnTo>
                <a:lnTo>
                  <a:pt x="9021" y="232194"/>
                </a:lnTo>
                <a:lnTo>
                  <a:pt x="9021" y="228455"/>
                </a:lnTo>
                <a:close/>
              </a:path>
              <a:path w="375285" h="239394">
                <a:moveTo>
                  <a:pt x="354971" y="119633"/>
                </a:moveTo>
                <a:lnTo>
                  <a:pt x="9021" y="228455"/>
                </a:lnTo>
                <a:lnTo>
                  <a:pt x="9021" y="232194"/>
                </a:lnTo>
                <a:lnTo>
                  <a:pt x="15429" y="232194"/>
                </a:lnTo>
                <a:lnTo>
                  <a:pt x="364910" y="122250"/>
                </a:lnTo>
                <a:lnTo>
                  <a:pt x="363287" y="122250"/>
                </a:lnTo>
                <a:lnTo>
                  <a:pt x="354971" y="119633"/>
                </a:lnTo>
                <a:close/>
              </a:path>
              <a:path w="375285" h="239394">
                <a:moveTo>
                  <a:pt x="363287" y="117017"/>
                </a:moveTo>
                <a:lnTo>
                  <a:pt x="354971" y="119633"/>
                </a:lnTo>
                <a:lnTo>
                  <a:pt x="363287" y="122250"/>
                </a:lnTo>
                <a:lnTo>
                  <a:pt x="364113" y="119633"/>
                </a:lnTo>
                <a:lnTo>
                  <a:pt x="363287" y="117017"/>
                </a:lnTo>
                <a:close/>
              </a:path>
              <a:path w="375285" h="239394">
                <a:moveTo>
                  <a:pt x="364951" y="117017"/>
                </a:moveTo>
                <a:lnTo>
                  <a:pt x="363287" y="117017"/>
                </a:lnTo>
                <a:lnTo>
                  <a:pt x="364113" y="119633"/>
                </a:lnTo>
                <a:lnTo>
                  <a:pt x="363287" y="122250"/>
                </a:lnTo>
                <a:lnTo>
                  <a:pt x="364910" y="122250"/>
                </a:lnTo>
                <a:lnTo>
                  <a:pt x="366081" y="121881"/>
                </a:lnTo>
                <a:lnTo>
                  <a:pt x="366856" y="120827"/>
                </a:lnTo>
                <a:lnTo>
                  <a:pt x="366856" y="118427"/>
                </a:lnTo>
                <a:lnTo>
                  <a:pt x="366081" y="117373"/>
                </a:lnTo>
                <a:lnTo>
                  <a:pt x="364951" y="117017"/>
                </a:lnTo>
                <a:close/>
              </a:path>
              <a:path w="375285" h="239394">
                <a:moveTo>
                  <a:pt x="15429" y="7061"/>
                </a:moveTo>
                <a:lnTo>
                  <a:pt x="9021" y="7061"/>
                </a:lnTo>
                <a:lnTo>
                  <a:pt x="9021" y="10800"/>
                </a:lnTo>
                <a:lnTo>
                  <a:pt x="354971" y="119633"/>
                </a:lnTo>
                <a:lnTo>
                  <a:pt x="363287" y="117017"/>
                </a:lnTo>
                <a:lnTo>
                  <a:pt x="364951" y="117017"/>
                </a:lnTo>
                <a:lnTo>
                  <a:pt x="15429" y="7061"/>
                </a:lnTo>
                <a:close/>
              </a:path>
              <a:path w="375285" h="239394">
                <a:moveTo>
                  <a:pt x="9021" y="7061"/>
                </a:moveTo>
                <a:lnTo>
                  <a:pt x="6277" y="7061"/>
                </a:lnTo>
                <a:lnTo>
                  <a:pt x="5452" y="9677"/>
                </a:lnTo>
                <a:lnTo>
                  <a:pt x="9021" y="10800"/>
                </a:lnTo>
                <a:lnTo>
                  <a:pt x="9021" y="7061"/>
                </a:lnTo>
                <a:close/>
              </a:path>
              <a:path w="375285" h="239394">
                <a:moveTo>
                  <a:pt x="5313" y="1828"/>
                </a:moveTo>
                <a:lnTo>
                  <a:pt x="3877" y="1828"/>
                </a:lnTo>
                <a:lnTo>
                  <a:pt x="5274" y="1955"/>
                </a:lnTo>
                <a:close/>
              </a:path>
            </a:pathLst>
          </a:custGeom>
          <a:solidFill>
            <a:srgbClr val="00B050"/>
          </a:solidFill>
        </p:spPr>
        <p:txBody>
          <a:bodyPr wrap="square" lIns="0" tIns="0" rIns="0" bIns="0" rtlCol="0"/>
          <a:lstStyle/>
          <a:p>
            <a:endParaRPr/>
          </a:p>
        </p:txBody>
      </p:sp>
      <p:sp>
        <p:nvSpPr>
          <p:cNvPr id="259" name="object 259"/>
          <p:cNvSpPr/>
          <p:nvPr/>
        </p:nvSpPr>
        <p:spPr>
          <a:xfrm>
            <a:off x="4922520" y="2805683"/>
            <a:ext cx="365760" cy="231775"/>
          </a:xfrm>
          <a:custGeom>
            <a:avLst/>
            <a:gdLst/>
            <a:ahLst/>
            <a:cxnLst/>
            <a:rect l="l" t="t" r="r" b="b"/>
            <a:pathLst>
              <a:path w="365760" h="231775">
                <a:moveTo>
                  <a:pt x="0" y="0"/>
                </a:moveTo>
                <a:lnTo>
                  <a:pt x="0" y="231647"/>
                </a:lnTo>
                <a:lnTo>
                  <a:pt x="365760" y="115823"/>
                </a:lnTo>
                <a:lnTo>
                  <a:pt x="0" y="0"/>
                </a:lnTo>
                <a:close/>
              </a:path>
            </a:pathLst>
          </a:custGeom>
          <a:solidFill>
            <a:srgbClr val="00B050"/>
          </a:solidFill>
        </p:spPr>
        <p:txBody>
          <a:bodyPr wrap="square" lIns="0" tIns="0" rIns="0" bIns="0" rtlCol="0"/>
          <a:lstStyle/>
          <a:p>
            <a:endParaRPr/>
          </a:p>
        </p:txBody>
      </p:sp>
      <p:sp>
        <p:nvSpPr>
          <p:cNvPr id="260" name="object 260"/>
          <p:cNvSpPr/>
          <p:nvPr/>
        </p:nvSpPr>
        <p:spPr>
          <a:xfrm>
            <a:off x="4918070" y="2801106"/>
            <a:ext cx="375285" cy="241300"/>
          </a:xfrm>
          <a:custGeom>
            <a:avLst/>
            <a:gdLst/>
            <a:ahLst/>
            <a:cxnLst/>
            <a:rect l="l" t="t" r="r" b="b"/>
            <a:pathLst>
              <a:path w="375285" h="241300">
                <a:moveTo>
                  <a:pt x="3483" y="0"/>
                </a:moveTo>
                <a:lnTo>
                  <a:pt x="2544" y="304"/>
                </a:lnTo>
                <a:lnTo>
                  <a:pt x="575" y="1752"/>
                </a:lnTo>
                <a:lnTo>
                  <a:pt x="0" y="2882"/>
                </a:lnTo>
                <a:lnTo>
                  <a:pt x="0" y="237921"/>
                </a:lnTo>
                <a:lnTo>
                  <a:pt x="575" y="239052"/>
                </a:lnTo>
                <a:lnTo>
                  <a:pt x="2544" y="240499"/>
                </a:lnTo>
                <a:lnTo>
                  <a:pt x="3483" y="240792"/>
                </a:lnTo>
                <a:lnTo>
                  <a:pt x="5376" y="240728"/>
                </a:lnTo>
                <a:lnTo>
                  <a:pt x="10950" y="238963"/>
                </a:lnTo>
                <a:lnTo>
                  <a:pt x="3877" y="238963"/>
                </a:lnTo>
                <a:lnTo>
                  <a:pt x="3306" y="238785"/>
                </a:lnTo>
                <a:lnTo>
                  <a:pt x="2125" y="237921"/>
                </a:lnTo>
                <a:lnTo>
                  <a:pt x="1705" y="237096"/>
                </a:lnTo>
                <a:lnTo>
                  <a:pt x="1705" y="3695"/>
                </a:lnTo>
                <a:lnTo>
                  <a:pt x="2125" y="2882"/>
                </a:lnTo>
                <a:lnTo>
                  <a:pt x="3306" y="2019"/>
                </a:lnTo>
                <a:lnTo>
                  <a:pt x="3877" y="1828"/>
                </a:lnTo>
                <a:lnTo>
                  <a:pt x="5315" y="1828"/>
                </a:lnTo>
                <a:lnTo>
                  <a:pt x="5833" y="215"/>
                </a:lnTo>
                <a:lnTo>
                  <a:pt x="5376" y="76"/>
                </a:lnTo>
                <a:lnTo>
                  <a:pt x="3483" y="0"/>
                </a:lnTo>
                <a:close/>
              </a:path>
              <a:path w="375285" h="241300">
                <a:moveTo>
                  <a:pt x="5833" y="215"/>
                </a:moveTo>
                <a:lnTo>
                  <a:pt x="5274" y="1955"/>
                </a:lnTo>
                <a:lnTo>
                  <a:pt x="371593" y="117957"/>
                </a:lnTo>
                <a:lnTo>
                  <a:pt x="372076" y="118313"/>
                </a:lnTo>
                <a:lnTo>
                  <a:pt x="372724" y="119202"/>
                </a:lnTo>
                <a:lnTo>
                  <a:pt x="372952" y="119811"/>
                </a:lnTo>
                <a:lnTo>
                  <a:pt x="372952" y="120980"/>
                </a:lnTo>
                <a:lnTo>
                  <a:pt x="5274" y="238836"/>
                </a:lnTo>
                <a:lnTo>
                  <a:pt x="4728" y="238963"/>
                </a:lnTo>
                <a:lnTo>
                  <a:pt x="10950" y="238963"/>
                </a:lnTo>
                <a:lnTo>
                  <a:pt x="372520" y="124460"/>
                </a:lnTo>
                <a:lnTo>
                  <a:pt x="373320" y="123888"/>
                </a:lnTo>
                <a:lnTo>
                  <a:pt x="374476" y="122313"/>
                </a:lnTo>
                <a:lnTo>
                  <a:pt x="374711" y="121589"/>
                </a:lnTo>
                <a:lnTo>
                  <a:pt x="374707" y="119202"/>
                </a:lnTo>
                <a:lnTo>
                  <a:pt x="374476" y="118478"/>
                </a:lnTo>
                <a:lnTo>
                  <a:pt x="373320" y="116916"/>
                </a:lnTo>
                <a:lnTo>
                  <a:pt x="372520" y="116332"/>
                </a:lnTo>
                <a:lnTo>
                  <a:pt x="5833" y="215"/>
                </a:lnTo>
                <a:close/>
              </a:path>
              <a:path w="375285" h="241300">
                <a:moveTo>
                  <a:pt x="6277" y="4191"/>
                </a:moveTo>
                <a:lnTo>
                  <a:pt x="5363" y="4343"/>
                </a:lnTo>
                <a:lnTo>
                  <a:pt x="3953" y="5372"/>
                </a:lnTo>
                <a:lnTo>
                  <a:pt x="3534" y="6197"/>
                </a:lnTo>
                <a:lnTo>
                  <a:pt x="3534" y="234594"/>
                </a:lnTo>
                <a:lnTo>
                  <a:pt x="3953" y="235419"/>
                </a:lnTo>
                <a:lnTo>
                  <a:pt x="5363" y="236448"/>
                </a:lnTo>
                <a:lnTo>
                  <a:pt x="6277" y="236601"/>
                </a:lnTo>
                <a:lnTo>
                  <a:pt x="15342" y="233730"/>
                </a:lnTo>
                <a:lnTo>
                  <a:pt x="6277" y="233730"/>
                </a:lnTo>
                <a:lnTo>
                  <a:pt x="5452" y="231114"/>
                </a:lnTo>
                <a:lnTo>
                  <a:pt x="9021" y="229984"/>
                </a:lnTo>
                <a:lnTo>
                  <a:pt x="9021" y="10820"/>
                </a:lnTo>
                <a:lnTo>
                  <a:pt x="5452" y="9690"/>
                </a:lnTo>
                <a:lnTo>
                  <a:pt x="6277" y="7073"/>
                </a:lnTo>
                <a:lnTo>
                  <a:pt x="15381" y="7073"/>
                </a:lnTo>
                <a:lnTo>
                  <a:pt x="6277" y="4191"/>
                </a:lnTo>
                <a:close/>
              </a:path>
              <a:path w="375285" h="241300">
                <a:moveTo>
                  <a:pt x="9021" y="229984"/>
                </a:moveTo>
                <a:lnTo>
                  <a:pt x="5452" y="231114"/>
                </a:lnTo>
                <a:lnTo>
                  <a:pt x="6277" y="233730"/>
                </a:lnTo>
                <a:lnTo>
                  <a:pt x="9021" y="233730"/>
                </a:lnTo>
                <a:lnTo>
                  <a:pt x="9021" y="229984"/>
                </a:lnTo>
                <a:close/>
              </a:path>
              <a:path w="375285" h="241300">
                <a:moveTo>
                  <a:pt x="355064" y="120396"/>
                </a:moveTo>
                <a:lnTo>
                  <a:pt x="9021" y="229984"/>
                </a:lnTo>
                <a:lnTo>
                  <a:pt x="9021" y="233730"/>
                </a:lnTo>
                <a:lnTo>
                  <a:pt x="15342" y="233730"/>
                </a:lnTo>
                <a:lnTo>
                  <a:pt x="364996" y="123012"/>
                </a:lnTo>
                <a:lnTo>
                  <a:pt x="363325" y="123012"/>
                </a:lnTo>
                <a:lnTo>
                  <a:pt x="355064" y="120396"/>
                </a:lnTo>
                <a:close/>
              </a:path>
              <a:path w="375285" h="241300">
                <a:moveTo>
                  <a:pt x="363325" y="117779"/>
                </a:moveTo>
                <a:lnTo>
                  <a:pt x="355064" y="120396"/>
                </a:lnTo>
                <a:lnTo>
                  <a:pt x="363325" y="123012"/>
                </a:lnTo>
                <a:lnTo>
                  <a:pt x="364151" y="120396"/>
                </a:lnTo>
                <a:lnTo>
                  <a:pt x="363325" y="117779"/>
                </a:lnTo>
                <a:close/>
              </a:path>
              <a:path w="375285" h="241300">
                <a:moveTo>
                  <a:pt x="364956" y="117779"/>
                </a:moveTo>
                <a:lnTo>
                  <a:pt x="363325" y="117779"/>
                </a:lnTo>
                <a:lnTo>
                  <a:pt x="364151" y="120396"/>
                </a:lnTo>
                <a:lnTo>
                  <a:pt x="363325" y="123012"/>
                </a:lnTo>
                <a:lnTo>
                  <a:pt x="364996" y="123012"/>
                </a:lnTo>
                <a:lnTo>
                  <a:pt x="366119" y="122656"/>
                </a:lnTo>
                <a:lnTo>
                  <a:pt x="366894" y="121589"/>
                </a:lnTo>
                <a:lnTo>
                  <a:pt x="366894" y="119202"/>
                </a:lnTo>
                <a:lnTo>
                  <a:pt x="366119" y="118148"/>
                </a:lnTo>
                <a:lnTo>
                  <a:pt x="364956" y="117779"/>
                </a:lnTo>
                <a:close/>
              </a:path>
              <a:path w="375285" h="241300">
                <a:moveTo>
                  <a:pt x="15381" y="7073"/>
                </a:moveTo>
                <a:lnTo>
                  <a:pt x="9021" y="7073"/>
                </a:lnTo>
                <a:lnTo>
                  <a:pt x="9021" y="10820"/>
                </a:lnTo>
                <a:lnTo>
                  <a:pt x="355064" y="120396"/>
                </a:lnTo>
                <a:lnTo>
                  <a:pt x="363325" y="117779"/>
                </a:lnTo>
                <a:lnTo>
                  <a:pt x="364956" y="117779"/>
                </a:lnTo>
                <a:lnTo>
                  <a:pt x="15381" y="7073"/>
                </a:lnTo>
                <a:close/>
              </a:path>
              <a:path w="375285" h="241300">
                <a:moveTo>
                  <a:pt x="9021" y="7073"/>
                </a:moveTo>
                <a:lnTo>
                  <a:pt x="6277" y="7073"/>
                </a:lnTo>
                <a:lnTo>
                  <a:pt x="5452" y="9690"/>
                </a:lnTo>
                <a:lnTo>
                  <a:pt x="9021" y="10820"/>
                </a:lnTo>
                <a:lnTo>
                  <a:pt x="9021" y="7073"/>
                </a:lnTo>
                <a:close/>
              </a:path>
              <a:path w="375285" h="241300">
                <a:moveTo>
                  <a:pt x="5315" y="1828"/>
                </a:moveTo>
                <a:lnTo>
                  <a:pt x="3877" y="1828"/>
                </a:lnTo>
                <a:lnTo>
                  <a:pt x="5274" y="1955"/>
                </a:lnTo>
                <a:close/>
              </a:path>
            </a:pathLst>
          </a:custGeom>
          <a:solidFill>
            <a:srgbClr val="00B050"/>
          </a:solidFill>
        </p:spPr>
        <p:txBody>
          <a:bodyPr wrap="square" lIns="0" tIns="0" rIns="0" bIns="0" rtlCol="0"/>
          <a:lstStyle/>
          <a:p>
            <a:endParaRPr/>
          </a:p>
        </p:txBody>
      </p:sp>
      <p:sp>
        <p:nvSpPr>
          <p:cNvPr id="263" name="object 263"/>
          <p:cNvSpPr/>
          <p:nvPr/>
        </p:nvSpPr>
        <p:spPr>
          <a:xfrm>
            <a:off x="1159763" y="5487923"/>
            <a:ext cx="1644395" cy="582079"/>
          </a:xfrm>
          <a:prstGeom prst="rect">
            <a:avLst/>
          </a:prstGeom>
          <a:blipFill>
            <a:blip r:embed="rId10" cstate="print"/>
            <a:stretch>
              <a:fillRect/>
            </a:stretch>
          </a:blipFill>
        </p:spPr>
        <p:txBody>
          <a:bodyPr wrap="square" lIns="0" tIns="0" rIns="0" bIns="0" rtlCol="0"/>
          <a:lstStyle/>
          <a:p>
            <a:endParaRPr/>
          </a:p>
        </p:txBody>
      </p:sp>
      <p:sp>
        <p:nvSpPr>
          <p:cNvPr id="265" name="TextBox 264"/>
          <p:cNvSpPr txBox="1"/>
          <p:nvPr/>
        </p:nvSpPr>
        <p:spPr>
          <a:xfrm>
            <a:off x="648933" y="3711874"/>
            <a:ext cx="2453492" cy="369332"/>
          </a:xfrm>
          <a:prstGeom prst="rect">
            <a:avLst/>
          </a:prstGeom>
          <a:noFill/>
        </p:spPr>
        <p:txBody>
          <a:bodyPr wrap="square" rtlCol="0">
            <a:spAutoFit/>
          </a:bodyPr>
          <a:lstStyle/>
          <a:p>
            <a:r>
              <a:rPr lang="en-US" dirty="0" smtClean="0"/>
              <a:t>Updated March 2017           </a:t>
            </a:r>
            <a:endParaRPr lang="en-US" dirty="0"/>
          </a:p>
        </p:txBody>
      </p:sp>
      <p:sp>
        <p:nvSpPr>
          <p:cNvPr id="261" name="TextBox 260"/>
          <p:cNvSpPr txBox="1"/>
          <p:nvPr/>
        </p:nvSpPr>
        <p:spPr>
          <a:xfrm>
            <a:off x="8490783" y="6525829"/>
            <a:ext cx="968507" cy="276999"/>
          </a:xfrm>
          <a:prstGeom prst="rect">
            <a:avLst/>
          </a:prstGeom>
          <a:noFill/>
        </p:spPr>
        <p:txBody>
          <a:bodyPr wrap="square" rtlCol="0">
            <a:spAutoFit/>
          </a:bodyPr>
          <a:lstStyle/>
          <a:p>
            <a:r>
              <a:rPr lang="en-US" sz="1200" dirty="0" smtClean="0"/>
              <a:t>24</a:t>
            </a:r>
            <a:endParaRPr lang="en-US" sz="1200" dirty="0"/>
          </a:p>
        </p:txBody>
      </p:sp>
    </p:spTree>
    <p:extLst>
      <p:ext uri="{BB962C8B-B14F-4D97-AF65-F5344CB8AC3E}">
        <p14:creationId xmlns:p14="http://schemas.microsoft.com/office/powerpoint/2010/main" val="189460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9800" y="2362200"/>
            <a:ext cx="5410200" cy="677108"/>
          </a:xfrm>
          <a:prstGeom prst="rect">
            <a:avLst/>
          </a:prstGeom>
        </p:spPr>
        <p:txBody>
          <a:bodyPr vert="horz" wrap="square" lIns="0" tIns="0" rIns="0" bIns="0" rtlCol="0">
            <a:spAutoFit/>
          </a:bodyPr>
          <a:lstStyle/>
          <a:p>
            <a:pPr marL="12700">
              <a:lnSpc>
                <a:spcPct val="100000"/>
              </a:lnSpc>
            </a:pPr>
            <a:r>
              <a:rPr lang="en-US" sz="4400" spc="-5" dirty="0" smtClean="0">
                <a:latin typeface="Calibri"/>
                <a:cs typeface="Calibri"/>
              </a:rPr>
              <a:t>Polar-Orbiting S</a:t>
            </a:r>
            <a:r>
              <a:rPr sz="4400" spc="-50" dirty="0" smtClean="0">
                <a:latin typeface="Calibri"/>
                <a:cs typeface="Calibri"/>
              </a:rPr>
              <a:t>t</a:t>
            </a:r>
            <a:r>
              <a:rPr sz="4400" spc="-40" dirty="0" smtClean="0">
                <a:latin typeface="Calibri"/>
                <a:cs typeface="Calibri"/>
              </a:rPr>
              <a:t>a</a:t>
            </a:r>
            <a:r>
              <a:rPr sz="4400" dirty="0" smtClean="0">
                <a:latin typeface="Calibri"/>
                <a:cs typeface="Calibri"/>
              </a:rPr>
              <a:t>tus</a:t>
            </a:r>
            <a:endParaRPr sz="4400" dirty="0">
              <a:latin typeface="Calibri"/>
              <a:cs typeface="Calibri"/>
            </a:endParaRPr>
          </a:p>
        </p:txBody>
      </p:sp>
      <p:sp>
        <p:nvSpPr>
          <p:cNvPr id="3" name="object 3"/>
          <p:cNvSpPr txBox="1">
            <a:spLocks noGrp="1"/>
          </p:cNvSpPr>
          <p:nvPr>
            <p:ph type="sldNum" sz="quarter" idx="12"/>
          </p:nvPr>
        </p:nvSpPr>
        <p:spPr>
          <a:xfrm>
            <a:off x="8845804" y="6584257"/>
            <a:ext cx="231140" cy="235584"/>
          </a:xfrm>
          <a:prstGeom prst="rect">
            <a:avLst/>
          </a:prstGeom>
        </p:spPr>
        <p:txBody>
          <a:bodyPr vert="horz" wrap="square" lIns="0" tIns="0" rIns="0" bIns="0" rtlCol="0">
            <a:spAutoFit/>
          </a:bodyPr>
          <a:lstStyle/>
          <a:p>
            <a:pPr marL="25400">
              <a:lnSpc>
                <a:spcPct val="100000"/>
              </a:lnSpc>
            </a:pPr>
            <a:r>
              <a:rPr sz="1400" dirty="0">
                <a:solidFill>
                  <a:srgbClr val="FFFFFF"/>
                </a:solidFill>
                <a:latin typeface="Calibri"/>
                <a:cs typeface="Calibri"/>
              </a:rPr>
              <a:t>32</a:t>
            </a:r>
            <a:endParaRPr sz="1400" dirty="0">
              <a:latin typeface="Calibri"/>
              <a:cs typeface="Calibri"/>
            </a:endParaRPr>
          </a:p>
        </p:txBody>
      </p:sp>
      <p:pic>
        <p:nvPicPr>
          <p:cNvPr id="4" name="Picture 3" descr="NOAA Logo with transparent background.png"/>
          <p:cNvPicPr>
            <a:picLocks noChangeAspect="1"/>
          </p:cNvPicPr>
          <p:nvPr/>
        </p:nvPicPr>
        <p:blipFill>
          <a:blip r:embed="rId2" cstate="print"/>
          <a:stretch>
            <a:fillRect/>
          </a:stretch>
        </p:blipFill>
        <p:spPr>
          <a:xfrm>
            <a:off x="8001000" y="76200"/>
            <a:ext cx="1005757" cy="1005757"/>
          </a:xfrm>
          <a:prstGeom prst="rect">
            <a:avLst/>
          </a:prstGeom>
        </p:spPr>
      </p:pic>
      <p:sp>
        <p:nvSpPr>
          <p:cNvPr id="5" name="TextBox 4"/>
          <p:cNvSpPr txBox="1"/>
          <p:nvPr/>
        </p:nvSpPr>
        <p:spPr>
          <a:xfrm>
            <a:off x="8477120" y="6517442"/>
            <a:ext cx="968507" cy="276999"/>
          </a:xfrm>
          <a:prstGeom prst="rect">
            <a:avLst/>
          </a:prstGeom>
          <a:noFill/>
        </p:spPr>
        <p:txBody>
          <a:bodyPr wrap="square" rtlCol="0">
            <a:spAutoFit/>
          </a:bodyPr>
          <a:lstStyle/>
          <a:p>
            <a:r>
              <a:rPr lang="en-US" sz="1200" dirty="0" smtClean="0"/>
              <a:t>25</a:t>
            </a:r>
            <a:endParaRPr lang="en-US" sz="1200" dirty="0"/>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0AC0F5FB-9FFD-4A0B-AD8E-022B9DFF6DCC}" type="slidenum">
              <a:rPr lang="en-US" altLang="en-US"/>
              <a:pPr>
                <a:defRPr/>
              </a:pPr>
              <a:t>26</a:t>
            </a:fld>
            <a:endParaRPr lang="en-US" altLang="en-US"/>
          </a:p>
        </p:txBody>
      </p:sp>
      <p:sp>
        <p:nvSpPr>
          <p:cNvPr id="19458" name="Slide Number Placeholder 3"/>
          <p:cNvSpPr txBox="1">
            <a:spLocks noGrp="1"/>
          </p:cNvSpPr>
          <p:nvPr/>
        </p:nvSpPr>
        <p:spPr bwMode="auto">
          <a:xfrm>
            <a:off x="7010400" y="6564313"/>
            <a:ext cx="2133600" cy="293687"/>
          </a:xfrm>
          <a:prstGeom prst="rect">
            <a:avLst/>
          </a:prstGeom>
          <a:noFill/>
          <a:ln w="9525">
            <a:noFill/>
            <a:miter lim="800000"/>
            <a:headEnd/>
            <a:tailEnd/>
          </a:ln>
        </p:spPr>
        <p:txBody>
          <a:bodyPr anchor="b"/>
          <a:lstStyle/>
          <a:p>
            <a:pPr algn="r"/>
            <a:fld id="{AA1BB851-F1E7-4214-A005-1BA270FD23B2}" type="slidenum">
              <a:rPr lang="en-US" altLang="en-US" sz="1200">
                <a:latin typeface="Arial" charset="0"/>
              </a:rPr>
              <a:pPr algn="r"/>
              <a:t>26</a:t>
            </a:fld>
            <a:endParaRPr lang="en-US" altLang="en-US" sz="1200">
              <a:latin typeface="Arial" charset="0"/>
            </a:endParaRPr>
          </a:p>
        </p:txBody>
      </p:sp>
      <p:sp>
        <p:nvSpPr>
          <p:cNvPr id="19459" name="Rectangle 2"/>
          <p:cNvSpPr>
            <a:spLocks noGrp="1" noChangeArrowheads="1"/>
          </p:cNvSpPr>
          <p:nvPr>
            <p:ph type="title"/>
          </p:nvPr>
        </p:nvSpPr>
        <p:spPr>
          <a:xfrm>
            <a:off x="981075" y="371475"/>
            <a:ext cx="7181850" cy="762000"/>
          </a:xfrm>
        </p:spPr>
        <p:txBody>
          <a:bodyPr/>
          <a:lstStyle/>
          <a:p>
            <a:pPr eaLnBrk="1" hangingPunct="1"/>
            <a:r>
              <a:rPr lang="en-US" sz="2800" b="1" u="sng" smtClean="0"/>
              <a:t>Polar Payload Instrument Acronyms</a:t>
            </a:r>
          </a:p>
        </p:txBody>
      </p:sp>
      <p:sp>
        <p:nvSpPr>
          <p:cNvPr id="19460" name="Rectangle 3"/>
          <p:cNvSpPr>
            <a:spLocks noGrp="1" noChangeArrowheads="1"/>
          </p:cNvSpPr>
          <p:nvPr>
            <p:ph type="body" idx="1"/>
          </p:nvPr>
        </p:nvSpPr>
        <p:spPr>
          <a:xfrm>
            <a:off x="1273175" y="1625600"/>
            <a:ext cx="7007225" cy="4179888"/>
          </a:xfrm>
        </p:spPr>
        <p:txBody>
          <a:bodyPr/>
          <a:lstStyle/>
          <a:p>
            <a:pPr eaLnBrk="1" hangingPunct="1"/>
            <a:r>
              <a:rPr lang="en-US" sz="2000" b="1" smtClean="0"/>
              <a:t>AVHRR</a:t>
            </a:r>
            <a:r>
              <a:rPr lang="en-US" sz="2000" smtClean="0"/>
              <a:t>    	Advanced High Resolution Radiometer</a:t>
            </a:r>
          </a:p>
          <a:p>
            <a:pPr eaLnBrk="1" hangingPunct="1"/>
            <a:r>
              <a:rPr lang="en-US" sz="2000" b="1" smtClean="0"/>
              <a:t>HIRS</a:t>
            </a:r>
            <a:r>
              <a:rPr lang="en-US" sz="2000" smtClean="0"/>
              <a:t>  	High Resolution Infrared Radiometer</a:t>
            </a:r>
          </a:p>
          <a:p>
            <a:pPr eaLnBrk="1" hangingPunct="1"/>
            <a:r>
              <a:rPr lang="en-US" sz="2000" b="1" smtClean="0"/>
              <a:t>AMSU-A1	</a:t>
            </a:r>
            <a:r>
              <a:rPr lang="en-US" sz="2000" smtClean="0"/>
              <a:t>Advanced Microwave Sounding Unit</a:t>
            </a:r>
          </a:p>
          <a:p>
            <a:pPr eaLnBrk="1" hangingPunct="1"/>
            <a:r>
              <a:rPr lang="en-US" sz="2000" b="1" smtClean="0"/>
              <a:t>AMSU-A2</a:t>
            </a:r>
            <a:r>
              <a:rPr lang="en-US" sz="2000" smtClean="0"/>
              <a:t> 	Advanced Microwave Sounding Unit</a:t>
            </a:r>
          </a:p>
          <a:p>
            <a:pPr eaLnBrk="1" hangingPunct="1"/>
            <a:r>
              <a:rPr lang="en-US" sz="2000" b="1" smtClean="0"/>
              <a:t>AMSU-B </a:t>
            </a:r>
            <a:r>
              <a:rPr lang="en-US" sz="2000" smtClean="0"/>
              <a:t>	Advanced Microwave Sounding Unit</a:t>
            </a:r>
          </a:p>
          <a:p>
            <a:pPr eaLnBrk="1" hangingPunct="1"/>
            <a:r>
              <a:rPr lang="en-US" sz="2000" b="1" smtClean="0"/>
              <a:t>MHS</a:t>
            </a:r>
            <a:r>
              <a:rPr lang="en-US" sz="2000" smtClean="0"/>
              <a:t> 	Microwave Humidity Sounder</a:t>
            </a:r>
          </a:p>
          <a:p>
            <a:pPr eaLnBrk="1" hangingPunct="1"/>
            <a:r>
              <a:rPr lang="en-US" sz="2000" b="1" smtClean="0"/>
              <a:t>SEM</a:t>
            </a:r>
            <a:r>
              <a:rPr lang="en-US" sz="2000" smtClean="0"/>
              <a:t> 	Space Environment Monitor</a:t>
            </a:r>
          </a:p>
          <a:p>
            <a:pPr eaLnBrk="1" hangingPunct="1"/>
            <a:r>
              <a:rPr lang="en-US" sz="2000" b="1" smtClean="0"/>
              <a:t>SBUV </a:t>
            </a:r>
            <a:r>
              <a:rPr lang="en-US" sz="2000" smtClean="0"/>
              <a:t>	Solar Back Scatter UV Spectral Radiometer</a:t>
            </a:r>
          </a:p>
          <a:p>
            <a:pPr eaLnBrk="1" hangingPunct="1"/>
            <a:r>
              <a:rPr lang="en-US" sz="2000" b="1" smtClean="0"/>
              <a:t>DCS		</a:t>
            </a:r>
            <a:r>
              <a:rPr lang="en-US" sz="2000" smtClean="0"/>
              <a:t>Data Collection System</a:t>
            </a:r>
            <a:endParaRPr lang="en-US" sz="2000" b="1" smtClean="0"/>
          </a:p>
          <a:p>
            <a:pPr eaLnBrk="1" hangingPunct="1"/>
            <a:r>
              <a:rPr lang="en-US" sz="2000" b="1" smtClean="0"/>
              <a:t>ADCS	</a:t>
            </a:r>
            <a:r>
              <a:rPr lang="en-US" sz="2000" smtClean="0"/>
              <a:t>Advanced Data Collection System</a:t>
            </a:r>
            <a:endParaRPr lang="en-US" sz="2000" b="1" smtClean="0"/>
          </a:p>
          <a:p>
            <a:pPr eaLnBrk="1" hangingPunct="1"/>
            <a:r>
              <a:rPr lang="en-US" sz="2000" b="1" smtClean="0"/>
              <a:t>SAR		</a:t>
            </a:r>
            <a:r>
              <a:rPr lang="en-US" sz="2000" smtClean="0"/>
              <a:t>Search And Rescue</a:t>
            </a:r>
            <a:r>
              <a:rPr lang="en-US" sz="2000" b="1" smtClean="0"/>
              <a:t>:</a:t>
            </a:r>
            <a:r>
              <a:rPr lang="en-US" sz="2000" smtClean="0"/>
              <a:t> SARR and SARP</a:t>
            </a:r>
          </a:p>
          <a:p>
            <a:pPr eaLnBrk="1" hangingPunct="1"/>
            <a:endParaRPr lang="en-US" sz="2000" b="1" smtClean="0"/>
          </a:p>
        </p:txBody>
      </p:sp>
    </p:spTree>
    <p:extLst>
      <p:ext uri="{BB962C8B-B14F-4D97-AF65-F5344CB8AC3E}">
        <p14:creationId xmlns:p14="http://schemas.microsoft.com/office/powerpoint/2010/main" val="1346657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p:txBody>
          <a:bodyPr/>
          <a:lstStyle/>
          <a:p>
            <a:pPr>
              <a:defRPr/>
            </a:pPr>
            <a:fld id="{4EB4A48C-3EAA-43FB-999E-976A4FDA3B30}" type="slidenum">
              <a:rPr lang="en-US" altLang="en-US"/>
              <a:pPr>
                <a:defRPr/>
              </a:pPr>
              <a:t>27</a:t>
            </a:fld>
            <a:endParaRPr lang="en-US" altLang="en-US"/>
          </a:p>
        </p:txBody>
      </p:sp>
      <p:sp>
        <p:nvSpPr>
          <p:cNvPr id="4099" name="Rectangle 25"/>
          <p:cNvSpPr>
            <a:spLocks noGrp="1" noChangeArrowheads="1"/>
          </p:cNvSpPr>
          <p:nvPr>
            <p:ph type="title"/>
          </p:nvPr>
        </p:nvSpPr>
        <p:spPr>
          <a:xfrm>
            <a:off x="987425" y="500063"/>
            <a:ext cx="7181850" cy="762000"/>
          </a:xfrm>
        </p:spPr>
        <p:txBody>
          <a:bodyPr>
            <a:normAutofit fontScale="90000"/>
          </a:bodyPr>
          <a:lstStyle/>
          <a:p>
            <a:r>
              <a:rPr lang="en-US" smtClean="0"/>
              <a:t>Definition of Color Status</a:t>
            </a:r>
          </a:p>
        </p:txBody>
      </p:sp>
      <p:graphicFrame>
        <p:nvGraphicFramePr>
          <p:cNvPr id="26651" name="Group 27"/>
          <p:cNvGraphicFramePr>
            <a:graphicFrameLocks noGrp="1"/>
          </p:cNvGraphicFramePr>
          <p:nvPr>
            <p:ph idx="1"/>
            <p:extLst/>
          </p:nvPr>
        </p:nvGraphicFramePr>
        <p:xfrm>
          <a:off x="1917700" y="1720850"/>
          <a:ext cx="5156200" cy="2878139"/>
        </p:xfrm>
        <a:graphic>
          <a:graphicData uri="http://schemas.openxmlformats.org/drawingml/2006/table">
            <a:tbl>
              <a:tblPr/>
              <a:tblGrid>
                <a:gridCol w="4106863"/>
                <a:gridCol w="1049337"/>
              </a:tblGrid>
              <a:tr h="40005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Operational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Arial" charset="0"/>
                          <a:cs typeface="Arial" charset="0"/>
                        </a:rPr>
                        <a:t>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49530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Spacecraft Issue but no User Impact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S/C</a:t>
                      </a:r>
                      <a:endParaRPr kumimoji="0" lang="en-US" sz="400" b="1"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96888">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Possible Impact to Products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200" b="1" i="0" u="none" strike="noStrike" cap="none" normalizeH="0" baseline="0" dirty="0" smtClean="0">
                          <a:ln>
                            <a:noFill/>
                          </a:ln>
                          <a:solidFill>
                            <a:schemeClr val="tx1"/>
                          </a:solidFill>
                          <a:effectLst/>
                          <a:latin typeface="Arial" charset="0"/>
                          <a:cs typeface="Arial" charset="0"/>
                        </a:rPr>
                        <a:t>P</a:t>
                      </a:r>
                      <a:endParaRPr kumimoji="0" lang="en-US" sz="400" b="1"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96888">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Operational with Limitation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Arial" charset="0"/>
                          <a:cs typeface="Arial" charset="0"/>
                        </a:rPr>
                        <a:t>Y</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37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dirty="0" smtClean="0">
                          <a:ln>
                            <a:noFill/>
                          </a:ln>
                          <a:solidFill>
                            <a:schemeClr val="tx1"/>
                          </a:solidFill>
                          <a:effectLst/>
                          <a:latin typeface="Arial" charset="0"/>
                          <a:cs typeface="Arial" charset="0"/>
                        </a:rPr>
                        <a:t>Non-Operational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bg1"/>
                          </a:solidFill>
                          <a:effectLst/>
                          <a:latin typeface="Arial" charset="0"/>
                          <a:cs typeface="Arial" charset="0"/>
                        </a:rPr>
                        <a:t>R</a:t>
                      </a:r>
                      <a:endParaRPr kumimoji="0" lang="en-US" sz="400" b="1" i="0" u="none" strike="noStrike" cap="none" normalizeH="0" baseline="0" smtClean="0">
                        <a:ln>
                          <a:noFill/>
                        </a:ln>
                        <a:solidFill>
                          <a:schemeClr val="bg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9530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600" b="1" i="0" u="none" strike="noStrike" cap="none" normalizeH="0" baseline="0" smtClean="0">
                          <a:ln>
                            <a:noFill/>
                          </a:ln>
                          <a:solidFill>
                            <a:schemeClr val="tx1"/>
                          </a:solidFill>
                          <a:effectLst/>
                          <a:latin typeface="Arial" charset="0"/>
                          <a:cs typeface="Arial" charset="0"/>
                        </a:rPr>
                        <a:t>Not Applicable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Arial" charset="0"/>
                          <a:cs typeface="Arial" charset="0"/>
                        </a:rPr>
                        <a:t>N/A</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3774360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88" y="76200"/>
            <a:ext cx="7635875" cy="876300"/>
          </a:xfrm>
        </p:spPr>
        <p:txBody>
          <a:bodyPr/>
          <a:lstStyle/>
          <a:p>
            <a:pPr>
              <a:defRPr/>
            </a:pPr>
            <a:r>
              <a:rPr lang="en-US" sz="1600" b="1" dirty="0" smtClean="0">
                <a:solidFill>
                  <a:srgbClr val="000000"/>
                </a:solidFill>
                <a:latin typeface="+mn-lt"/>
                <a:ea typeface="+mn-ea"/>
              </a:rPr>
              <a:t>Polar Operational Environmental Satellite (POES</a:t>
            </a:r>
            <a:r>
              <a:rPr lang="en-US" sz="1600" b="1" dirty="0" smtClean="0">
                <a:solidFill>
                  <a:srgbClr val="000000"/>
                </a:solidFill>
                <a:latin typeface="+mn-lt"/>
                <a:ea typeface="+mn-ea"/>
                <a:cs typeface="Arial" charset="0"/>
              </a:rPr>
              <a:t>)</a:t>
            </a:r>
            <a:br>
              <a:rPr lang="en-US" sz="1600" b="1" dirty="0" smtClean="0">
                <a:solidFill>
                  <a:srgbClr val="000000"/>
                </a:solidFill>
                <a:latin typeface="+mn-lt"/>
                <a:ea typeface="+mn-ea"/>
                <a:cs typeface="Arial" charset="0"/>
              </a:rPr>
            </a:br>
            <a:r>
              <a:rPr lang="en-US" sz="1600" b="1" dirty="0" smtClean="0">
                <a:solidFill>
                  <a:srgbClr val="000000"/>
                </a:solidFill>
                <a:latin typeface="+mn-lt"/>
                <a:ea typeface="+mn-ea"/>
              </a:rPr>
              <a:t>Operational Status</a:t>
            </a:r>
            <a:r>
              <a:rPr lang="en-US" sz="1600" b="1" dirty="0" smtClean="0">
                <a:solidFill>
                  <a:srgbClr val="000000"/>
                </a:solidFill>
                <a:ea typeface="+mn-ea"/>
              </a:rPr>
              <a:t>	</a:t>
            </a:r>
            <a:r>
              <a:rPr lang="en-US" sz="1600" b="1" dirty="0" smtClean="0">
                <a:solidFill>
                  <a:srgbClr val="000000"/>
                </a:solidFill>
                <a:latin typeface="Book Antiqua" pitchFamily="18" charset="0"/>
                <a:ea typeface="+mn-ea"/>
                <a:cs typeface="Arial" charset="0"/>
              </a:rPr>
              <a:t/>
            </a:r>
            <a:br>
              <a:rPr lang="en-US" sz="1600" b="1" dirty="0" smtClean="0">
                <a:solidFill>
                  <a:srgbClr val="000000"/>
                </a:solidFill>
                <a:latin typeface="Book Antiqua" pitchFamily="18" charset="0"/>
                <a:ea typeface="+mn-ea"/>
                <a:cs typeface="Arial" charset="0"/>
              </a:rPr>
            </a:br>
            <a:r>
              <a:rPr lang="en-US" sz="1200" b="1" dirty="0" smtClean="0">
                <a:solidFill>
                  <a:srgbClr val="000000"/>
                </a:solidFill>
                <a:latin typeface="Arial" charset="0"/>
                <a:cs typeface="Arial" charset="0"/>
              </a:rPr>
              <a:t>April </a:t>
            </a:r>
            <a:r>
              <a:rPr lang="en-US" sz="1200" b="1" dirty="0">
                <a:solidFill>
                  <a:srgbClr val="000000"/>
                </a:solidFill>
                <a:latin typeface="Arial" charset="0"/>
                <a:cs typeface="Arial" charset="0"/>
              </a:rPr>
              <a:t>24, 2017</a:t>
            </a:r>
            <a:endParaRPr lang="en-US" b="1" dirty="0"/>
          </a:p>
        </p:txBody>
      </p:sp>
      <p:sp>
        <p:nvSpPr>
          <p:cNvPr id="204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pitchFamily="34" charset="0"/>
                <a:cs typeface="Arial"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fld id="{40E07FE9-80B5-4FD1-B477-935770D97E84}" type="slidenum">
              <a:rPr lang="en-US" altLang="en-US" sz="1200" smtClean="0">
                <a:solidFill>
                  <a:srgbClr val="045C75"/>
                </a:solidFill>
              </a:rPr>
              <a:pPr eaLnBrk="1" hangingPunct="1">
                <a:spcBef>
                  <a:spcPct val="0"/>
                </a:spcBef>
                <a:buClrTx/>
                <a:buSzTx/>
                <a:buFontTx/>
                <a:buNone/>
              </a:pPr>
              <a:t>28</a:t>
            </a:fld>
            <a:endParaRPr lang="en-US" altLang="en-US" sz="1200" smtClean="0">
              <a:solidFill>
                <a:srgbClr val="045C75"/>
              </a:solidFill>
            </a:endParaRPr>
          </a:p>
        </p:txBody>
      </p:sp>
      <p:graphicFrame>
        <p:nvGraphicFramePr>
          <p:cNvPr id="6" name="Group 209"/>
          <p:cNvGraphicFramePr>
            <a:graphicFrameLocks noGrp="1"/>
          </p:cNvGraphicFramePr>
          <p:nvPr>
            <p:extLst/>
          </p:nvPr>
        </p:nvGraphicFramePr>
        <p:xfrm>
          <a:off x="1036369" y="1083978"/>
          <a:ext cx="7200901" cy="5774022"/>
        </p:xfrm>
        <a:graphic>
          <a:graphicData uri="http://schemas.openxmlformats.org/drawingml/2006/table">
            <a:tbl>
              <a:tblPr/>
              <a:tblGrid>
                <a:gridCol w="1485885"/>
                <a:gridCol w="1162066"/>
                <a:gridCol w="1123950"/>
                <a:gridCol w="1171575"/>
                <a:gridCol w="1143000"/>
                <a:gridCol w="1114425"/>
              </a:tblGrid>
              <a:tr h="44801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Spacecraft </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Subsystems</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METOP-A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METOP-B</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NOAA-19</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NOAA-18</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NOAA-15</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Launch Date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Oct 2006</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Sept 2012</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Feb 2009</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May 2005</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May 1998</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Operational Date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May 2007</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April 2013</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Jun 2009</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Aug 2005</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Dec 1998</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58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Mission Data Category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Secondary (AM)</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Primary</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(AM)</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Prime Services Mission (PM)</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Secondary (PM)</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Secondary (AM)</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Payload Instruments</a:t>
                      </a:r>
                    </a:p>
                  </a:txBody>
                  <a:tcPr marT="45711" marB="4571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AVHRR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Y(20)</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HIRS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Y(37)</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 (33)</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 (32)</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 (3)</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Times New Roman" pitchFamily="18" charset="0"/>
                          <a:cs typeface="Arial" charset="0"/>
                        </a:rPr>
                        <a:t>R (6)</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AMSU-A1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P (36)</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Y(21)</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AMSU-A2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AMSU-B</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Times New Roman" pitchFamily="18"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endParaRPr kumimoji="0" lang="en-US" sz="1000" b="1" i="0" u="none" strike="noStrike" cap="none" normalizeH="0" baseline="0" smtClean="0">
                        <a:ln>
                          <a:noFill/>
                        </a:ln>
                        <a:solidFill>
                          <a:schemeClr val="bg1"/>
                        </a:solidFill>
                        <a:effectLst/>
                        <a:latin typeface="Times New Roman" pitchFamily="18"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Times New Roman" pitchFamily="18" charset="0"/>
                          <a:cs typeface="Arial" charset="0"/>
                        </a:rPr>
                        <a:t>R (12)</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MHS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 (8)</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SEM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SBUV</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S/C (9)</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Times New Roman" pitchFamily="18" charset="0"/>
                          <a:cs typeface="Arial" charset="0"/>
                        </a:rPr>
                        <a:t>R(29)</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Spacecraft Subsystems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cs typeface="Arial" charset="0"/>
                      </a:endParaRPr>
                    </a:p>
                  </a:txBody>
                  <a:tcPr marT="45711" marB="45711"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2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Telemetry, Command &amp; Control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ADACS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 (7)</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Y(10)</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EPS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Times New Roman" pitchFamily="18" charset="0"/>
                          <a:cs typeface="Arial" charset="0"/>
                        </a:rPr>
                        <a:t>Thermal Control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Y(22)</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Communications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 (1)</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Y(23)</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APT/LRPT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Times New Roman" pitchFamily="18" charset="0"/>
                          <a:cs typeface="Arial" charset="0"/>
                        </a:rPr>
                        <a:t>R (2)</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DCS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ADCS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Y(31)</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N/A</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8571">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SAR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Y(31)</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G</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Y(24)</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5" name="TextBox 4"/>
          <p:cNvSpPr txBox="1"/>
          <p:nvPr/>
        </p:nvSpPr>
        <p:spPr>
          <a:xfrm>
            <a:off x="8534400" y="6520769"/>
            <a:ext cx="968507" cy="276999"/>
          </a:xfrm>
          <a:prstGeom prst="rect">
            <a:avLst/>
          </a:prstGeom>
          <a:noFill/>
        </p:spPr>
        <p:txBody>
          <a:bodyPr wrap="square" rtlCol="0">
            <a:spAutoFit/>
          </a:bodyPr>
          <a:lstStyle/>
          <a:p>
            <a:r>
              <a:rPr lang="en-US" sz="1200" dirty="0" smtClean="0"/>
              <a:t>27</a:t>
            </a:r>
            <a:endParaRPr lang="en-US" sz="1200" dirty="0"/>
          </a:p>
        </p:txBody>
      </p:sp>
    </p:spTree>
    <p:extLst>
      <p:ext uri="{BB962C8B-B14F-4D97-AF65-F5344CB8AC3E}">
        <p14:creationId xmlns:p14="http://schemas.microsoft.com/office/powerpoint/2010/main" val="1706946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pitchFamily="34" charset="0"/>
                <a:cs typeface="Arial" pitchFamily="34" charset="0"/>
              </a:defRPr>
            </a:lvl1pPr>
            <a:lvl2pPr marL="742950" indent="-285750" eaLnBrk="0" hangingPunct="0">
              <a:defRPr sz="1200">
                <a:solidFill>
                  <a:schemeClr val="bg1"/>
                </a:solidFill>
                <a:latin typeface="Arial" pitchFamily="34" charset="0"/>
                <a:cs typeface="Arial" pitchFamily="34" charset="0"/>
              </a:defRPr>
            </a:lvl2pPr>
            <a:lvl3pPr marL="1143000" indent="-228600" eaLnBrk="0" hangingPunct="0">
              <a:defRPr sz="1200">
                <a:solidFill>
                  <a:schemeClr val="bg1"/>
                </a:solidFill>
                <a:latin typeface="Arial" pitchFamily="34" charset="0"/>
                <a:cs typeface="Arial" pitchFamily="34" charset="0"/>
              </a:defRPr>
            </a:lvl3pPr>
            <a:lvl4pPr marL="1600200" indent="-228600" eaLnBrk="0" hangingPunct="0">
              <a:defRPr sz="1200">
                <a:solidFill>
                  <a:schemeClr val="bg1"/>
                </a:solidFill>
                <a:latin typeface="Arial" pitchFamily="34" charset="0"/>
                <a:cs typeface="Arial" pitchFamily="34" charset="0"/>
              </a:defRPr>
            </a:lvl4pPr>
            <a:lvl5pPr marL="2057400" indent="-228600" eaLnBrk="0" hangingPunct="0">
              <a:defRPr sz="12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cs typeface="Arial" pitchFamily="34" charset="0"/>
              </a:defRPr>
            </a:lvl9pPr>
          </a:lstStyle>
          <a:p>
            <a:pPr eaLnBrk="1" hangingPunct="1"/>
            <a:fld id="{08D0301C-7871-45CB-A1AF-7E71BAD574C3}" type="slidenum">
              <a:rPr lang="en-US" altLang="en-US" smtClean="0">
                <a:solidFill>
                  <a:schemeClr val="tx1"/>
                </a:solidFill>
              </a:rPr>
              <a:pPr eaLnBrk="1" hangingPunct="1"/>
              <a:t>29</a:t>
            </a:fld>
            <a:endParaRPr lang="en-US" altLang="en-US" smtClean="0">
              <a:solidFill>
                <a:schemeClr val="tx1"/>
              </a:solidFill>
            </a:endParaRPr>
          </a:p>
        </p:txBody>
      </p:sp>
      <p:sp>
        <p:nvSpPr>
          <p:cNvPr id="5123" name="Rectangle 46"/>
          <p:cNvSpPr>
            <a:spLocks noGrp="1" noChangeArrowheads="1"/>
          </p:cNvSpPr>
          <p:nvPr>
            <p:ph type="title"/>
          </p:nvPr>
        </p:nvSpPr>
        <p:spPr>
          <a:xfrm>
            <a:off x="971550" y="401638"/>
            <a:ext cx="7181850" cy="762000"/>
          </a:xfrm>
        </p:spPr>
        <p:txBody>
          <a:bodyPr>
            <a:normAutofit fontScale="90000"/>
          </a:bodyPr>
          <a:lstStyle/>
          <a:p>
            <a:pPr>
              <a:spcBef>
                <a:spcPct val="50000"/>
              </a:spcBef>
            </a:pPr>
            <a:r>
              <a:rPr lang="en-US" sz="1800" b="1" dirty="0" smtClean="0">
                <a:latin typeface="Book Antiqua" pitchFamily="18" charset="0"/>
              </a:rPr>
              <a:t>POLAR Operational Environmental Satellite (POES) </a:t>
            </a:r>
            <a:br>
              <a:rPr lang="en-US" sz="1800" b="1" dirty="0" smtClean="0">
                <a:latin typeface="Book Antiqua" pitchFamily="18" charset="0"/>
              </a:rPr>
            </a:br>
            <a:r>
              <a:rPr lang="en-US" sz="1800" b="1" dirty="0" smtClean="0">
                <a:latin typeface="Book Antiqua" pitchFamily="18" charset="0"/>
              </a:rPr>
              <a:t>Operations Status </a:t>
            </a:r>
            <a:r>
              <a:rPr lang="en-US" sz="1200" b="1" dirty="0" smtClean="0">
                <a:latin typeface="Book Antiqua" pitchFamily="18" charset="0"/>
              </a:rPr>
              <a:t/>
            </a:r>
            <a:br>
              <a:rPr lang="en-US" sz="1200" b="1" dirty="0" smtClean="0">
                <a:latin typeface="Book Antiqua" pitchFamily="18" charset="0"/>
              </a:rPr>
            </a:br>
            <a:r>
              <a:rPr lang="en-US" sz="1200" b="1" dirty="0">
                <a:solidFill>
                  <a:srgbClr val="000000"/>
                </a:solidFill>
                <a:latin typeface="Arial" charset="0"/>
                <a:cs typeface="Arial" charset="0"/>
              </a:rPr>
              <a:t>April 24, 2017</a:t>
            </a:r>
            <a:endParaRPr lang="en-US" sz="1200" b="1" dirty="0" smtClean="0">
              <a:latin typeface="Book Antiqua" pitchFamily="18" charset="0"/>
            </a:endParaRPr>
          </a:p>
        </p:txBody>
      </p:sp>
      <p:graphicFrame>
        <p:nvGraphicFramePr>
          <p:cNvPr id="4203" name="Group 107"/>
          <p:cNvGraphicFramePr>
            <a:graphicFrameLocks noGrp="1"/>
          </p:cNvGraphicFramePr>
          <p:nvPr>
            <p:extLst/>
          </p:nvPr>
        </p:nvGraphicFramePr>
        <p:xfrm>
          <a:off x="433388" y="1538288"/>
          <a:ext cx="8181975" cy="3451225"/>
        </p:xfrm>
        <a:graphic>
          <a:graphicData uri="http://schemas.openxmlformats.org/drawingml/2006/table">
            <a:tbl>
              <a:tblPr/>
              <a:tblGrid>
                <a:gridCol w="1571625"/>
                <a:gridCol w="654050"/>
                <a:gridCol w="715962"/>
                <a:gridCol w="703263"/>
                <a:gridCol w="2206625"/>
                <a:gridCol w="2330450"/>
              </a:tblGrid>
              <a:tr h="844550">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METOP-A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Loss of Redun-dancy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Within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Beyond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Action Taken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1. HRPT limited usage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rPr>
                        <a:t> Operated on a limited basis to extend life. HRPT available over Europe and North Atlantic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rPr>
                        <a:t>Limited coverage and availability for CONUS. Both Ascending and Descending orbit HRPT is available at this time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Arial" charset="0"/>
                        </a:rPr>
                        <a:t>2. No LRPT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Transmitter off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No data available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37. HIRS Filter </a:t>
                      </a:r>
                      <a:r>
                        <a:rPr kumimoji="0" lang="en-US" sz="1000" b="1" i="0" u="none" strike="noStrike" cap="none" normalizeH="0" baseline="0" smtClean="0">
                          <a:ln>
                            <a:noFill/>
                          </a:ln>
                          <a:solidFill>
                            <a:schemeClr val="tx1"/>
                          </a:solidFill>
                          <a:effectLst/>
                          <a:latin typeface="Arial" charset="0"/>
                        </a:rPr>
                        <a:t>Wheel Noise</a:t>
                      </a:r>
                      <a:endParaRPr kumimoji="0" lang="en-U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Operations continue with close monitoring of the filter wheel noise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smtClean="0">
                          <a:ln>
                            <a:noFill/>
                          </a:ln>
                          <a:solidFill>
                            <a:schemeClr val="tx1"/>
                          </a:solidFill>
                          <a:effectLst/>
                          <a:latin typeface="Arial" charset="0"/>
                        </a:rPr>
                        <a:t> Products generated with minimal impact.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61" name="Picture 88"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257425" y="2811463"/>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Picture 89"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255838" y="3616324"/>
            <a:ext cx="192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Text Box 225"/>
          <p:cNvSpPr txBox="1">
            <a:spLocks noChangeArrowheads="1"/>
          </p:cNvSpPr>
          <p:nvPr/>
        </p:nvSpPr>
        <p:spPr bwMode="auto">
          <a:xfrm>
            <a:off x="881062" y="6070724"/>
            <a:ext cx="7526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200">
                <a:solidFill>
                  <a:schemeClr val="bg1"/>
                </a:solidFill>
                <a:latin typeface="Arial" pitchFamily="34" charset="0"/>
                <a:cs typeface="Arial" pitchFamily="34" charset="0"/>
              </a:defRPr>
            </a:lvl1pPr>
            <a:lvl2pPr marL="742950" indent="-285750" eaLnBrk="0" hangingPunct="0">
              <a:defRPr sz="1200">
                <a:solidFill>
                  <a:schemeClr val="bg1"/>
                </a:solidFill>
                <a:latin typeface="Arial" pitchFamily="34" charset="0"/>
                <a:cs typeface="Arial" pitchFamily="34" charset="0"/>
              </a:defRPr>
            </a:lvl2pPr>
            <a:lvl3pPr marL="1143000" indent="-228600" eaLnBrk="0" hangingPunct="0">
              <a:defRPr sz="1200">
                <a:solidFill>
                  <a:schemeClr val="bg1"/>
                </a:solidFill>
                <a:latin typeface="Arial" pitchFamily="34" charset="0"/>
                <a:cs typeface="Arial" pitchFamily="34" charset="0"/>
              </a:defRPr>
            </a:lvl3pPr>
            <a:lvl4pPr marL="1600200" indent="-228600" eaLnBrk="0" hangingPunct="0">
              <a:defRPr sz="1200">
                <a:solidFill>
                  <a:schemeClr val="bg1"/>
                </a:solidFill>
                <a:latin typeface="Arial" pitchFamily="34" charset="0"/>
                <a:cs typeface="Arial" pitchFamily="34" charset="0"/>
              </a:defRPr>
            </a:lvl4pPr>
            <a:lvl5pPr marL="2057400" indent="-228600" eaLnBrk="0" hangingPunct="0">
              <a:defRPr sz="12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cs typeface="Arial" pitchFamily="34" charset="0"/>
              </a:defRPr>
            </a:lvl9pPr>
          </a:lstStyle>
          <a:p>
            <a:r>
              <a:rPr lang="en-US" sz="1000" b="1" dirty="0">
                <a:solidFill>
                  <a:schemeClr val="tx1"/>
                </a:solidFill>
              </a:rPr>
              <a:t>Please Note:  HRPT Extension of Service began 18 Jan 2011.  WCDA will be able to see a few more pass for METOP-HRPT</a:t>
            </a:r>
          </a:p>
        </p:txBody>
      </p:sp>
      <p:pic>
        <p:nvPicPr>
          <p:cNvPr id="8" name="Picture 88"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671954" y="4457812"/>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4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541912"/>
          </a:xfrm>
        </p:spPr>
        <p:txBody>
          <a:bodyPr>
            <a:normAutofit fontScale="90000"/>
          </a:bodyPr>
          <a:lstStyle/>
          <a:p>
            <a:r>
              <a:rPr lang="en-US" b="0" dirty="0" smtClean="0"/>
              <a:t>  Operational Satellite Data Flow</a:t>
            </a:r>
            <a:endParaRPr lang="en-US" b="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1" y="677833"/>
            <a:ext cx="8296689" cy="584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86800" y="6477000"/>
            <a:ext cx="968507" cy="276999"/>
          </a:xfrm>
          <a:prstGeom prst="rect">
            <a:avLst/>
          </a:prstGeom>
          <a:noFill/>
        </p:spPr>
        <p:txBody>
          <a:bodyPr wrap="square" rtlCol="0">
            <a:spAutoFit/>
          </a:bodyPr>
          <a:lstStyle/>
          <a:p>
            <a:r>
              <a:rPr lang="en-US" sz="1200" dirty="0" smtClean="0"/>
              <a:t>3</a:t>
            </a:r>
            <a:endParaRPr lang="en-US" sz="1200" dirty="0"/>
          </a:p>
        </p:txBody>
      </p:sp>
    </p:spTree>
    <p:extLst>
      <p:ext uri="{BB962C8B-B14F-4D97-AF65-F5344CB8AC3E}">
        <p14:creationId xmlns:p14="http://schemas.microsoft.com/office/powerpoint/2010/main" val="77503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pitchFamily="34" charset="0"/>
                <a:cs typeface="Arial" pitchFamily="34" charset="0"/>
              </a:defRPr>
            </a:lvl1pPr>
            <a:lvl2pPr marL="742950" indent="-285750" eaLnBrk="0" hangingPunct="0">
              <a:defRPr sz="1200">
                <a:solidFill>
                  <a:schemeClr val="bg1"/>
                </a:solidFill>
                <a:latin typeface="Arial" pitchFamily="34" charset="0"/>
                <a:cs typeface="Arial" pitchFamily="34" charset="0"/>
              </a:defRPr>
            </a:lvl2pPr>
            <a:lvl3pPr marL="1143000" indent="-228600" eaLnBrk="0" hangingPunct="0">
              <a:defRPr sz="1200">
                <a:solidFill>
                  <a:schemeClr val="bg1"/>
                </a:solidFill>
                <a:latin typeface="Arial" pitchFamily="34" charset="0"/>
                <a:cs typeface="Arial" pitchFamily="34" charset="0"/>
              </a:defRPr>
            </a:lvl3pPr>
            <a:lvl4pPr marL="1600200" indent="-228600" eaLnBrk="0" hangingPunct="0">
              <a:defRPr sz="1200">
                <a:solidFill>
                  <a:schemeClr val="bg1"/>
                </a:solidFill>
                <a:latin typeface="Arial" pitchFamily="34" charset="0"/>
                <a:cs typeface="Arial" pitchFamily="34" charset="0"/>
              </a:defRPr>
            </a:lvl4pPr>
            <a:lvl5pPr marL="2057400" indent="-228600" eaLnBrk="0" hangingPunct="0">
              <a:defRPr sz="12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cs typeface="Arial" pitchFamily="34" charset="0"/>
              </a:defRPr>
            </a:lvl9pPr>
          </a:lstStyle>
          <a:p>
            <a:pPr eaLnBrk="1" hangingPunct="1"/>
            <a:fld id="{08D0301C-7871-45CB-A1AF-7E71BAD574C3}" type="slidenum">
              <a:rPr lang="en-US" altLang="en-US" smtClean="0">
                <a:solidFill>
                  <a:schemeClr val="tx1"/>
                </a:solidFill>
              </a:rPr>
              <a:pPr eaLnBrk="1" hangingPunct="1"/>
              <a:t>30</a:t>
            </a:fld>
            <a:endParaRPr lang="en-US" altLang="en-US" smtClean="0">
              <a:solidFill>
                <a:schemeClr val="tx1"/>
              </a:solidFill>
            </a:endParaRPr>
          </a:p>
        </p:txBody>
      </p:sp>
      <p:sp>
        <p:nvSpPr>
          <p:cNvPr id="5123" name="Rectangle 46"/>
          <p:cNvSpPr>
            <a:spLocks noGrp="1" noChangeArrowheads="1"/>
          </p:cNvSpPr>
          <p:nvPr>
            <p:ph type="title"/>
          </p:nvPr>
        </p:nvSpPr>
        <p:spPr>
          <a:xfrm>
            <a:off x="971550" y="401638"/>
            <a:ext cx="7181850" cy="762000"/>
          </a:xfrm>
        </p:spPr>
        <p:txBody>
          <a:bodyPr>
            <a:normAutofit fontScale="90000"/>
          </a:bodyPr>
          <a:lstStyle/>
          <a:p>
            <a:pPr>
              <a:spcBef>
                <a:spcPct val="50000"/>
              </a:spcBef>
            </a:pPr>
            <a:r>
              <a:rPr lang="en-US" sz="1800" b="1" dirty="0" smtClean="0">
                <a:latin typeface="Book Antiqua" pitchFamily="18" charset="0"/>
              </a:rPr>
              <a:t>POLAR Operational Environmental Satellite (POES) </a:t>
            </a:r>
            <a:br>
              <a:rPr lang="en-US" sz="1800" b="1" dirty="0" smtClean="0">
                <a:latin typeface="Book Antiqua" pitchFamily="18" charset="0"/>
              </a:rPr>
            </a:br>
            <a:r>
              <a:rPr lang="en-US" sz="1800" b="1" dirty="0" smtClean="0">
                <a:latin typeface="Book Antiqua" pitchFamily="18" charset="0"/>
              </a:rPr>
              <a:t>Operations Status </a:t>
            </a:r>
            <a:r>
              <a:rPr lang="en-US" sz="1200" b="1" dirty="0" smtClean="0">
                <a:latin typeface="Book Antiqua" pitchFamily="18" charset="0"/>
              </a:rPr>
              <a:t/>
            </a:r>
            <a:br>
              <a:rPr lang="en-US" sz="1200" b="1" dirty="0" smtClean="0">
                <a:latin typeface="Book Antiqua" pitchFamily="18" charset="0"/>
              </a:rPr>
            </a:br>
            <a:r>
              <a:rPr lang="en-US" sz="1200" b="1" dirty="0">
                <a:solidFill>
                  <a:srgbClr val="000000"/>
                </a:solidFill>
                <a:latin typeface="Arial" charset="0"/>
                <a:cs typeface="Arial" charset="0"/>
              </a:rPr>
              <a:t>April 24, 2017</a:t>
            </a:r>
            <a:endParaRPr lang="en-US" sz="1200" b="1" dirty="0" smtClean="0">
              <a:latin typeface="Book Antiqua" pitchFamily="18" charset="0"/>
            </a:endParaRPr>
          </a:p>
        </p:txBody>
      </p:sp>
      <p:graphicFrame>
        <p:nvGraphicFramePr>
          <p:cNvPr id="4203" name="Group 107"/>
          <p:cNvGraphicFramePr>
            <a:graphicFrameLocks noGrp="1"/>
          </p:cNvGraphicFramePr>
          <p:nvPr>
            <p:extLst/>
          </p:nvPr>
        </p:nvGraphicFramePr>
        <p:xfrm>
          <a:off x="433388" y="1538288"/>
          <a:ext cx="8181975" cy="4028440"/>
        </p:xfrm>
        <a:graphic>
          <a:graphicData uri="http://schemas.openxmlformats.org/drawingml/2006/table">
            <a:tbl>
              <a:tblPr/>
              <a:tblGrid>
                <a:gridCol w="1571625"/>
                <a:gridCol w="654050"/>
                <a:gridCol w="715962"/>
                <a:gridCol w="703263"/>
                <a:gridCol w="2206625"/>
                <a:gridCol w="2330450"/>
              </a:tblGrid>
              <a:tr h="844550">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METOP-B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Loss of Redun-dancy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Within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Beyond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Action Taken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31. ADCS/SAR RF Loss of </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around 10 dB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 Operations continue with on-going investigation on a limited basis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 Limited coverage with around 35% less availability for Data Collection.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33. HIRS Long Wave Channels 5, 6 soon to be out of spec, Ch10 out of spec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smtClean="0">
                          <a:ln>
                            <a:noFill/>
                          </a:ln>
                          <a:solidFill>
                            <a:schemeClr val="tx1"/>
                          </a:solidFill>
                          <a:effectLst/>
                          <a:latin typeface="Arial" charset="0"/>
                        </a:rPr>
                        <a:t> Operations continue with close monitoring due to several IR Channels Noise Increases </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smtClean="0">
                          <a:ln>
                            <a:noFill/>
                          </a:ln>
                          <a:solidFill>
                            <a:schemeClr val="tx1"/>
                          </a:solidFill>
                          <a:effectLst/>
                          <a:latin typeface="Arial" charset="0"/>
                        </a:rPr>
                        <a:t> Products generated with minimal impact.</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36. AMSU A1 Ch. 15 Failure</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Ch. 7 Noisy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kern="1200" cap="none" normalizeH="0" baseline="0" dirty="0" smtClean="0">
                          <a:ln>
                            <a:noFill/>
                          </a:ln>
                          <a:solidFill>
                            <a:schemeClr val="tx1"/>
                          </a:solidFill>
                          <a:effectLst/>
                          <a:latin typeface="+mn-lt"/>
                          <a:ea typeface="+mn-ea"/>
                          <a:cs typeface="+mn-cs"/>
                        </a:rPr>
                        <a:t> Investigation Complete.  Channel 15 has been declared inoperative/failed.  Instrument remains operational, though performance degraded</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err="1" smtClean="0">
                          <a:ln>
                            <a:noFill/>
                          </a:ln>
                          <a:solidFill>
                            <a:schemeClr val="tx1"/>
                          </a:solidFill>
                          <a:effectLst/>
                          <a:latin typeface="Arial" charset="0"/>
                        </a:rPr>
                        <a:t>Ch</a:t>
                      </a:r>
                      <a:r>
                        <a:rPr kumimoji="0" lang="en-US" sz="1000" b="1" i="0" u="none" strike="noStrike" cap="none" normalizeH="0" baseline="0" dirty="0" smtClean="0">
                          <a:ln>
                            <a:noFill/>
                          </a:ln>
                          <a:solidFill>
                            <a:schemeClr val="tx1"/>
                          </a:solidFill>
                          <a:effectLst/>
                          <a:latin typeface="Arial" charset="0"/>
                        </a:rPr>
                        <a:t> 7 was taken out of service do to noisy data. Noise has reduced, return to service uncertain.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MHS Ch. 1 is the same frequency as AMSU A1 Ch. 15 so MHS data can be used in its place. </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err="1" smtClean="0">
                          <a:ln>
                            <a:noFill/>
                          </a:ln>
                          <a:solidFill>
                            <a:schemeClr val="tx1"/>
                          </a:solidFill>
                          <a:effectLst/>
                          <a:latin typeface="Arial" charset="0"/>
                        </a:rPr>
                        <a:t>Ch</a:t>
                      </a:r>
                      <a:r>
                        <a:rPr kumimoji="0" lang="en-US" sz="1000" b="1" i="0" u="none" strike="noStrike" cap="none" normalizeH="0" baseline="0" dirty="0" smtClean="0">
                          <a:ln>
                            <a:noFill/>
                          </a:ln>
                          <a:solidFill>
                            <a:schemeClr val="tx1"/>
                          </a:solidFill>
                          <a:effectLst/>
                          <a:latin typeface="Arial" charset="0"/>
                        </a:rPr>
                        <a:t> 7. Metop-A is also out of spec, no mitigation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88"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897755" y="2725347"/>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8"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938010" y="3611172"/>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82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pitchFamily="34" charset="0"/>
                <a:cs typeface="Arial" pitchFamily="34" charset="0"/>
              </a:defRPr>
            </a:lvl1pPr>
            <a:lvl2pPr marL="742950" indent="-285750" eaLnBrk="0" hangingPunct="0">
              <a:defRPr sz="1200">
                <a:solidFill>
                  <a:schemeClr val="bg1"/>
                </a:solidFill>
                <a:latin typeface="Arial" pitchFamily="34" charset="0"/>
                <a:cs typeface="Arial" pitchFamily="34" charset="0"/>
              </a:defRPr>
            </a:lvl2pPr>
            <a:lvl3pPr marL="1143000" indent="-228600" eaLnBrk="0" hangingPunct="0">
              <a:defRPr sz="1200">
                <a:solidFill>
                  <a:schemeClr val="bg1"/>
                </a:solidFill>
                <a:latin typeface="Arial" pitchFamily="34" charset="0"/>
                <a:cs typeface="Arial" pitchFamily="34" charset="0"/>
              </a:defRPr>
            </a:lvl3pPr>
            <a:lvl4pPr marL="1600200" indent="-228600" eaLnBrk="0" hangingPunct="0">
              <a:defRPr sz="1200">
                <a:solidFill>
                  <a:schemeClr val="bg1"/>
                </a:solidFill>
                <a:latin typeface="Arial" pitchFamily="34" charset="0"/>
                <a:cs typeface="Arial" pitchFamily="34" charset="0"/>
              </a:defRPr>
            </a:lvl4pPr>
            <a:lvl5pPr marL="2057400" indent="-228600" eaLnBrk="0" hangingPunct="0">
              <a:defRPr sz="12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cs typeface="Arial" pitchFamily="34" charset="0"/>
              </a:defRPr>
            </a:lvl9pPr>
          </a:lstStyle>
          <a:p>
            <a:pPr eaLnBrk="1" hangingPunct="1"/>
            <a:fld id="{7C1BF931-B7DD-4D8A-87AF-ED9D00871163}" type="slidenum">
              <a:rPr lang="en-US" altLang="en-US" smtClean="0">
                <a:solidFill>
                  <a:schemeClr val="tx1"/>
                </a:solidFill>
              </a:rPr>
              <a:pPr eaLnBrk="1" hangingPunct="1"/>
              <a:t>31</a:t>
            </a:fld>
            <a:endParaRPr lang="en-US" altLang="en-US" smtClean="0">
              <a:solidFill>
                <a:schemeClr val="tx1"/>
              </a:solidFill>
            </a:endParaRPr>
          </a:p>
        </p:txBody>
      </p:sp>
      <p:graphicFrame>
        <p:nvGraphicFramePr>
          <p:cNvPr id="5183" name="Group 63"/>
          <p:cNvGraphicFramePr>
            <a:graphicFrameLocks noGrp="1"/>
          </p:cNvGraphicFramePr>
          <p:nvPr>
            <p:extLst/>
          </p:nvPr>
        </p:nvGraphicFramePr>
        <p:xfrm>
          <a:off x="420688" y="1804988"/>
          <a:ext cx="8382000" cy="3497898"/>
        </p:xfrm>
        <a:graphic>
          <a:graphicData uri="http://schemas.openxmlformats.org/drawingml/2006/table">
            <a:tbl>
              <a:tblPr/>
              <a:tblGrid>
                <a:gridCol w="1631950"/>
                <a:gridCol w="727075"/>
                <a:gridCol w="728662"/>
                <a:gridCol w="674688"/>
                <a:gridCol w="2189162"/>
                <a:gridCol w="2430463"/>
              </a:tblGrid>
              <a:tr h="619125">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NOAA-19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Loss of Redun-dancy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Within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Failure Beyond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Action Taken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rPr>
                        <a:t>8. MHS H3 have stabilized; operating dynamic ranges decreased</a:t>
                      </a:r>
                      <a:r>
                        <a:rPr kumimoji="0" lang="en-US" sz="10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rPr>
                        <a:t>MHS H3 remains out of spec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Adverse impact on products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fr-FR" sz="1000" b="1" i="0" u="none" strike="noStrike" cap="none" normalizeH="0" baseline="0" dirty="0" smtClean="0">
                          <a:ln>
                            <a:noFill/>
                          </a:ln>
                          <a:solidFill>
                            <a:schemeClr val="tx1"/>
                          </a:solidFill>
                          <a:effectLst/>
                          <a:latin typeface="Arial" charset="0"/>
                        </a:rPr>
                        <a:t>9. SBUV </a:t>
                      </a:r>
                      <a:r>
                        <a:rPr kumimoji="0" lang="fr-FR" sz="1000" b="1" i="0" u="none" strike="noStrike" cap="none" normalizeH="0" baseline="0" dirty="0" err="1" smtClean="0">
                          <a:ln>
                            <a:noFill/>
                          </a:ln>
                          <a:solidFill>
                            <a:schemeClr val="tx1"/>
                          </a:solidFill>
                          <a:effectLst/>
                          <a:latin typeface="Arial" charset="0"/>
                        </a:rPr>
                        <a:t>Lamp</a:t>
                      </a:r>
                      <a:r>
                        <a:rPr kumimoji="0" lang="fr-FR" sz="1000" b="1" i="0" u="none" strike="noStrike" cap="none" normalizeH="0" baseline="0" dirty="0" smtClean="0">
                          <a:ln>
                            <a:noFill/>
                          </a:ln>
                          <a:solidFill>
                            <a:schemeClr val="tx1"/>
                          </a:solidFill>
                          <a:effectLst/>
                          <a:latin typeface="Arial" charset="0"/>
                        </a:rPr>
                        <a:t> </a:t>
                      </a:r>
                      <a:r>
                        <a:rPr kumimoji="0" lang="fr-FR" sz="1000" b="1" i="0" u="none" strike="noStrike" cap="none" normalizeH="0" baseline="0" dirty="0" err="1" smtClean="0">
                          <a:ln>
                            <a:noFill/>
                          </a:ln>
                          <a:solidFill>
                            <a:schemeClr val="tx1"/>
                          </a:solidFill>
                          <a:effectLst/>
                          <a:latin typeface="Arial" charset="0"/>
                        </a:rPr>
                        <a:t>Door</a:t>
                      </a:r>
                      <a:r>
                        <a:rPr kumimoji="0" lang="fr-FR" sz="1000" b="1" i="0" u="none" strike="noStrike" cap="none" normalizeH="0" baseline="0" dirty="0" smtClean="0">
                          <a:ln>
                            <a:noFill/>
                          </a:ln>
                          <a:solidFill>
                            <a:schemeClr val="tx1"/>
                          </a:solidFill>
                          <a:effectLst/>
                          <a:latin typeface="Arial" charset="0"/>
                        </a:rPr>
                        <a:t> </a:t>
                      </a:r>
                      <a:r>
                        <a:rPr kumimoji="0" lang="fr-FR" sz="1000" b="1" i="0" u="none" strike="noStrike" cap="none" normalizeH="0" baseline="0" dirty="0" err="1" smtClean="0">
                          <a:ln>
                            <a:noFill/>
                          </a:ln>
                          <a:solidFill>
                            <a:schemeClr val="tx1"/>
                          </a:solidFill>
                          <a:effectLst/>
                          <a:latin typeface="Arial" charset="0"/>
                        </a:rPr>
                        <a:t>Anomaly</a:t>
                      </a:r>
                      <a:endParaRPr kumimoji="0" lang="en-U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Lamp door potentially stuck. Discontinued commanding lamp door for calibration.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rPr>
                        <a:t>Potential impact if calibrations are      discontinued, so far no adverse impact for users.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defRPr/>
                      </a:pPr>
                      <a:endParaRPr kumimoji="0" lang="fr-FR"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defRPr/>
                      </a:pPr>
                      <a:r>
                        <a:rPr kumimoji="0" lang="fr-FR" sz="1000" b="1" i="0" u="none" strike="noStrike" cap="none" normalizeH="0" baseline="0" dirty="0" smtClean="0">
                          <a:ln>
                            <a:noFill/>
                          </a:ln>
                          <a:solidFill>
                            <a:schemeClr val="tx1"/>
                          </a:solidFill>
                          <a:effectLst/>
                          <a:latin typeface="Arial" charset="0"/>
                        </a:rPr>
                        <a:t>32. </a:t>
                      </a:r>
                      <a:r>
                        <a:rPr kumimoji="0" lang="en-US" sz="1000" b="1" i="0" u="none" strike="noStrike" cap="none" normalizeH="0" baseline="0" dirty="0" smtClean="0">
                          <a:ln>
                            <a:noFill/>
                          </a:ln>
                          <a:solidFill>
                            <a:schemeClr val="tx1"/>
                          </a:solidFill>
                          <a:effectLst/>
                          <a:latin typeface="Arial" charset="0"/>
                        </a:rPr>
                        <a:t>HIRS Long Wave Channel Noise Increased</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err="1" smtClean="0">
                          <a:ln>
                            <a:noFill/>
                          </a:ln>
                          <a:solidFill>
                            <a:schemeClr val="tx1"/>
                          </a:solidFill>
                          <a:effectLst/>
                          <a:latin typeface="Arial" charset="0"/>
                        </a:rPr>
                        <a:t>Filterwheel</a:t>
                      </a:r>
                      <a:r>
                        <a:rPr kumimoji="0" lang="en-US" sz="1000" b="1" i="0" u="none" strike="noStrike" cap="none" normalizeH="0" baseline="0" dirty="0" smtClean="0">
                          <a:ln>
                            <a:noFill/>
                          </a:ln>
                          <a:solidFill>
                            <a:schemeClr val="tx1"/>
                          </a:solidFill>
                          <a:effectLst/>
                          <a:latin typeface="Arial" charset="0"/>
                        </a:rPr>
                        <a:t> motor in Hi power mode and </a:t>
                      </a:r>
                      <a:r>
                        <a:rPr kumimoji="0" lang="en-US" sz="1000" b="1" i="0" u="none" strike="noStrike" cap="none" normalizeH="0" baseline="0" dirty="0" err="1" smtClean="0">
                          <a:ln>
                            <a:noFill/>
                          </a:ln>
                          <a:solidFill>
                            <a:schemeClr val="tx1"/>
                          </a:solidFill>
                          <a:effectLst/>
                          <a:latin typeface="Arial" charset="0"/>
                        </a:rPr>
                        <a:t>filterwheel</a:t>
                      </a:r>
                      <a:r>
                        <a:rPr kumimoji="0" lang="en-US" sz="1000" b="1" i="0" u="none" strike="noStrike" cap="none" normalizeH="0" baseline="0" dirty="0" smtClean="0">
                          <a:ln>
                            <a:noFill/>
                          </a:ln>
                          <a:solidFill>
                            <a:schemeClr val="tx1"/>
                          </a:solidFill>
                          <a:effectLst/>
                          <a:latin typeface="Arial" charset="0"/>
                        </a:rPr>
                        <a:t> housing heater turned 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Char char="·"/>
                        <a:tabLst/>
                        <a:defRPr/>
                      </a:pPr>
                      <a:r>
                        <a:rPr kumimoji="0" lang="en-US" sz="1000" b="1" i="0" u="none" strike="noStrike" cap="none" normalizeH="0" baseline="0" dirty="0" smtClean="0">
                          <a:ln>
                            <a:noFill/>
                          </a:ln>
                          <a:solidFill>
                            <a:schemeClr val="tx1"/>
                          </a:solidFill>
                          <a:effectLst/>
                          <a:latin typeface="Arial" charset="0"/>
                        </a:rPr>
                        <a:t>Adverse impact on products.</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Arial" charset="0"/>
                        </a:rPr>
                        <a:t>STAR scientist and user community are re-evaluating for options.</a:t>
                      </a:r>
                    </a:p>
                    <a:p>
                      <a:pPr marL="0" marR="0" lvl="0" indent="0" algn="l" defTabSz="914400" rtl="0" eaLnBrk="1" fontAlgn="base" latinLnBrk="0" hangingPunct="1">
                        <a:lnSpc>
                          <a:spcPct val="90000"/>
                        </a:lnSpc>
                        <a:spcBef>
                          <a:spcPct val="15000"/>
                        </a:spcBef>
                        <a:spcAft>
                          <a:spcPct val="0"/>
                        </a:spcAft>
                        <a:buClrTx/>
                        <a:buSzTx/>
                        <a:buFont typeface="Symbol" pitchFamily="18" charset="2"/>
                        <a:buChar char="·"/>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rPr>
                        <a:t>34. ADCS RX1 produces TLM corruption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 Operations continue with on-going investigation on a limited basis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rPr>
                        <a:t> Redundancy is lost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7" name="Rectangle 41"/>
          <p:cNvSpPr>
            <a:spLocks noGrp="1" noChangeArrowheads="1"/>
          </p:cNvSpPr>
          <p:nvPr>
            <p:ph type="title"/>
          </p:nvPr>
        </p:nvSpPr>
        <p:spPr>
          <a:xfrm>
            <a:off x="979488" y="576263"/>
            <a:ext cx="7181850" cy="762000"/>
          </a:xfrm>
        </p:spPr>
        <p:txBody>
          <a:bodyPr>
            <a:normAutofit fontScale="90000"/>
          </a:bodyPr>
          <a:lstStyle/>
          <a:p>
            <a:pPr>
              <a:spcBef>
                <a:spcPct val="50000"/>
              </a:spcBef>
            </a:pPr>
            <a:r>
              <a:rPr lang="en-US" sz="1800" b="1" dirty="0" smtClean="0">
                <a:latin typeface="Book Antiqua" pitchFamily="18" charset="0"/>
              </a:rPr>
              <a:t>POLAR Operational Environmental Satellite (POES) </a:t>
            </a:r>
            <a:br>
              <a:rPr lang="en-US" sz="1800" b="1" dirty="0" smtClean="0">
                <a:latin typeface="Book Antiqua" pitchFamily="18" charset="0"/>
              </a:rPr>
            </a:br>
            <a:r>
              <a:rPr lang="en-US" sz="1800" b="1" dirty="0" smtClean="0">
                <a:latin typeface="Book Antiqua" pitchFamily="18" charset="0"/>
              </a:rPr>
              <a:t>Operations Status</a:t>
            </a:r>
            <a:br>
              <a:rPr lang="en-US" sz="1800" b="1" dirty="0" smtClean="0">
                <a:latin typeface="Book Antiqua" pitchFamily="18" charset="0"/>
              </a:rPr>
            </a:br>
            <a:r>
              <a:rPr lang="en-US" sz="1200" b="1" dirty="0">
                <a:solidFill>
                  <a:srgbClr val="000000"/>
                </a:solidFill>
                <a:latin typeface="Arial" charset="0"/>
                <a:cs typeface="Arial" charset="0"/>
              </a:rPr>
              <a:t>April 24, 2017</a:t>
            </a:r>
            <a:endParaRPr lang="en-US" sz="1200" b="1" dirty="0" smtClean="0">
              <a:latin typeface="Book Antiqua" panose="02040602050305030304" pitchFamily="18" charset="0"/>
            </a:endParaRPr>
          </a:p>
        </p:txBody>
      </p:sp>
      <p:pic>
        <p:nvPicPr>
          <p:cNvPr id="6178" name="Picture 46"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068638" y="3322638"/>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84"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040063" y="2695575"/>
            <a:ext cx="192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6"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821113" y="4132263"/>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905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pitchFamily="34" charset="0"/>
                <a:cs typeface="Arial" pitchFamily="34" charset="0"/>
              </a:defRPr>
            </a:lvl1pPr>
            <a:lvl2pPr marL="742950" indent="-285750" eaLnBrk="0" hangingPunct="0">
              <a:defRPr sz="1200">
                <a:solidFill>
                  <a:schemeClr val="bg1"/>
                </a:solidFill>
                <a:latin typeface="Arial" pitchFamily="34" charset="0"/>
                <a:cs typeface="Arial" pitchFamily="34" charset="0"/>
              </a:defRPr>
            </a:lvl2pPr>
            <a:lvl3pPr marL="1143000" indent="-228600" eaLnBrk="0" hangingPunct="0">
              <a:defRPr sz="1200">
                <a:solidFill>
                  <a:schemeClr val="bg1"/>
                </a:solidFill>
                <a:latin typeface="Arial" pitchFamily="34" charset="0"/>
                <a:cs typeface="Arial" pitchFamily="34" charset="0"/>
              </a:defRPr>
            </a:lvl3pPr>
            <a:lvl4pPr marL="1600200" indent="-228600" eaLnBrk="0" hangingPunct="0">
              <a:defRPr sz="1200">
                <a:solidFill>
                  <a:schemeClr val="bg1"/>
                </a:solidFill>
                <a:latin typeface="Arial" pitchFamily="34" charset="0"/>
                <a:cs typeface="Arial" pitchFamily="34" charset="0"/>
              </a:defRPr>
            </a:lvl4pPr>
            <a:lvl5pPr marL="2057400" indent="-228600" eaLnBrk="0" hangingPunct="0">
              <a:defRPr sz="12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cs typeface="Arial" pitchFamily="34" charset="0"/>
              </a:defRPr>
            </a:lvl9pPr>
          </a:lstStyle>
          <a:p>
            <a:pPr eaLnBrk="1" hangingPunct="1"/>
            <a:fld id="{F217C7E9-DF3C-4D63-B606-3FC2F3D51CDA}" type="slidenum">
              <a:rPr lang="en-US" altLang="en-US" smtClean="0">
                <a:solidFill>
                  <a:schemeClr val="tx1"/>
                </a:solidFill>
              </a:rPr>
              <a:pPr eaLnBrk="1" hangingPunct="1"/>
              <a:t>32</a:t>
            </a:fld>
            <a:endParaRPr lang="en-US" altLang="en-US" smtClean="0">
              <a:solidFill>
                <a:schemeClr val="tx1"/>
              </a:solidFill>
            </a:endParaRPr>
          </a:p>
        </p:txBody>
      </p:sp>
      <p:sp>
        <p:nvSpPr>
          <p:cNvPr id="7171" name="Rectangle 46"/>
          <p:cNvSpPr>
            <a:spLocks noGrp="1" noChangeArrowheads="1"/>
          </p:cNvSpPr>
          <p:nvPr>
            <p:ph type="title"/>
          </p:nvPr>
        </p:nvSpPr>
        <p:spPr>
          <a:xfrm>
            <a:off x="969963" y="506413"/>
            <a:ext cx="7181850" cy="762000"/>
          </a:xfrm>
        </p:spPr>
        <p:txBody>
          <a:bodyPr>
            <a:normAutofit fontScale="90000"/>
          </a:bodyPr>
          <a:lstStyle/>
          <a:p>
            <a:pPr>
              <a:spcBef>
                <a:spcPct val="50000"/>
              </a:spcBef>
            </a:pPr>
            <a:r>
              <a:rPr lang="en-US" sz="1800" b="1" dirty="0" smtClean="0">
                <a:latin typeface="Book Antiqua" pitchFamily="18" charset="0"/>
              </a:rPr>
              <a:t>POLAR Operational Environmental Satellite (POES) </a:t>
            </a:r>
            <a:br>
              <a:rPr lang="en-US" sz="1800" b="1" dirty="0" smtClean="0">
                <a:latin typeface="Book Antiqua" pitchFamily="18" charset="0"/>
              </a:rPr>
            </a:br>
            <a:r>
              <a:rPr lang="en-US" sz="1800" b="1" dirty="0" smtClean="0">
                <a:latin typeface="Book Antiqua" pitchFamily="18" charset="0"/>
              </a:rPr>
              <a:t>Operations Status</a:t>
            </a:r>
            <a:r>
              <a:rPr lang="en-US" sz="1600" b="1" dirty="0" smtClean="0">
                <a:latin typeface="Book Antiqua" pitchFamily="18" charset="0"/>
              </a:rPr>
              <a:t/>
            </a:r>
            <a:br>
              <a:rPr lang="en-US" sz="1600" b="1" dirty="0" smtClean="0">
                <a:latin typeface="Book Antiqua" pitchFamily="18" charset="0"/>
              </a:rPr>
            </a:br>
            <a:r>
              <a:rPr lang="en-US" sz="1200" b="1" dirty="0">
                <a:solidFill>
                  <a:srgbClr val="000000"/>
                </a:solidFill>
                <a:latin typeface="Arial" charset="0"/>
                <a:cs typeface="Arial" charset="0"/>
              </a:rPr>
              <a:t>April 24, 2017</a:t>
            </a:r>
            <a:endParaRPr lang="en-US" sz="1050" b="1" dirty="0" smtClean="0">
              <a:latin typeface="Book Antiqua" pitchFamily="18" charset="0"/>
            </a:endParaRPr>
          </a:p>
        </p:txBody>
      </p:sp>
      <p:graphicFrame>
        <p:nvGraphicFramePr>
          <p:cNvPr id="22576" name="Group 48"/>
          <p:cNvGraphicFramePr>
            <a:graphicFrameLocks noGrp="1"/>
          </p:cNvGraphicFramePr>
          <p:nvPr>
            <p:extLst/>
          </p:nvPr>
        </p:nvGraphicFramePr>
        <p:xfrm>
          <a:off x="266700" y="1541463"/>
          <a:ext cx="8696325" cy="2663826"/>
        </p:xfrm>
        <a:graphic>
          <a:graphicData uri="http://schemas.openxmlformats.org/drawingml/2006/table">
            <a:tbl>
              <a:tblPr/>
              <a:tblGrid>
                <a:gridCol w="1587500"/>
                <a:gridCol w="742950"/>
                <a:gridCol w="720725"/>
                <a:gridCol w="692150"/>
                <a:gridCol w="2327275"/>
                <a:gridCol w="2625725"/>
              </a:tblGrid>
              <a:tr h="520700">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cs typeface="Arial" charset="0"/>
                        </a:rPr>
                        <a:t>NOAA-18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Loss of Redun-dancy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Failure Within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Failure Beyond Lifetime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Action Taken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Impacts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7. MIMU not reliable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Backup unit in use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No redundancy of a critical component for attitude control.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cs typeface="Arial" charset="0"/>
                        </a:rPr>
                        <a:t>3. HIRS long wave channel noise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Health and safety monitoring is nominal but users report science data degraded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cs typeface="Arial" charset="0"/>
                        </a:rPr>
                        <a:t>Inconsistent quality of IR channels seen shortly after launch.  Some users discontinued usage.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988">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Arial" charset="0"/>
                          <a:cs typeface="Arial" charset="0"/>
                        </a:rPr>
                        <a:t>29. Chopper Motor stalled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Char char="·"/>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Macro commands loaded in CPU to toggle power on/off to the motor with temperature limit criteria</a:t>
                      </a:r>
                    </a:p>
                    <a:p>
                      <a:pPr marL="63500" marR="0" lvl="0" indent="-63500" algn="l" defTabSz="914400" rtl="0" eaLnBrk="1" fontAlgn="base" latinLnBrk="0" hangingPunct="1">
                        <a:lnSpc>
                          <a:spcPct val="90000"/>
                        </a:lnSpc>
                        <a:spcBef>
                          <a:spcPct val="15000"/>
                        </a:spcBef>
                        <a:spcAft>
                          <a:spcPct val="0"/>
                        </a:spcAft>
                        <a:buClrTx/>
                        <a:buSzTx/>
                        <a:buFont typeface="Symbol" pitchFamily="18" charset="2"/>
                        <a:buChar char="·"/>
                        <a:tabLst/>
                      </a:pPr>
                      <a:endParaRPr kumimoji="0" lang="en-US" sz="1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Arial" charset="0"/>
                          <a:cs typeface="Arial" charset="0"/>
                        </a:rPr>
                        <a:t>No usable data is generated.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09" name="Picture 81"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890838" y="2755900"/>
            <a:ext cx="1920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141"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2101850" y="2165350"/>
            <a:ext cx="192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142"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57588" y="2195513"/>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81"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63938" y="3617913"/>
            <a:ext cx="1920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244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Arial" pitchFamily="34" charset="0"/>
                <a:cs typeface="Arial" pitchFamily="34" charset="0"/>
              </a:defRPr>
            </a:lvl1pPr>
            <a:lvl2pPr marL="742950" indent="-285750" eaLnBrk="0" hangingPunct="0">
              <a:defRPr sz="1200">
                <a:solidFill>
                  <a:schemeClr val="bg1"/>
                </a:solidFill>
                <a:latin typeface="Arial" pitchFamily="34" charset="0"/>
                <a:cs typeface="Arial" pitchFamily="34" charset="0"/>
              </a:defRPr>
            </a:lvl2pPr>
            <a:lvl3pPr marL="1143000" indent="-228600" eaLnBrk="0" hangingPunct="0">
              <a:defRPr sz="1200">
                <a:solidFill>
                  <a:schemeClr val="bg1"/>
                </a:solidFill>
                <a:latin typeface="Arial" pitchFamily="34" charset="0"/>
                <a:cs typeface="Arial" pitchFamily="34" charset="0"/>
              </a:defRPr>
            </a:lvl3pPr>
            <a:lvl4pPr marL="1600200" indent="-228600" eaLnBrk="0" hangingPunct="0">
              <a:defRPr sz="1200">
                <a:solidFill>
                  <a:schemeClr val="bg1"/>
                </a:solidFill>
                <a:latin typeface="Arial" pitchFamily="34" charset="0"/>
                <a:cs typeface="Arial" pitchFamily="34" charset="0"/>
              </a:defRPr>
            </a:lvl4pPr>
            <a:lvl5pPr marL="2057400" indent="-228600" eaLnBrk="0" hangingPunct="0">
              <a:defRPr sz="12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cs typeface="Arial" pitchFamily="34" charset="0"/>
              </a:defRPr>
            </a:lvl9pPr>
          </a:lstStyle>
          <a:p>
            <a:pPr eaLnBrk="1" hangingPunct="1"/>
            <a:fld id="{203DCEFA-4FEA-4D31-B298-111B583D9FDB}" type="slidenum">
              <a:rPr lang="en-US" altLang="en-US" smtClean="0">
                <a:solidFill>
                  <a:schemeClr val="tx1"/>
                </a:solidFill>
              </a:rPr>
              <a:pPr eaLnBrk="1" hangingPunct="1"/>
              <a:t>33</a:t>
            </a:fld>
            <a:endParaRPr lang="en-US" altLang="en-US" smtClean="0">
              <a:solidFill>
                <a:schemeClr val="tx1"/>
              </a:solidFill>
            </a:endParaRPr>
          </a:p>
        </p:txBody>
      </p:sp>
      <p:sp>
        <p:nvSpPr>
          <p:cNvPr id="10243" name="Rectangle 3"/>
          <p:cNvSpPr>
            <a:spLocks noGrp="1" noChangeArrowheads="1"/>
          </p:cNvSpPr>
          <p:nvPr>
            <p:ph type="body" idx="1"/>
          </p:nvPr>
        </p:nvSpPr>
        <p:spPr>
          <a:xfrm>
            <a:off x="336550" y="1347788"/>
            <a:ext cx="8470900" cy="4346575"/>
          </a:xfrm>
        </p:spPr>
        <p:txBody>
          <a:bodyPr/>
          <a:lstStyle/>
          <a:p>
            <a:pPr eaLnBrk="1" hangingPunct="1">
              <a:buFont typeface="Symbol" pitchFamily="18" charset="2"/>
              <a:buNone/>
            </a:pPr>
            <a:endParaRPr lang="en-US" smtClean="0"/>
          </a:p>
          <a:p>
            <a:pPr eaLnBrk="1" hangingPunct="1">
              <a:buFont typeface="Symbol" pitchFamily="18" charset="2"/>
              <a:buNone/>
            </a:pPr>
            <a:endParaRPr lang="en-US" smtClean="0"/>
          </a:p>
        </p:txBody>
      </p:sp>
      <p:sp>
        <p:nvSpPr>
          <p:cNvPr id="10244" name="Rectangle 4"/>
          <p:cNvSpPr>
            <a:spLocks noChangeArrowheads="1"/>
          </p:cNvSpPr>
          <p:nvPr/>
        </p:nvSpPr>
        <p:spPr bwMode="auto">
          <a:xfrm>
            <a:off x="991548" y="296883"/>
            <a:ext cx="7181850" cy="97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0" hangingPunct="0">
              <a:spcBef>
                <a:spcPct val="50000"/>
              </a:spcBef>
            </a:pPr>
            <a:r>
              <a:rPr lang="en-US" sz="1800" b="1" dirty="0" smtClean="0">
                <a:solidFill>
                  <a:schemeClr val="tx1"/>
                </a:solidFill>
                <a:latin typeface="Book Antiqua" pitchFamily="18" charset="0"/>
              </a:rPr>
              <a:t>POLAR </a:t>
            </a:r>
            <a:r>
              <a:rPr lang="en-US" sz="1800" b="1" dirty="0">
                <a:solidFill>
                  <a:schemeClr val="tx1"/>
                </a:solidFill>
                <a:latin typeface="Book Antiqua" pitchFamily="18" charset="0"/>
              </a:rPr>
              <a:t>Operational Environmental Satellite (POES) </a:t>
            </a:r>
            <a:br>
              <a:rPr lang="en-US" sz="1800" b="1" dirty="0">
                <a:solidFill>
                  <a:schemeClr val="tx1"/>
                </a:solidFill>
                <a:latin typeface="Book Antiqua" pitchFamily="18" charset="0"/>
              </a:rPr>
            </a:br>
            <a:r>
              <a:rPr lang="en-US" sz="1800" b="1" dirty="0">
                <a:solidFill>
                  <a:schemeClr val="tx1"/>
                </a:solidFill>
                <a:latin typeface="Book Antiqua" pitchFamily="18" charset="0"/>
              </a:rPr>
              <a:t>Operations </a:t>
            </a:r>
            <a:r>
              <a:rPr lang="en-US" sz="1800" b="1" dirty="0" smtClean="0">
                <a:solidFill>
                  <a:schemeClr val="tx1"/>
                </a:solidFill>
                <a:latin typeface="Book Antiqua" pitchFamily="18" charset="0"/>
              </a:rPr>
              <a:t>Status</a:t>
            </a:r>
            <a:endParaRPr lang="en-US" sz="1800" b="1" dirty="0">
              <a:solidFill>
                <a:schemeClr val="tx1"/>
              </a:solidFill>
              <a:latin typeface="Book Antiqua" pitchFamily="18" charset="0"/>
            </a:endParaRPr>
          </a:p>
          <a:p>
            <a:pPr algn="ctr" eaLnBrk="0" hangingPunct="0">
              <a:spcBef>
                <a:spcPct val="50000"/>
              </a:spcBef>
            </a:pPr>
            <a:r>
              <a:rPr lang="en-US" b="1" dirty="0">
                <a:solidFill>
                  <a:srgbClr val="000000"/>
                </a:solidFill>
                <a:latin typeface="Arial" charset="0"/>
                <a:cs typeface="Arial" charset="0"/>
              </a:rPr>
              <a:t>April</a:t>
            </a:r>
            <a:r>
              <a:rPr lang="en-US" b="1" dirty="0" smtClean="0">
                <a:solidFill>
                  <a:srgbClr val="000000"/>
                </a:solidFill>
                <a:latin typeface="Arial" charset="0"/>
                <a:cs typeface="Arial" charset="0"/>
              </a:rPr>
              <a:t> </a:t>
            </a:r>
            <a:r>
              <a:rPr lang="en-US" b="1" dirty="0">
                <a:solidFill>
                  <a:srgbClr val="000000"/>
                </a:solidFill>
                <a:latin typeface="Arial" charset="0"/>
                <a:cs typeface="Arial" charset="0"/>
              </a:rPr>
              <a:t>24, 2017</a:t>
            </a:r>
            <a:endParaRPr lang="en-US" sz="1600" b="1" dirty="0">
              <a:solidFill>
                <a:schemeClr val="tx1"/>
              </a:solidFill>
              <a:latin typeface="Book Antiqua" pitchFamily="18" charset="0"/>
            </a:endParaRPr>
          </a:p>
        </p:txBody>
      </p:sp>
      <p:graphicFrame>
        <p:nvGraphicFramePr>
          <p:cNvPr id="25685" name="Group 85"/>
          <p:cNvGraphicFramePr>
            <a:graphicFrameLocks noGrp="1"/>
          </p:cNvGraphicFramePr>
          <p:nvPr/>
        </p:nvGraphicFramePr>
        <p:xfrm>
          <a:off x="438150" y="1362075"/>
          <a:ext cx="8342313" cy="5349876"/>
        </p:xfrm>
        <a:graphic>
          <a:graphicData uri="http://schemas.openxmlformats.org/drawingml/2006/table">
            <a:tbl>
              <a:tblPr/>
              <a:tblGrid>
                <a:gridCol w="1568450"/>
                <a:gridCol w="733425"/>
                <a:gridCol w="712788"/>
                <a:gridCol w="825500"/>
                <a:gridCol w="2154237"/>
                <a:gridCol w="2347913"/>
              </a:tblGrid>
              <a:tr h="502980">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cs typeface="Arial" charset="0"/>
                        </a:rPr>
                        <a:t>NOAA-15</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Loss of Redundancy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Failure Within Lifetime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Failure Beyond Lifetime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cs typeface="Arial" charset="0"/>
                        </a:rPr>
                        <a:t>Action Taken</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cs typeface="Arial" charset="0"/>
                        </a:rPr>
                        <a:t>Impacts</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8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20. AVHRR Scan Motor past anomalies but nominal at present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Health and safety monitoring</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No major impact as users use METOP-A</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8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Arial" charset="0"/>
                          <a:cs typeface="Arial" charset="0"/>
                        </a:rPr>
                        <a:t>6. HIRS Filter Wheel stalled.</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dirty="0" smtClean="0">
                          <a:ln>
                            <a:noFill/>
                          </a:ln>
                          <a:solidFill>
                            <a:schemeClr val="tx1"/>
                          </a:solidFill>
                          <a:effectLst/>
                          <a:latin typeface="Arial" charset="0"/>
                          <a:cs typeface="Arial" charset="0"/>
                        </a:rPr>
                        <a:t>Filter Wheel Motor power and thermal cycles via macro commands were disabled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No major impact as users use NOAA-17/METOP-A</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21. AMSU-A1 Ch11 &amp; Ch14 failed</a:t>
                      </a:r>
                      <a:endParaRPr kumimoji="0" lang="en-US" sz="1000" b="1" i="0" u="none" strike="noStrike" cap="none" normalizeH="0" baseline="0" smtClean="0">
                        <a:ln>
                          <a:noFill/>
                        </a:ln>
                        <a:solidFill>
                          <a:schemeClr val="bg1"/>
                        </a:solidFill>
                        <a:effectLst/>
                        <a:latin typeface="Arial" charset="0"/>
                        <a:cs typeface="Arial"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Health and safety monitoring</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Symbol" pitchFamily="18" charset="2"/>
                        <a:buChar char="·"/>
                        <a:tabLst/>
                      </a:pPr>
                      <a:r>
                        <a:rPr kumimoji="0" lang="en-US" sz="1000" b="1" i="0" u="none" strike="noStrike" cap="none" normalizeH="0" baseline="0" smtClean="0">
                          <a:ln>
                            <a:noFill/>
                          </a:ln>
                          <a:solidFill>
                            <a:schemeClr val="tx1"/>
                          </a:solidFill>
                          <a:effectLst/>
                          <a:latin typeface="Arial" charset="0"/>
                          <a:cs typeface="Arial" charset="0"/>
                        </a:rPr>
                        <a:t>No major impact as users use METOP-A</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84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22. Thermal Control</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TCE 24L &amp; TCE 25L failed</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Pre-Launch Failure</a:t>
                      </a:r>
                    </a:p>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Power cycle via macro with no response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Spacecraft Performance Nominal</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019">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23 Communication </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STX1 &amp; 3  failed, STX2 HRPT, STX4 PB</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Evaluation and testing completed for all data types</a:t>
                      </a:r>
                    </a:p>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Health and safety monitoring</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No major impact as users use NOAA-17/METOP-A</a:t>
                      </a:r>
                    </a:p>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Limited amount of data retrieved per pass</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8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24. SARR  121 MHh decommisioned, 243 MHz intermitent</a:t>
                      </a:r>
                      <a:r>
                        <a:rPr kumimoji="0" lang="en-US" sz="1000" b="1" i="0" u="none" strike="noStrike" cap="none" normalizeH="0" baseline="0" smtClean="0">
                          <a:ln>
                            <a:noFill/>
                          </a:ln>
                          <a:solidFill>
                            <a:schemeClr val="bg1"/>
                          </a:solidFill>
                          <a:effectLst/>
                          <a:latin typeface="Arial" charset="0"/>
                          <a:cs typeface="Arial" charset="0"/>
                        </a:rPr>
                        <a: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SARR receiver commanded off at request of SARSAT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1" indent="0" algn="l" defTabSz="142875" rtl="0" eaLnBrk="1" fontAlgn="base" latinLnBrk="0" hangingPunct="1">
                        <a:lnSpc>
                          <a:spcPct val="90000"/>
                        </a:lnSpc>
                        <a:spcBef>
                          <a:spcPct val="15000"/>
                        </a:spcBef>
                        <a:spcAft>
                          <a:spcPct val="0"/>
                        </a:spcAft>
                        <a:buClrTx/>
                        <a:buSzTx/>
                        <a:buFont typeface="Arial" charset="0"/>
                        <a:buChar char="•"/>
                        <a:tabLst>
                          <a:tab pos="166688" algn="l"/>
                          <a:tab pos="225425" algn="l"/>
                          <a:tab pos="344488" algn="l"/>
                        </a:tabLst>
                      </a:pPr>
                      <a:r>
                        <a:rPr kumimoji="0" lang="en-US" sz="1000" b="1" i="0" u="none" strike="noStrike" cap="none" normalizeH="0" baseline="0" smtClean="0">
                          <a:ln>
                            <a:noFill/>
                          </a:ln>
                          <a:solidFill>
                            <a:schemeClr val="tx1"/>
                          </a:solidFill>
                          <a:effectLst/>
                          <a:latin typeface="Arial" charset="0"/>
                          <a:cs typeface="Arial" charset="0"/>
                        </a:rPr>
                        <a:t>406 MHz Receiver in operation</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019">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Arial" charset="0"/>
                          <a:cs typeface="Arial" charset="0"/>
                        </a:rPr>
                        <a:t>10. Loss of 2</a:t>
                      </a:r>
                      <a:r>
                        <a:rPr kumimoji="0" lang="en-US" sz="1000" b="1" i="0" u="none" strike="noStrike" cap="none" normalizeH="0" baseline="30000" smtClean="0">
                          <a:ln>
                            <a:noFill/>
                          </a:ln>
                          <a:solidFill>
                            <a:schemeClr val="tx1"/>
                          </a:solidFill>
                          <a:effectLst/>
                          <a:latin typeface="Arial" charset="0"/>
                          <a:cs typeface="Arial" charset="0"/>
                        </a:rPr>
                        <a:t>nd</a:t>
                      </a:r>
                      <a:r>
                        <a:rPr kumimoji="0" lang="en-US" sz="1000" b="1" i="0" u="none" strike="noStrike" cap="none" normalizeH="0" baseline="0" smtClean="0">
                          <a:ln>
                            <a:noFill/>
                          </a:ln>
                          <a:solidFill>
                            <a:schemeClr val="tx1"/>
                          </a:solidFill>
                          <a:effectLst/>
                          <a:latin typeface="Arial" charset="0"/>
                          <a:cs typeface="Arial" charset="0"/>
                        </a:rPr>
                        <a:t> Gyro</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Backup attitude control mode resulting in large geo-pointing errors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No major impact as users use METOP-A</a:t>
                      </a:r>
                    </a:p>
                    <a:p>
                      <a:pPr marL="60325" marR="0" lvl="0" indent="-60325"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smtClean="0">
                          <a:ln>
                            <a:noFill/>
                          </a:ln>
                          <a:solidFill>
                            <a:schemeClr val="tx1"/>
                          </a:solidFill>
                          <a:effectLst/>
                          <a:latin typeface="Arial" charset="0"/>
                          <a:cs typeface="Arial" charset="0"/>
                        </a:rPr>
                        <a:t>Severely degraded data for products</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027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Arial" charset="0"/>
                          <a:cs typeface="Arial" charset="0"/>
                        </a:rPr>
                        <a:t>12. AMSU-B Antenna Scan Motor Failed</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Arial" charset="0"/>
                          <a:cs typeface="Arial" charset="0"/>
                        </a:rPr>
                        <a:t>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dirty="0" smtClean="0">
                          <a:ln>
                            <a:noFill/>
                          </a:ln>
                          <a:solidFill>
                            <a:schemeClr val="tx1"/>
                          </a:solidFill>
                          <a:effectLst/>
                          <a:latin typeface="Arial" charset="0"/>
                          <a:cs typeface="Arial" charset="0"/>
                        </a:rPr>
                        <a:t>Power cycles used but  no response of Antenna movement. </a:t>
                      </a:r>
                    </a:p>
                    <a:p>
                      <a:pPr marL="63500" marR="0" lvl="0" indent="-63500" algn="l" defTabSz="914400" rtl="0" eaLnBrk="1" fontAlgn="base" latinLnBrk="0" hangingPunct="1">
                        <a:lnSpc>
                          <a:spcPct val="90000"/>
                        </a:lnSpc>
                        <a:spcBef>
                          <a:spcPct val="15000"/>
                        </a:spcBef>
                        <a:spcAft>
                          <a:spcPct val="0"/>
                        </a:spcAft>
                        <a:buClrTx/>
                        <a:buSzTx/>
                        <a:buFontTx/>
                        <a:buChar char="•"/>
                        <a:tabLst/>
                      </a:pPr>
                      <a:r>
                        <a:rPr kumimoji="0" lang="en-US" sz="1000" b="1" i="0" u="none" strike="noStrike" cap="none" normalizeH="0" baseline="0" dirty="0" smtClean="0">
                          <a:ln>
                            <a:noFill/>
                          </a:ln>
                          <a:solidFill>
                            <a:schemeClr val="tx1"/>
                          </a:solidFill>
                          <a:effectLst/>
                          <a:latin typeface="Arial" charset="0"/>
                          <a:cs typeface="Arial" charset="0"/>
                        </a:rPr>
                        <a:t>Macro Power cycle is activated once a week via Stored CMDs</a:t>
                      </a:r>
                    </a:p>
                    <a:p>
                      <a:pPr marL="63500" marR="0" lvl="0" indent="-63500" algn="l" defTabSz="914400" rtl="0" eaLnBrk="1" fontAlgn="base" latinLnBrk="0" hangingPunct="1">
                        <a:lnSpc>
                          <a:spcPct val="90000"/>
                        </a:lnSpc>
                        <a:spcBef>
                          <a:spcPct val="15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  beginning Aug 23, 2011</a:t>
                      </a:r>
                    </a:p>
                    <a:p>
                      <a:pPr marL="63500" marR="0" lvl="0" indent="-63500" algn="l" defTabSz="914400" rtl="0" eaLnBrk="1" fontAlgn="base" latinLnBrk="0" hangingPunct="1">
                        <a:lnSpc>
                          <a:spcPct val="90000"/>
                        </a:lnSpc>
                        <a:spcBef>
                          <a:spcPct val="15000"/>
                        </a:spcBef>
                        <a:spcAft>
                          <a:spcPct val="0"/>
                        </a:spcAft>
                        <a:buClrTx/>
                        <a:buSzTx/>
                        <a:buFont typeface="Arial" charset="0"/>
                        <a:buChar char="•"/>
                        <a:tabLst/>
                      </a:pPr>
                      <a:endParaRPr kumimoji="0" lang="en-US" sz="1000" b="1" i="0" u="none" strike="noStrike" cap="none" normalizeH="0" baseline="0" dirty="0" smtClean="0">
                        <a:ln>
                          <a:noFill/>
                        </a:ln>
                        <a:solidFill>
                          <a:schemeClr val="tx1"/>
                        </a:solidFill>
                        <a:effectLst/>
                        <a:latin typeface="Arial"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0325" marR="0" lvl="0" indent="-60325"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dirty="0" smtClean="0">
                          <a:ln>
                            <a:noFill/>
                          </a:ln>
                          <a:solidFill>
                            <a:schemeClr val="tx1"/>
                          </a:solidFill>
                          <a:effectLst/>
                          <a:latin typeface="Arial" charset="0"/>
                          <a:cs typeface="Arial" charset="0"/>
                        </a:rPr>
                        <a:t>No major impact as users use METOP-A MHS</a:t>
                      </a:r>
                    </a:p>
                    <a:p>
                      <a:pPr marL="60325" marR="0" lvl="0" indent="-60325" algn="l" defTabSz="914400" rtl="0" eaLnBrk="1" fontAlgn="base" latinLnBrk="0" hangingPunct="1">
                        <a:lnSpc>
                          <a:spcPct val="90000"/>
                        </a:lnSpc>
                        <a:spcBef>
                          <a:spcPct val="15000"/>
                        </a:spcBef>
                        <a:spcAft>
                          <a:spcPct val="0"/>
                        </a:spcAft>
                        <a:buClrTx/>
                        <a:buSzTx/>
                        <a:buFont typeface="Arial" charset="0"/>
                        <a:buChar char="•"/>
                        <a:tabLst/>
                      </a:pPr>
                      <a:r>
                        <a:rPr kumimoji="0" lang="en-US" sz="1000" b="1" i="0" u="none" strike="noStrike" cap="none" normalizeH="0" baseline="0" dirty="0" smtClean="0">
                          <a:ln>
                            <a:noFill/>
                          </a:ln>
                          <a:solidFill>
                            <a:schemeClr val="tx1"/>
                          </a:solidFill>
                          <a:effectLst/>
                          <a:latin typeface="Arial" charset="0"/>
                          <a:cs typeface="Arial" charset="0"/>
                        </a:rPr>
                        <a:t>No products are available</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317" name="Picture 42"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803650" y="4438650"/>
            <a:ext cx="192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8" name="Picture 43"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000375" y="3373438"/>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9" name="Picture 171"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795713" y="2960688"/>
            <a:ext cx="1920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0" name="Picture 172"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794125" y="1985963"/>
            <a:ext cx="1920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1" name="Picture 173"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794125" y="3868738"/>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2" name="Picture 175"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794125" y="5116513"/>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3" name="Picture 241"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790950" y="2474913"/>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4" name="Picture 65" descr="MCj04347130000[1]"/>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759200" y="5942013"/>
            <a:ext cx="1920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763000" y="6455362"/>
            <a:ext cx="968507" cy="276999"/>
          </a:xfrm>
          <a:prstGeom prst="rect">
            <a:avLst/>
          </a:prstGeom>
          <a:noFill/>
        </p:spPr>
        <p:txBody>
          <a:bodyPr wrap="square" rtlCol="0">
            <a:spAutoFit/>
          </a:bodyPr>
          <a:lstStyle/>
          <a:p>
            <a:r>
              <a:rPr lang="en-US" sz="1200" dirty="0" smtClean="0"/>
              <a:t>33</a:t>
            </a:r>
            <a:endParaRPr lang="en-US" sz="1200" dirty="0"/>
          </a:p>
        </p:txBody>
      </p:sp>
    </p:spTree>
    <p:extLst>
      <p:ext uri="{BB962C8B-B14F-4D97-AF65-F5344CB8AC3E}">
        <p14:creationId xmlns:p14="http://schemas.microsoft.com/office/powerpoint/2010/main" val="2086916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12879"/>
            <a:ext cx="9144000" cy="838200"/>
          </a:xfrm>
        </p:spPr>
        <p:txBody>
          <a:bodyPr>
            <a:normAutofit/>
          </a:bodyPr>
          <a:lstStyle/>
          <a:p>
            <a:pPr algn="ctr"/>
            <a:r>
              <a:rPr lang="en-US" altLang="en-US" sz="2400" b="1" dirty="0">
                <a:solidFill>
                  <a:schemeClr val="accent1">
                    <a:lumMod val="75000"/>
                  </a:schemeClr>
                </a:solidFill>
                <a:ea typeface="ＭＳ Ｐゴシック" charset="0"/>
              </a:rPr>
              <a:t>Suomi National Polar-orbiting Partnership (S-NPP)</a:t>
            </a:r>
            <a:br>
              <a:rPr lang="en-US" altLang="en-US" sz="2400" b="1" dirty="0">
                <a:solidFill>
                  <a:schemeClr val="accent1">
                    <a:lumMod val="75000"/>
                  </a:schemeClr>
                </a:solidFill>
                <a:ea typeface="ＭＳ Ｐゴシック" charset="0"/>
              </a:rPr>
            </a:br>
            <a:r>
              <a:rPr lang="en-US" altLang="en-US" sz="2400" b="1" dirty="0">
                <a:solidFill>
                  <a:schemeClr val="accent1">
                    <a:lumMod val="75000"/>
                  </a:schemeClr>
                </a:solidFill>
                <a:ea typeface="ＭＳ Ｐゴシック" charset="0"/>
              </a:rPr>
              <a:t>Performance </a:t>
            </a:r>
            <a:r>
              <a:rPr lang="en-US" altLang="en-US" sz="2400" b="1" dirty="0" smtClean="0">
                <a:solidFill>
                  <a:schemeClr val="accent1">
                    <a:lumMod val="75000"/>
                  </a:schemeClr>
                </a:solidFill>
                <a:ea typeface="ＭＳ Ｐゴシック" charset="0"/>
              </a:rPr>
              <a:t>Status – </a:t>
            </a:r>
            <a:r>
              <a:rPr lang="en-US" sz="2400" b="1" dirty="0" smtClean="0">
                <a:solidFill>
                  <a:schemeClr val="accent1">
                    <a:lumMod val="75000"/>
                  </a:schemeClr>
                </a:solidFill>
                <a:cs typeface="Arial" pitchFamily="34" charset="0"/>
              </a:rPr>
              <a:t>April 26, 2017</a:t>
            </a:r>
            <a:endParaRPr lang="en-US" sz="2400" b="1" dirty="0">
              <a:solidFill>
                <a:schemeClr val="accent1">
                  <a:lumMod val="75000"/>
                </a:schemeClr>
              </a:solidFill>
            </a:endParaRPr>
          </a:p>
        </p:txBody>
      </p:sp>
      <p:pic>
        <p:nvPicPr>
          <p:cNvPr id="21" name="Picture 2" descr="http://spaceflightnow.com/news/n1206/30noaa/jp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19600"/>
            <a:ext cx="2468218" cy="1965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nvPr>
        </p:nvGraphicFramePr>
        <p:xfrm>
          <a:off x="217020" y="1711174"/>
          <a:ext cx="2914823" cy="1184426"/>
        </p:xfrm>
        <a:graphic>
          <a:graphicData uri="http://schemas.openxmlformats.org/drawingml/2006/table">
            <a:tbl>
              <a:tblPr firstRow="1" bandRow="1"/>
              <a:tblGrid>
                <a:gridCol w="1379864"/>
                <a:gridCol w="1534959"/>
              </a:tblGrid>
              <a:tr h="34821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300" b="1" dirty="0" smtClean="0"/>
                        <a:t>Spacecraft</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dirty="0" smtClean="0"/>
                        <a:t>S-</a:t>
                      </a:r>
                      <a:r>
                        <a:rPr lang="en-US" sz="1400" dirty="0" err="1" smtClean="0"/>
                        <a:t>NPP</a:t>
                      </a:r>
                      <a:endParaRPr lang="en-US" sz="1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1805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300" b="1" dirty="0" smtClean="0"/>
                        <a:t>Launch Date</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dirty="0" smtClean="0"/>
                        <a:t>Oct</a:t>
                      </a:r>
                      <a:r>
                        <a:rPr lang="en-US" sz="1400" baseline="0" dirty="0" smtClean="0"/>
                        <a:t> 28, 2011</a:t>
                      </a:r>
                      <a:endParaRPr lang="en-US" sz="1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08113">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300" b="1" dirty="0" smtClean="0"/>
                        <a:t>Mission Category</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400" dirty="0" err="1" smtClean="0"/>
                        <a:t>LTAN</a:t>
                      </a:r>
                      <a:r>
                        <a:rPr lang="en-US" sz="1400" dirty="0" smtClean="0"/>
                        <a:t> 1330 (PM)</a:t>
                      </a:r>
                    </a:p>
                    <a:p>
                      <a:pPr algn="ctr"/>
                      <a:r>
                        <a:rPr lang="en-US" sz="1400" dirty="0" smtClean="0"/>
                        <a:t>+/- 10 mins</a:t>
                      </a:r>
                      <a:endParaRPr lang="en-US" sz="1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nvPr>
        </p:nvGraphicFramePr>
        <p:xfrm>
          <a:off x="3617150" y="1143000"/>
          <a:ext cx="2250250" cy="2146188"/>
        </p:xfrm>
        <a:graphic>
          <a:graphicData uri="http://schemas.openxmlformats.org/drawingml/2006/table">
            <a:tbl>
              <a:tblPr firstRow="1" bandRow="1"/>
              <a:tblGrid>
                <a:gridCol w="1388495"/>
                <a:gridCol w="861755"/>
              </a:tblGrid>
              <a:tr h="36774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300" b="1" dirty="0" smtClean="0"/>
                        <a:t>Payload</a:t>
                      </a:r>
                      <a:r>
                        <a:rPr lang="en-US" sz="1300" b="1" baseline="0" dirty="0" smtClean="0"/>
                        <a:t> Instruments</a:t>
                      </a:r>
                      <a:endParaRPr lang="en-US" sz="13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300" b="1" dirty="0" smtClean="0"/>
                        <a:t>Status</a:t>
                      </a:r>
                      <a:endParaRPr lang="en-US" sz="13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8690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ATMS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273656">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CERES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259080">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err="1" smtClean="0">
                          <a:latin typeface="Arial Narrow" panose="020B0606020202030204" pitchFamily="34" charset="0"/>
                        </a:rPr>
                        <a:t>CrIS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8884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err="1" smtClean="0">
                          <a:latin typeface="Arial Narrow" panose="020B0606020202030204" pitchFamily="34" charset="0"/>
                        </a:rPr>
                        <a:t>OMPS</a:t>
                      </a:r>
                      <a:r>
                        <a:rPr lang="en-US" sz="1200" b="0" dirty="0" smtClean="0">
                          <a:latin typeface="Arial Narrow" panose="020B0606020202030204" pitchFamily="34" charset="0"/>
                        </a:rPr>
                        <a:t> – Nadir</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243840">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err="1" smtClean="0">
                          <a:latin typeface="Arial Narrow" panose="020B0606020202030204" pitchFamily="34" charset="0"/>
                        </a:rPr>
                        <a:t>OMPS</a:t>
                      </a:r>
                      <a:r>
                        <a:rPr lang="en-US" sz="1200" b="0" dirty="0" smtClean="0">
                          <a:latin typeface="Arial Narrow" panose="020B0606020202030204" pitchFamily="34" charset="0"/>
                        </a:rPr>
                        <a:t> – Limb</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5505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VIIRS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bl>
          </a:graphicData>
        </a:graphic>
      </p:graphicFrame>
      <p:graphicFrame>
        <p:nvGraphicFramePr>
          <p:cNvPr id="24" name="Table 23"/>
          <p:cNvGraphicFramePr>
            <a:graphicFrameLocks noGrp="1"/>
          </p:cNvGraphicFramePr>
          <p:nvPr>
            <p:extLst/>
          </p:nvPr>
        </p:nvGraphicFramePr>
        <p:xfrm>
          <a:off x="6400800" y="1143000"/>
          <a:ext cx="2444807" cy="3254988"/>
        </p:xfrm>
        <a:graphic>
          <a:graphicData uri="http://schemas.openxmlformats.org/drawingml/2006/table">
            <a:tbl>
              <a:tblPr firstRow="1" bandRow="1"/>
              <a:tblGrid>
                <a:gridCol w="1752600"/>
                <a:gridCol w="692207"/>
              </a:tblGrid>
              <a:tr h="46792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300" b="1" dirty="0" smtClean="0"/>
                        <a:t>Spacecraft</a:t>
                      </a:r>
                      <a:r>
                        <a:rPr lang="en-US" sz="1300" b="1" baseline="0" dirty="0" smtClean="0"/>
                        <a:t> Subsystem</a:t>
                      </a:r>
                      <a:endParaRPr lang="en-US" sz="13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300" b="1" dirty="0" smtClean="0"/>
                        <a:t>Status</a:t>
                      </a:r>
                      <a:endParaRPr lang="en-US" sz="13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0884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err="1" smtClean="0">
                          <a:latin typeface="Arial Narrow" panose="020B0606020202030204" pitchFamily="34" charset="0"/>
                        </a:rPr>
                        <a:t>TLM</a:t>
                      </a:r>
                      <a:r>
                        <a:rPr lang="en-US" sz="1200" b="0" dirty="0" smtClean="0">
                          <a:latin typeface="Arial Narrow" panose="020B0606020202030204" pitchFamily="34" charset="0"/>
                        </a:rPr>
                        <a:t>,</a:t>
                      </a:r>
                      <a:r>
                        <a:rPr lang="en-US" sz="1200" b="0" baseline="0" dirty="0" smtClean="0">
                          <a:latin typeface="Arial Narrow" panose="020B0606020202030204" pitchFamily="34" charset="0"/>
                        </a:rPr>
                        <a:t> Command &amp; Control</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smtClean="0"/>
                        <a:t>G</a:t>
                      </a:r>
                      <a:endParaRPr lang="en-US" sz="1200" b="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6312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ADCS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9360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EPS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22408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Thermal</a:t>
                      </a:r>
                      <a:r>
                        <a:rPr lang="en-US" sz="1200" b="0" baseline="0" dirty="0" smtClean="0">
                          <a:latin typeface="Arial Narrow" panose="020B0606020202030204" pitchFamily="34" charset="0"/>
                        </a:rPr>
                        <a:t> Control</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7836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Communications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3264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err="1" smtClean="0">
                          <a:latin typeface="Arial Narrow" panose="020B0606020202030204" pitchFamily="34" charset="0"/>
                        </a:rPr>
                        <a:t>CDP</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6312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SCC</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193601">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GPS</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26569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1553</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r h="29842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r>
                        <a:rPr lang="en-US" sz="1200" b="0" dirty="0" smtClean="0">
                          <a:latin typeface="Arial Narrow" panose="020B0606020202030204" pitchFamily="34" charset="0"/>
                        </a:rPr>
                        <a:t>1394</a:t>
                      </a:r>
                      <a:endParaRPr lang="en-US" sz="1200" b="0" dirty="0">
                        <a:latin typeface="Arial Narrow" panose="020B0606020202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1200" b="0" dirty="0" smtClean="0"/>
                        <a:t>G</a:t>
                      </a:r>
                      <a:endParaRPr lang="en-US" sz="12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CD171"/>
                    </a:solidFill>
                  </a:tcPr>
                </a:tc>
              </a:tr>
            </a:tbl>
          </a:graphicData>
        </a:graphic>
      </p:graphicFrame>
      <p:sp>
        <p:nvSpPr>
          <p:cNvPr id="25" name="TextBox 24"/>
          <p:cNvSpPr txBox="1"/>
          <p:nvPr/>
        </p:nvSpPr>
        <p:spPr>
          <a:xfrm>
            <a:off x="283464" y="3504780"/>
            <a:ext cx="182880" cy="182880"/>
          </a:xfrm>
          <a:prstGeom prst="rect">
            <a:avLst/>
          </a:prstGeom>
          <a:solidFill>
            <a:srgbClr val="7CD171"/>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26" name="TextBox 25"/>
          <p:cNvSpPr txBox="1"/>
          <p:nvPr/>
        </p:nvSpPr>
        <p:spPr>
          <a:xfrm>
            <a:off x="283464" y="3805491"/>
            <a:ext cx="182880" cy="182880"/>
          </a:xfrm>
          <a:prstGeom prst="rect">
            <a:avLst/>
          </a:prstGeom>
          <a:solidFill>
            <a:srgbClr val="FFFF0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27" name="TextBox 26"/>
          <p:cNvSpPr txBox="1"/>
          <p:nvPr/>
        </p:nvSpPr>
        <p:spPr>
          <a:xfrm>
            <a:off x="457200" y="3761601"/>
            <a:ext cx="2968202" cy="276999"/>
          </a:xfrm>
          <a:prstGeom prst="rect">
            <a:avLst/>
          </a:prstGeom>
          <a:noFill/>
        </p:spPr>
        <p:txBody>
          <a:bodyPr wrap="square" rtlCol="0">
            <a:spAutoFit/>
          </a:bodyPr>
          <a:lstStyle/>
          <a:p>
            <a:pPr defTabSz="914400" eaLnBrk="0" fontAlgn="base" hangingPunct="0">
              <a:spcBef>
                <a:spcPct val="50000"/>
              </a:spcBef>
              <a:spcAft>
                <a:spcPct val="0"/>
              </a:spcAft>
            </a:pPr>
            <a:r>
              <a:rPr lang="en-US" sz="1200" dirty="0" smtClean="0">
                <a:solidFill>
                  <a:prstClr val="black"/>
                </a:solidFill>
                <a:cs typeface="Arial"/>
                <a:sym typeface="Arial"/>
                <a:rtl val="0"/>
              </a:rPr>
              <a:t>Operational with limitations (or in standby)</a:t>
            </a:r>
            <a:endParaRPr lang="en-US" sz="1200" dirty="0">
              <a:solidFill>
                <a:prstClr val="black"/>
              </a:solidFill>
              <a:cs typeface="Arial"/>
              <a:sym typeface="Arial"/>
              <a:rtl val="0"/>
            </a:endParaRPr>
          </a:p>
        </p:txBody>
      </p:sp>
      <p:sp>
        <p:nvSpPr>
          <p:cNvPr id="28" name="TextBox 27"/>
          <p:cNvSpPr txBox="1"/>
          <p:nvPr/>
        </p:nvSpPr>
        <p:spPr>
          <a:xfrm>
            <a:off x="279463" y="4094667"/>
            <a:ext cx="182880" cy="182880"/>
          </a:xfrm>
          <a:prstGeom prst="rect">
            <a:avLst/>
          </a:prstGeom>
          <a:solidFill>
            <a:srgbClr val="FFC00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29" name="TextBox 28"/>
          <p:cNvSpPr txBox="1"/>
          <p:nvPr/>
        </p:nvSpPr>
        <p:spPr>
          <a:xfrm>
            <a:off x="457200" y="4066401"/>
            <a:ext cx="2968202" cy="276999"/>
          </a:xfrm>
          <a:prstGeom prst="rect">
            <a:avLst/>
          </a:prstGeom>
          <a:noFill/>
        </p:spPr>
        <p:txBody>
          <a:bodyPr wrap="square" rtlCol="0">
            <a:spAutoFit/>
          </a:bodyPr>
          <a:lstStyle/>
          <a:p>
            <a:pPr defTabSz="914400" eaLnBrk="0" fontAlgn="base" hangingPunct="0">
              <a:spcBef>
                <a:spcPct val="50000"/>
              </a:spcBef>
              <a:spcAft>
                <a:spcPct val="0"/>
              </a:spcAft>
            </a:pPr>
            <a:r>
              <a:rPr lang="en-US" sz="1200" dirty="0" smtClean="0">
                <a:solidFill>
                  <a:prstClr val="black"/>
                </a:solidFill>
                <a:cs typeface="Arial"/>
                <a:sym typeface="Arial"/>
                <a:rtl val="0"/>
              </a:rPr>
              <a:t>Operational with degraded performance</a:t>
            </a:r>
            <a:endParaRPr lang="en-US" sz="1200" dirty="0">
              <a:solidFill>
                <a:prstClr val="black"/>
              </a:solidFill>
              <a:cs typeface="Arial"/>
              <a:sym typeface="Arial"/>
              <a:rtl val="0"/>
            </a:endParaRPr>
          </a:p>
        </p:txBody>
      </p:sp>
      <p:sp>
        <p:nvSpPr>
          <p:cNvPr id="30" name="TextBox 29"/>
          <p:cNvSpPr txBox="1"/>
          <p:nvPr/>
        </p:nvSpPr>
        <p:spPr>
          <a:xfrm>
            <a:off x="457200" y="3456801"/>
            <a:ext cx="2315817" cy="276999"/>
          </a:xfrm>
          <a:prstGeom prst="rect">
            <a:avLst/>
          </a:prstGeom>
          <a:noFill/>
        </p:spPr>
        <p:txBody>
          <a:bodyPr wrap="square" rtlCol="0">
            <a:spAutoFit/>
          </a:bodyPr>
          <a:lstStyle/>
          <a:p>
            <a:pPr defTabSz="914400" eaLnBrk="0" fontAlgn="base" hangingPunct="0">
              <a:spcBef>
                <a:spcPct val="50000"/>
              </a:spcBef>
              <a:spcAft>
                <a:spcPct val="0"/>
              </a:spcAft>
            </a:pPr>
            <a:r>
              <a:rPr lang="en-US" sz="1200" dirty="0" smtClean="0">
                <a:solidFill>
                  <a:prstClr val="black"/>
                </a:solidFill>
                <a:cs typeface="Arial"/>
                <a:sym typeface="Arial"/>
                <a:rtl val="0"/>
              </a:rPr>
              <a:t>Operational (or capable of)</a:t>
            </a:r>
            <a:endParaRPr lang="en-US" sz="1200" dirty="0">
              <a:solidFill>
                <a:prstClr val="black"/>
              </a:solidFill>
              <a:cs typeface="Arial"/>
              <a:sym typeface="Arial"/>
              <a:rtl val="0"/>
            </a:endParaRPr>
          </a:p>
        </p:txBody>
      </p:sp>
      <p:sp>
        <p:nvSpPr>
          <p:cNvPr id="31" name="TextBox 30"/>
          <p:cNvSpPr txBox="1"/>
          <p:nvPr/>
        </p:nvSpPr>
        <p:spPr>
          <a:xfrm>
            <a:off x="3602446" y="3797476"/>
            <a:ext cx="182880" cy="182880"/>
          </a:xfrm>
          <a:prstGeom prst="rect">
            <a:avLst/>
          </a:prstGeom>
          <a:solidFill>
            <a:srgbClr val="00B0F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32" name="TextBox 31"/>
          <p:cNvSpPr txBox="1"/>
          <p:nvPr/>
        </p:nvSpPr>
        <p:spPr>
          <a:xfrm>
            <a:off x="3780183" y="3733800"/>
            <a:ext cx="2315817" cy="276999"/>
          </a:xfrm>
          <a:prstGeom prst="rect">
            <a:avLst/>
          </a:prstGeom>
          <a:noFill/>
        </p:spPr>
        <p:txBody>
          <a:bodyPr wrap="square" rtlCol="0">
            <a:spAutoFit/>
          </a:bodyPr>
          <a:lstStyle/>
          <a:p>
            <a:pPr defTabSz="914400" eaLnBrk="0" fontAlgn="base" hangingPunct="0">
              <a:spcBef>
                <a:spcPct val="50000"/>
              </a:spcBef>
              <a:spcAft>
                <a:spcPct val="0"/>
              </a:spcAft>
            </a:pPr>
            <a:r>
              <a:rPr lang="en-US" sz="1200" dirty="0" smtClean="0">
                <a:solidFill>
                  <a:prstClr val="black"/>
                </a:solidFill>
                <a:cs typeface="Arial"/>
                <a:sym typeface="Arial"/>
                <a:rtl val="0"/>
              </a:rPr>
              <a:t>Functional but turned off</a:t>
            </a:r>
            <a:endParaRPr lang="en-US" sz="1200" dirty="0">
              <a:solidFill>
                <a:prstClr val="black"/>
              </a:solidFill>
              <a:cs typeface="Arial"/>
              <a:sym typeface="Arial"/>
              <a:rtl val="0"/>
            </a:endParaRPr>
          </a:p>
        </p:txBody>
      </p:sp>
      <p:sp>
        <p:nvSpPr>
          <p:cNvPr id="33" name="TextBox 32"/>
          <p:cNvSpPr txBox="1"/>
          <p:nvPr/>
        </p:nvSpPr>
        <p:spPr>
          <a:xfrm>
            <a:off x="3602446" y="4112196"/>
            <a:ext cx="182880" cy="182880"/>
          </a:xfrm>
          <a:prstGeom prst="rect">
            <a:avLst/>
          </a:prstGeom>
          <a:solidFill>
            <a:sysClr val="window" lastClr="FFFFFF"/>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34" name="TextBox 33"/>
          <p:cNvSpPr txBox="1"/>
          <p:nvPr/>
        </p:nvSpPr>
        <p:spPr>
          <a:xfrm>
            <a:off x="3780183" y="4066401"/>
            <a:ext cx="2315817" cy="276999"/>
          </a:xfrm>
          <a:prstGeom prst="rect">
            <a:avLst/>
          </a:prstGeom>
          <a:noFill/>
        </p:spPr>
        <p:txBody>
          <a:bodyPr wrap="square" rtlCol="0">
            <a:spAutoFit/>
          </a:bodyPr>
          <a:lstStyle/>
          <a:p>
            <a:pPr defTabSz="914400" eaLnBrk="0" fontAlgn="base" hangingPunct="0">
              <a:spcBef>
                <a:spcPct val="50000"/>
              </a:spcBef>
              <a:spcAft>
                <a:spcPct val="0"/>
              </a:spcAft>
            </a:pPr>
            <a:r>
              <a:rPr lang="en-US" sz="1200" dirty="0" smtClean="0">
                <a:solidFill>
                  <a:prstClr val="black"/>
                </a:solidFill>
                <a:cs typeface="Arial"/>
                <a:sym typeface="Arial"/>
                <a:rtl val="0"/>
              </a:rPr>
              <a:t>No status reported</a:t>
            </a:r>
            <a:endParaRPr lang="en-US" sz="1200" dirty="0">
              <a:solidFill>
                <a:prstClr val="black"/>
              </a:solidFill>
              <a:cs typeface="Arial"/>
              <a:sym typeface="Arial"/>
              <a:rtl val="0"/>
            </a:endParaRPr>
          </a:p>
        </p:txBody>
      </p:sp>
      <p:sp>
        <p:nvSpPr>
          <p:cNvPr id="35" name="TextBox 34"/>
          <p:cNvSpPr txBox="1"/>
          <p:nvPr/>
        </p:nvSpPr>
        <p:spPr>
          <a:xfrm>
            <a:off x="3602446" y="3494506"/>
            <a:ext cx="182880" cy="182880"/>
          </a:xfrm>
          <a:prstGeom prst="rect">
            <a:avLst/>
          </a:prstGeom>
          <a:solidFill>
            <a:srgbClr val="FF0000"/>
          </a:solidFill>
          <a:ln w="19050">
            <a:solidFill>
              <a:sysClr val="windowText" lastClr="000000"/>
            </a:solidFill>
          </a:ln>
        </p:spPr>
        <p:txBody>
          <a:bodyPr wrap="square" rtlCol="0">
            <a:spAutoFit/>
          </a:bodyPr>
          <a:lstStyle/>
          <a:p>
            <a:pPr defTabSz="914400">
              <a:defRPr/>
            </a:pPr>
            <a:endParaRPr lang="en-US" kern="0" smtClean="0">
              <a:solidFill>
                <a:prstClr val="white"/>
              </a:solidFill>
              <a:latin typeface="Tahoma" pitchFamily="34" charset="0"/>
              <a:cs typeface="Arial"/>
              <a:sym typeface="Arial"/>
              <a:rtl val="0"/>
            </a:endParaRPr>
          </a:p>
        </p:txBody>
      </p:sp>
      <p:sp>
        <p:nvSpPr>
          <p:cNvPr id="36" name="TextBox 35"/>
          <p:cNvSpPr txBox="1"/>
          <p:nvPr/>
        </p:nvSpPr>
        <p:spPr>
          <a:xfrm>
            <a:off x="3780183" y="3429000"/>
            <a:ext cx="2315817" cy="276999"/>
          </a:xfrm>
          <a:prstGeom prst="rect">
            <a:avLst/>
          </a:prstGeom>
          <a:noFill/>
        </p:spPr>
        <p:txBody>
          <a:bodyPr wrap="square" rtlCol="0">
            <a:spAutoFit/>
          </a:bodyPr>
          <a:lstStyle/>
          <a:p>
            <a:pPr defTabSz="914400" eaLnBrk="0" fontAlgn="base" hangingPunct="0">
              <a:spcBef>
                <a:spcPct val="50000"/>
              </a:spcBef>
              <a:spcAft>
                <a:spcPct val="0"/>
              </a:spcAft>
            </a:pPr>
            <a:r>
              <a:rPr lang="en-US" sz="1200" dirty="0" smtClean="0">
                <a:solidFill>
                  <a:prstClr val="black"/>
                </a:solidFill>
                <a:cs typeface="Arial"/>
                <a:sym typeface="Arial"/>
                <a:rtl val="0"/>
              </a:rPr>
              <a:t>Not functional</a:t>
            </a:r>
            <a:endParaRPr lang="en-US" sz="1200" dirty="0">
              <a:solidFill>
                <a:prstClr val="black"/>
              </a:solidFill>
              <a:cs typeface="Arial"/>
              <a:sym typeface="Arial"/>
              <a:rtl val="0"/>
            </a:endParaRPr>
          </a:p>
        </p:txBody>
      </p:sp>
      <p:graphicFrame>
        <p:nvGraphicFramePr>
          <p:cNvPr id="2" name="Table 1"/>
          <p:cNvGraphicFramePr>
            <a:graphicFrameLocks noGrp="1"/>
          </p:cNvGraphicFramePr>
          <p:nvPr>
            <p:extLst/>
          </p:nvPr>
        </p:nvGraphicFramePr>
        <p:xfrm>
          <a:off x="2773018" y="4419600"/>
          <a:ext cx="6218582" cy="2341880"/>
        </p:xfrm>
        <a:graphic>
          <a:graphicData uri="http://schemas.openxmlformats.org/drawingml/2006/table">
            <a:tbl>
              <a:tblPr firstRow="1" bandRow="1"/>
              <a:tblGrid>
                <a:gridCol w="6218582"/>
              </a:tblGrid>
              <a:tr h="28502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l"/>
                      <a:r>
                        <a:rPr lang="en-US" sz="1400" b="1" dirty="0" smtClean="0"/>
                        <a:t>Additional</a:t>
                      </a:r>
                      <a:r>
                        <a:rPr lang="en-US" sz="1400" b="1" baseline="0" dirty="0" smtClean="0"/>
                        <a:t> Notes:</a:t>
                      </a:r>
                      <a:endParaRPr lang="en-US" sz="1400" b="1" dirty="0"/>
                    </a:p>
                  </a:txBody>
                  <a:tcPr marL="84406" marR="84406">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924771">
                <a:tc>
                  <a:txBody>
                    <a:bodyPr/>
                    <a:lstStyle/>
                    <a:p>
                      <a:pPr marL="0" indent="0">
                        <a:buNone/>
                      </a:pPr>
                      <a:r>
                        <a:rPr lang="en-US" sz="1100" dirty="0" smtClean="0"/>
                        <a:t>21-Apr-2017:  All instruments operating normally</a:t>
                      </a:r>
                      <a:r>
                        <a:rPr lang="en-US" sz="1100" baseline="0" dirty="0" smtClean="0"/>
                        <a:t> </a:t>
                      </a:r>
                      <a:r>
                        <a:rPr lang="en-US" sz="1100" dirty="0" smtClean="0"/>
                        <a:t>and are meeting/exceeding their established performance specifications.  </a:t>
                      </a:r>
                    </a:p>
                    <a:p>
                      <a:pPr marL="0" indent="0">
                        <a:buFont typeface="Arial" panose="020B0604020202020204" pitchFamily="34" charset="0"/>
                        <a:buNone/>
                      </a:pPr>
                      <a:r>
                        <a:rPr lang="en-US" sz="1100" b="1" dirty="0" smtClean="0"/>
                        <a:t>ATMS Motor Current decreased to pre-anomaly levels on Apr 2.  Engineering and Vendor are monitoring</a:t>
                      </a:r>
                    </a:p>
                    <a:p>
                      <a:pPr marL="0" indent="0">
                        <a:spcBef>
                          <a:spcPts val="400"/>
                        </a:spcBef>
                        <a:buNone/>
                      </a:pPr>
                      <a:r>
                        <a:rPr lang="en-US" sz="1100" dirty="0" smtClean="0"/>
                        <a:t>ATMS Instrument</a:t>
                      </a:r>
                      <a:r>
                        <a:rPr lang="en-US" sz="1100" baseline="0" dirty="0" smtClean="0"/>
                        <a:t> - </a:t>
                      </a:r>
                      <a:r>
                        <a:rPr lang="en-US" sz="1100" dirty="0" smtClean="0"/>
                        <a:t>Routine execution</a:t>
                      </a:r>
                      <a:r>
                        <a:rPr lang="en-US" sz="1100" baseline="0" dirty="0" smtClean="0"/>
                        <a:t> of</a:t>
                      </a:r>
                      <a:r>
                        <a:rPr lang="en-US" sz="1100" dirty="0" smtClean="0"/>
                        <a:t> twice an orbit ATMS scan drive motor reversal activities been</a:t>
                      </a:r>
                      <a:r>
                        <a:rPr lang="en-US" sz="1100" baseline="0" dirty="0" smtClean="0"/>
                        <a:t> ongoing</a:t>
                      </a:r>
                      <a:r>
                        <a:rPr lang="en-US" sz="1100" dirty="0" smtClean="0"/>
                        <a:t> since 18 Aug 2016 – this activity will continue indefinitely. These reversal activations are performed near high latitudes (70N, 70S, 75N, 75S, 80N, 80S) in order to provide for a more consistent placement of the reversal-induced data gaps.  </a:t>
                      </a:r>
                    </a:p>
                    <a:p>
                      <a:pPr marL="0" indent="0">
                        <a:spcBef>
                          <a:spcPts val="400"/>
                        </a:spcBef>
                        <a:buNone/>
                      </a:pPr>
                      <a:r>
                        <a:rPr lang="en-US" sz="1100" dirty="0" smtClean="0"/>
                        <a:t>Note  - The purpose of the ATMS scan driver motor reversal is to extend the bearing life.  During each reversal activity, expect up to a one minute ATMS data outage.  ATMS  data resumes normally after each scan drive motor reversal activity is completed.</a:t>
                      </a:r>
                    </a:p>
                  </a:txBody>
                  <a:tcPr marL="84406" marR="84406">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20" name="TextBox 19"/>
          <p:cNvSpPr txBox="1"/>
          <p:nvPr/>
        </p:nvSpPr>
        <p:spPr>
          <a:xfrm>
            <a:off x="8610600" y="6477000"/>
            <a:ext cx="968507" cy="276999"/>
          </a:xfrm>
          <a:prstGeom prst="rect">
            <a:avLst/>
          </a:prstGeom>
          <a:noFill/>
        </p:spPr>
        <p:txBody>
          <a:bodyPr wrap="square" rtlCol="0">
            <a:spAutoFit/>
          </a:bodyPr>
          <a:lstStyle/>
          <a:p>
            <a:r>
              <a:rPr lang="en-US" sz="1200" dirty="0" smtClean="0"/>
              <a:t>34</a:t>
            </a:r>
            <a:endParaRPr lang="en-US" sz="1200" dirty="0"/>
          </a:p>
        </p:txBody>
      </p:sp>
    </p:spTree>
    <p:extLst>
      <p:ext uri="{BB962C8B-B14F-4D97-AF65-F5344CB8AC3E}">
        <p14:creationId xmlns:p14="http://schemas.microsoft.com/office/powerpoint/2010/main" val="3205912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9"/>
          <p:cNvSpPr>
            <a:spLocks noGrp="1"/>
          </p:cNvSpPr>
          <p:nvPr>
            <p:ph type="title"/>
          </p:nvPr>
        </p:nvSpPr>
        <p:spPr>
          <a:xfrm>
            <a:off x="457200" y="12192"/>
            <a:ext cx="8229600" cy="914400"/>
          </a:xfrm>
        </p:spPr>
        <p:txBody>
          <a:bodyPr>
            <a:noAutofit/>
          </a:bodyPr>
          <a:lstStyle/>
          <a:p>
            <a:r>
              <a:rPr lang="en-US" sz="2400" b="1" dirty="0" smtClean="0">
                <a:solidFill>
                  <a:schemeClr val="accent1">
                    <a:lumMod val="75000"/>
                  </a:schemeClr>
                </a:solidFill>
              </a:rPr>
              <a:t>                 NESDIS OSPO – NOAA Operational Satellites </a:t>
            </a:r>
            <a:r>
              <a:rPr lang="en-US" sz="2300" dirty="0" smtClean="0">
                <a:solidFill>
                  <a:schemeClr val="accent1">
                    <a:lumMod val="75000"/>
                  </a:schemeClr>
                </a:solidFill>
              </a:rPr>
              <a:t/>
            </a:r>
            <a:br>
              <a:rPr lang="en-US" sz="2300" dirty="0" smtClean="0">
                <a:solidFill>
                  <a:schemeClr val="accent1">
                    <a:lumMod val="75000"/>
                  </a:schemeClr>
                </a:solidFill>
              </a:rPr>
            </a:br>
            <a:r>
              <a:rPr lang="en-US" sz="2300" dirty="0" smtClean="0">
                <a:solidFill>
                  <a:schemeClr val="accent1">
                    <a:lumMod val="75000"/>
                  </a:schemeClr>
                </a:solidFill>
              </a:rPr>
              <a:t>                                Product Status -- April 2017</a:t>
            </a:r>
            <a:endParaRPr lang="en-US" sz="2400" dirty="0" smtClean="0">
              <a:solidFill>
                <a:schemeClr val="accent1">
                  <a:lumMod val="75000"/>
                </a:schemeClr>
              </a:solidFill>
            </a:endParaRPr>
          </a:p>
        </p:txBody>
      </p:sp>
      <p:graphicFrame>
        <p:nvGraphicFramePr>
          <p:cNvPr id="1713544" name="Group 1416"/>
          <p:cNvGraphicFramePr>
            <a:graphicFrameLocks noGrp="1"/>
          </p:cNvGraphicFramePr>
          <p:nvPr>
            <p:ph idx="4294967295"/>
            <p:extLst/>
          </p:nvPr>
        </p:nvGraphicFramePr>
        <p:xfrm>
          <a:off x="1828800" y="6259405"/>
          <a:ext cx="5791200" cy="619506"/>
        </p:xfrm>
        <a:graphic>
          <a:graphicData uri="http://schemas.openxmlformats.org/drawingml/2006/table">
            <a:tbl>
              <a:tblPr/>
              <a:tblGrid>
                <a:gridCol w="2667000"/>
                <a:gridCol w="381000"/>
                <a:gridCol w="2253100"/>
                <a:gridCol w="490100"/>
              </a:tblGrid>
              <a:tr h="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Operational </a:t>
                      </a:r>
                      <a:r>
                        <a:rPr kumimoji="0" lang="en-US" sz="100" b="1" i="0" u="none" strike="noStrike" cap="none" normalizeH="0" baseline="0" dirty="0" smtClean="0">
                          <a:ln>
                            <a:noFill/>
                          </a:ln>
                          <a:solidFill>
                            <a:schemeClr val="tx1"/>
                          </a:solidFill>
                          <a:effectLst/>
                          <a:latin typeface="Arial" charset="0"/>
                        </a:rPr>
                        <a:t>GG</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Future S-NPP products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1190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Operational with Issues During Reporting Period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Y</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Operational with Degradation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wdDnDiag">
                      <a:fgClr>
                        <a:srgbClr val="FF6600"/>
                      </a:fgClr>
                      <a:bgClr>
                        <a:schemeClr val="bg1"/>
                      </a:bgClr>
                    </a:pattFill>
                  </a:tcPr>
                </a:tc>
              </a:tr>
              <a:tr h="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Non-Operational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bg1"/>
                          </a:solidFill>
                          <a:effectLst/>
                          <a:latin typeface="Arial" charset="0"/>
                        </a:rPr>
                        <a:t>R</a:t>
                      </a:r>
                      <a:r>
                        <a:rPr kumimoji="0" lang="en-US" sz="100" b="1" i="0" u="none" strike="noStrike" cap="none" normalizeH="0" baseline="0" dirty="0" smtClean="0">
                          <a:ln>
                            <a:noFill/>
                          </a:ln>
                          <a:solidFill>
                            <a:schemeClr val="bg1"/>
                          </a:solidFill>
                          <a:effectLst/>
                          <a:latin typeface="Arial" charset="0"/>
                        </a:rPr>
                        <a:t>R</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Not Applicable</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N/A</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aphicFrame>
        <p:nvGraphicFramePr>
          <p:cNvPr id="3298" name="Group 226"/>
          <p:cNvGraphicFramePr>
            <a:graphicFrameLocks noGrp="1"/>
          </p:cNvGraphicFramePr>
          <p:nvPr>
            <p:extLst/>
          </p:nvPr>
        </p:nvGraphicFramePr>
        <p:xfrm>
          <a:off x="990300" y="1020277"/>
          <a:ext cx="7048801" cy="5001768"/>
        </p:xfrm>
        <a:graphic>
          <a:graphicData uri="http://schemas.openxmlformats.org/drawingml/2006/table">
            <a:tbl>
              <a:tblPr/>
              <a:tblGrid>
                <a:gridCol w="1453037"/>
                <a:gridCol w="1104558"/>
                <a:gridCol w="1100305"/>
                <a:gridCol w="1325551"/>
                <a:gridCol w="960792"/>
                <a:gridCol w="1104558"/>
              </a:tblGrid>
              <a:tr h="248116">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METOP-B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NOAA-19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S-NPP*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GOES-13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GOES-15</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53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Launch Date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Sept 2012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Feb 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Oct 2011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May 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March 2010</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53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Operational Date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April 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Jun 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Sept 2013 (NDE)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April 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December 2011</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53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Mission Data Category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Primary (AM)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Secondary (PM)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Primary (PM)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GOES-East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GOES-West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53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Product Areas</a:t>
                      </a:r>
                    </a:p>
                  </a:txBody>
                  <a:tcPr anchor="b" horzOverflow="overflow">
                    <a:lnL w="381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1532">
                <a:tc>
                  <a:txBody>
                    <a:bodyPr/>
                    <a:lstStyle/>
                    <a:p>
                      <a:pPr marL="182563" marR="0" lvl="0" indent="-9525"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Imagery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Radiances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 (CrIS/ATMS)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RadBud/Emissivity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900" b="1" i="0" u="none" strike="noStrike" cap="none" normalizeH="0" baseline="0" dirty="0" smtClean="0">
                          <a:ln>
                            <a:noFill/>
                          </a:ln>
                          <a:solidFill>
                            <a:schemeClr val="tx1"/>
                          </a:solidFill>
                          <a:effectLst/>
                          <a:latin typeface="Times New Roman" pitchFamily="18" charset="0"/>
                        </a:rPr>
                        <a:t>G (Emissivity)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327868">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Soundings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  (CrIS/ATMS Moist and Temp Profiles)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Winds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 (VIIRS PW)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Sea Surface Temp</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 (VIIRS SST)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Precipitation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 (MIRS RR+TPW)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Volcanic Ash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Future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Tropical Products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G(NTCP)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327868">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Ozone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 (OMPS TC/Profile + CrIS Ozone)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54451">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Fire and Smoke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G(Active fires  and AOT)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354451">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Snow and Ice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 (Binary Snow Cover)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354451">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Vegetation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 (VIIRS Green Vegetation Fraction)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21532">
                <a:tc>
                  <a:txBody>
                    <a:bodyPr/>
                    <a:lstStyle/>
                    <a:p>
                      <a:pPr marL="18288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Broadcast Services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endParaRPr kumimoji="0" lang="en-US" sz="1000" b="1" i="0" u="none" strike="noStrike" cap="none" normalizeH="0" baseline="30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r>
            </a:tbl>
          </a:graphicData>
        </a:graphic>
      </p:graphicFrame>
      <p:sp>
        <p:nvSpPr>
          <p:cNvPr id="6" name="TextBox 5"/>
          <p:cNvSpPr txBox="1"/>
          <p:nvPr/>
        </p:nvSpPr>
        <p:spPr>
          <a:xfrm>
            <a:off x="914400" y="6051855"/>
            <a:ext cx="4371710" cy="338554"/>
          </a:xfrm>
          <a:prstGeom prst="rect">
            <a:avLst/>
          </a:prstGeom>
          <a:noFill/>
        </p:spPr>
        <p:txBody>
          <a:bodyPr wrap="none" rtlCol="0">
            <a:spAutoFit/>
          </a:bodyPr>
          <a:lstStyle/>
          <a:p>
            <a:pPr fontAlgn="base">
              <a:spcBef>
                <a:spcPct val="0"/>
              </a:spcBef>
              <a:spcAft>
                <a:spcPct val="0"/>
              </a:spcAft>
            </a:pPr>
            <a:r>
              <a:rPr lang="en-US" sz="800" dirty="0" smtClean="0">
                <a:solidFill>
                  <a:prstClr val="black"/>
                </a:solidFill>
                <a:latin typeface="Arial" pitchFamily="34" charset="0"/>
              </a:rPr>
              <a:t>*NPP Products includes only those deemed operational since NDE handover Sept 26, 2013</a:t>
            </a:r>
          </a:p>
          <a:p>
            <a:pPr fontAlgn="base">
              <a:spcBef>
                <a:spcPct val="0"/>
              </a:spcBef>
              <a:spcAft>
                <a:spcPct val="0"/>
              </a:spcAft>
            </a:pPr>
            <a:endParaRPr lang="en-US" sz="800" dirty="0">
              <a:solidFill>
                <a:prstClr val="black"/>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92F2151F-D3E4-4D2F-9D51-0553C002B90D}" type="slidenum">
              <a:rPr lang="en-US" smtClean="0">
                <a:solidFill>
                  <a:schemeClr val="tx1"/>
                </a:solidFill>
              </a:rPr>
              <a:pPr>
                <a:defRPr/>
              </a:pPr>
              <a:t>35</a:t>
            </a:fld>
            <a:endParaRPr lang="en-US" dirty="0">
              <a:solidFill>
                <a:schemeClr val="tx1"/>
              </a:solidFill>
            </a:endParaRPr>
          </a:p>
        </p:txBody>
      </p:sp>
    </p:spTree>
    <p:extLst>
      <p:ext uri="{BB962C8B-B14F-4D97-AF65-F5344CB8AC3E}">
        <p14:creationId xmlns:p14="http://schemas.microsoft.com/office/powerpoint/2010/main" val="232348006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8" name="Group 226"/>
          <p:cNvGraphicFramePr>
            <a:graphicFrameLocks noGrp="1"/>
          </p:cNvGraphicFramePr>
          <p:nvPr>
            <p:extLst/>
          </p:nvPr>
        </p:nvGraphicFramePr>
        <p:xfrm>
          <a:off x="1600200" y="1087338"/>
          <a:ext cx="5638800" cy="4642931"/>
        </p:xfrm>
        <a:graphic>
          <a:graphicData uri="http://schemas.openxmlformats.org/drawingml/2006/table">
            <a:tbl>
              <a:tblPr/>
              <a:tblGrid>
                <a:gridCol w="1284224"/>
                <a:gridCol w="1230376"/>
                <a:gridCol w="990600"/>
                <a:gridCol w="990600"/>
                <a:gridCol w="1143000"/>
              </a:tblGrid>
              <a:tr h="2206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9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METOP-A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NOAA-18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NOAA-15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GOES-14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Launch Date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Oct 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May 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May 1998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June 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Operational Date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May 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Aug 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Dec 1998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Mission Data Category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Secondary (AM)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Secondary (PM)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Secondary (AM)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Storage / Space Weather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Product Areas</a:t>
                      </a:r>
                    </a:p>
                  </a:txBody>
                  <a:tcPr anchor="b" horzOverflow="overflow">
                    <a:lnL w="381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9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9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9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9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63">
                <a:tc>
                  <a:txBody>
                    <a:bodyPr/>
                    <a:lstStyle/>
                    <a:p>
                      <a:pPr marL="182563" marR="0" lvl="0" indent="-9525"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Imagery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endParaRPr kumimoji="0" lang="en-US" sz="900" b="1" i="0" u="none" strike="noStrike" cap="none" normalizeH="0" baseline="30000" dirty="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71450">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Radiances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71450">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Radiation Budget/Emissivity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73038">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Soundings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defRPr/>
                      </a:pPr>
                      <a:r>
                        <a:rPr kumimoji="0" lang="en-US" sz="800" b="1" i="0" u="none" strike="noStrike" cap="none" normalizeH="0" baseline="0" dirty="0" smtClean="0">
                          <a:ln>
                            <a:noFill/>
                          </a:ln>
                          <a:solidFill>
                            <a:schemeClr val="tx1"/>
                          </a:solidFill>
                          <a:effectLst/>
                          <a:latin typeface="Times New Roman" pitchFamily="18" charset="0"/>
                          <a:cs typeface="Arial" charset="0"/>
                        </a:rPr>
                        <a:t>Y</a:t>
                      </a:r>
                      <a:endParaRPr kumimoji="0" lang="en-US" sz="800" b="1" i="0" u="none" strike="noStrike" kern="1200" cap="none" spc="0" normalizeH="0" baseline="0" noProof="0" dirty="0" smtClean="0">
                        <a:ln>
                          <a:noFill/>
                        </a:ln>
                        <a:solidFill>
                          <a:prstClr val="black"/>
                        </a:solidFill>
                        <a:effectLst/>
                        <a:uLnTx/>
                        <a:uFillTx/>
                        <a:latin typeface="Arial" charset="0"/>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71450">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Winds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95263">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Sea Surface Temp</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95263">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Precipitation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Y (TPW Only)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31775">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Volcanic Ash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95263">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Tropical Products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95263">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Ozone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92088">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Fire and Smoke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95263">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Snow and Ice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2888">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Vegetation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80975">
                <a:tc>
                  <a:txBody>
                    <a:bodyPr/>
                    <a:lstStyle/>
                    <a:p>
                      <a:pPr marL="182563"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Broadcast Services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rPr>
                        <a:t>Y*</a:t>
                      </a:r>
                      <a:r>
                        <a:rPr kumimoji="0" lang="en-US" sz="900" b="1" i="0" u="none" strike="noStrike" cap="none" normalizeH="0" baseline="30000" dirty="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endParaRPr kumimoji="0" lang="en-US" sz="900" b="1" i="0" u="none" strike="noStrike" cap="none" normalizeH="0" baseline="30000" dirty="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900" b="1" i="0" u="none" strike="noStrike" cap="none" normalizeH="0" baseline="0" dirty="0" smtClean="0">
                          <a:ln>
                            <a:noFill/>
                          </a:ln>
                          <a:solidFill>
                            <a:schemeClr val="tx1"/>
                          </a:solidFill>
                          <a:effectLst/>
                          <a:latin typeface="Times New Roman" pitchFamily="18" charset="0"/>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7" name="Title 6"/>
          <p:cNvSpPr>
            <a:spLocks noGrp="1"/>
          </p:cNvSpPr>
          <p:nvPr>
            <p:ph type="title"/>
          </p:nvPr>
        </p:nvSpPr>
        <p:spPr>
          <a:xfrm>
            <a:off x="685800" y="76200"/>
            <a:ext cx="8305800" cy="838200"/>
          </a:xfrm>
        </p:spPr>
        <p:txBody>
          <a:bodyPr>
            <a:noAutofit/>
          </a:bodyPr>
          <a:lstStyle/>
          <a:p>
            <a:pPr eaLnBrk="1" fontAlgn="auto" hangingPunct="1">
              <a:spcAft>
                <a:spcPts val="0"/>
              </a:spcAft>
              <a:defRPr/>
            </a:pPr>
            <a:r>
              <a:rPr lang="en-US" sz="2400" b="1" dirty="0" smtClean="0">
                <a:solidFill>
                  <a:schemeClr val="accent1">
                    <a:lumMod val="75000"/>
                  </a:schemeClr>
                </a:solidFill>
              </a:rPr>
              <a:t>                 NESDIS OSPO – Backup NOAA Satellites</a:t>
            </a:r>
            <a:r>
              <a:rPr lang="en-US" sz="2300" dirty="0" smtClean="0">
                <a:solidFill>
                  <a:schemeClr val="accent1">
                    <a:lumMod val="75000"/>
                  </a:schemeClr>
                </a:solidFill>
                <a:latin typeface="Arial" pitchFamily="34" charset="0"/>
              </a:rPr>
              <a:t/>
            </a:r>
            <a:br>
              <a:rPr lang="en-US" sz="2300" dirty="0" smtClean="0">
                <a:solidFill>
                  <a:schemeClr val="accent1">
                    <a:lumMod val="75000"/>
                  </a:schemeClr>
                </a:solidFill>
                <a:latin typeface="Arial" pitchFamily="34" charset="0"/>
              </a:rPr>
            </a:br>
            <a:r>
              <a:rPr lang="en-US" sz="2300" dirty="0" smtClean="0">
                <a:solidFill>
                  <a:schemeClr val="accent1">
                    <a:lumMod val="75000"/>
                  </a:schemeClr>
                </a:solidFill>
                <a:latin typeface="Arial" pitchFamily="34" charset="0"/>
              </a:rPr>
              <a:t>                       </a:t>
            </a:r>
            <a:r>
              <a:rPr lang="en-US" sz="2300" dirty="0" smtClean="0">
                <a:solidFill>
                  <a:schemeClr val="accent1">
                    <a:lumMod val="75000"/>
                  </a:schemeClr>
                </a:solidFill>
                <a:latin typeface="Calibri" panose="020F0502020204030204" pitchFamily="34" charset="0"/>
              </a:rPr>
              <a:t>Product Status -- April 2017</a:t>
            </a:r>
            <a:endParaRPr lang="en-US" sz="2400" dirty="0">
              <a:solidFill>
                <a:schemeClr val="accent1">
                  <a:lumMod val="75000"/>
                </a:schemeClr>
              </a:solidFill>
              <a:latin typeface="Calibri" panose="020F0502020204030204" pitchFamily="34" charset="0"/>
            </a:endParaRPr>
          </a:p>
        </p:txBody>
      </p:sp>
      <p:sp>
        <p:nvSpPr>
          <p:cNvPr id="7361" name="TextBox 6"/>
          <p:cNvSpPr txBox="1">
            <a:spLocks noChangeArrowheads="1"/>
          </p:cNvSpPr>
          <p:nvPr/>
        </p:nvSpPr>
        <p:spPr bwMode="auto">
          <a:xfrm>
            <a:off x="1070745" y="5853713"/>
            <a:ext cx="7162800" cy="353943"/>
          </a:xfrm>
          <a:prstGeom prst="rect">
            <a:avLst/>
          </a:prstGeom>
          <a:noFill/>
          <a:ln w="9525">
            <a:noFill/>
            <a:miter lim="800000"/>
            <a:headEnd/>
            <a:tailEnd/>
          </a:ln>
        </p:spPr>
        <p:txBody>
          <a:bodyPr>
            <a:spAutoFit/>
          </a:bodyPr>
          <a:lstStyle/>
          <a:p>
            <a:pPr marL="228600" indent="-228600" fontAlgn="base">
              <a:spcBef>
                <a:spcPct val="0"/>
              </a:spcBef>
              <a:spcAft>
                <a:spcPct val="0"/>
              </a:spcAft>
              <a:buFont typeface="Arial" charset="0"/>
              <a:buAutoNum type="arabicPeriod"/>
            </a:pPr>
            <a:r>
              <a:rPr lang="en-US" sz="850" dirty="0" smtClean="0">
                <a:solidFill>
                  <a:srgbClr val="000000"/>
                </a:solidFill>
                <a:latin typeface="Arial" pitchFamily="34" charset="0"/>
              </a:rPr>
              <a:t>*</a:t>
            </a:r>
            <a:r>
              <a:rPr lang="en-US" sz="850" baseline="30000" dirty="0" smtClean="0">
                <a:solidFill>
                  <a:srgbClr val="000000"/>
                </a:solidFill>
                <a:latin typeface="Arial" pitchFamily="34" charset="0"/>
              </a:rPr>
              <a:t>2</a:t>
            </a:r>
            <a:r>
              <a:rPr lang="en-US" sz="850" dirty="0" smtClean="0">
                <a:solidFill>
                  <a:srgbClr val="000000"/>
                </a:solidFill>
                <a:latin typeface="Arial" pitchFamily="34" charset="0"/>
              </a:rPr>
              <a:t>Metop-A </a:t>
            </a:r>
            <a:r>
              <a:rPr lang="en-US" sz="850" dirty="0" smtClean="0">
                <a:solidFill>
                  <a:prstClr val="black"/>
                </a:solidFill>
                <a:latin typeface="Arial" pitchFamily="34" charset="0"/>
              </a:rPr>
              <a:t>AHRPT does not support full global coverage due to earlier failure of part of the AHRPT system</a:t>
            </a:r>
          </a:p>
          <a:p>
            <a:pPr marL="228600" indent="-228600" fontAlgn="base">
              <a:spcBef>
                <a:spcPct val="0"/>
              </a:spcBef>
              <a:spcAft>
                <a:spcPct val="0"/>
              </a:spcAft>
              <a:buFont typeface="Arial" charset="0"/>
              <a:buAutoNum type="arabicPeriod"/>
            </a:pPr>
            <a:endParaRPr lang="en-US" sz="850" dirty="0">
              <a:solidFill>
                <a:prstClr val="black"/>
              </a:solidFill>
              <a:latin typeface="Arial" pitchFamily="34" charset="0"/>
            </a:endParaRPr>
          </a:p>
        </p:txBody>
      </p:sp>
      <p:graphicFrame>
        <p:nvGraphicFramePr>
          <p:cNvPr id="8" name="Group 1416"/>
          <p:cNvGraphicFramePr>
            <a:graphicFrameLocks/>
          </p:cNvGraphicFramePr>
          <p:nvPr>
            <p:extLst/>
          </p:nvPr>
        </p:nvGraphicFramePr>
        <p:xfrm>
          <a:off x="1600200" y="6180767"/>
          <a:ext cx="5791200" cy="619506"/>
        </p:xfrm>
        <a:graphic>
          <a:graphicData uri="http://schemas.openxmlformats.org/drawingml/2006/table">
            <a:tbl>
              <a:tblPr/>
              <a:tblGrid>
                <a:gridCol w="2667000"/>
                <a:gridCol w="381000"/>
                <a:gridCol w="2253100"/>
                <a:gridCol w="490100"/>
              </a:tblGrid>
              <a:tr h="19126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Operational </a:t>
                      </a:r>
                      <a:r>
                        <a:rPr kumimoji="0" lang="en-US" sz="100" b="1" i="0" u="none" strike="noStrike" cap="none" normalizeH="0" baseline="0" dirty="0" smtClean="0">
                          <a:ln>
                            <a:noFill/>
                          </a:ln>
                          <a:solidFill>
                            <a:schemeClr val="tx1"/>
                          </a:solidFill>
                          <a:effectLst/>
                          <a:latin typeface="Arial" charset="0"/>
                        </a:rPr>
                        <a:t>GG</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Operational with Issues During Reporting Period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Y</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Operational with Degradation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wdDnDiag">
                      <a:fgClr>
                        <a:srgbClr val="FF6600"/>
                      </a:fgClr>
                      <a:bgClr>
                        <a:schemeClr val="bg1"/>
                      </a:bgClr>
                    </a:pattFill>
                  </a:tcPr>
                </a:tc>
              </a:tr>
              <a:tr h="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Non-Operational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bg1"/>
                          </a:solidFill>
                          <a:effectLst/>
                          <a:latin typeface="Arial" charset="0"/>
                        </a:rPr>
                        <a:t>R</a:t>
                      </a:r>
                      <a:r>
                        <a:rPr kumimoji="0" lang="en-US" sz="100" b="1" i="0" u="none" strike="noStrike" cap="none" normalizeH="0" baseline="0" dirty="0" smtClean="0">
                          <a:ln>
                            <a:noFill/>
                          </a:ln>
                          <a:solidFill>
                            <a:schemeClr val="bg1"/>
                          </a:solidFill>
                          <a:effectLst/>
                          <a:latin typeface="Arial" charset="0"/>
                        </a:rPr>
                        <a:t>R</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Not Applicable</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dirty="0" smtClean="0">
                          <a:ln>
                            <a:noFill/>
                          </a:ln>
                          <a:solidFill>
                            <a:schemeClr val="tx1"/>
                          </a:solidFill>
                          <a:effectLst/>
                          <a:latin typeface="Arial" charset="0"/>
                        </a:rPr>
                        <a:t>N/A</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92F2151F-D3E4-4D2F-9D51-0553C002B90D}" type="slidenum">
              <a:rPr lang="en-US" smtClean="0">
                <a:solidFill>
                  <a:schemeClr val="tx1"/>
                </a:solidFill>
              </a:rPr>
              <a:pPr>
                <a:defRPr/>
              </a:pPr>
              <a:t>36</a:t>
            </a:fld>
            <a:endParaRPr lang="en-US" dirty="0">
              <a:solidFill>
                <a:schemeClr val="tx1"/>
              </a:solidFill>
            </a:endParaRPr>
          </a:p>
        </p:txBody>
      </p:sp>
    </p:spTree>
    <p:extLst>
      <p:ext uri="{BB962C8B-B14F-4D97-AF65-F5344CB8AC3E}">
        <p14:creationId xmlns:p14="http://schemas.microsoft.com/office/powerpoint/2010/main" val="93812219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4420" y="1567729"/>
          <a:ext cx="3733800" cy="4632960"/>
        </p:xfrm>
        <a:graphic>
          <a:graphicData uri="http://schemas.openxmlformats.org/drawingml/2006/table">
            <a:tbl>
              <a:tblPr firstRow="1" bandRow="1">
                <a:tableStyleId>{5C22544A-7EE6-4342-B048-85BDC9FD1C3A}</a:tableStyleId>
              </a:tblPr>
              <a:tblGrid>
                <a:gridCol w="1371600"/>
                <a:gridCol w="2362200"/>
              </a:tblGrid>
              <a:tr h="152400">
                <a:tc>
                  <a:txBody>
                    <a:bodyPr/>
                    <a:lstStyle/>
                    <a:p>
                      <a:r>
                        <a:rPr lang="en-US" sz="1200" dirty="0" smtClean="0"/>
                        <a:t>External Users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Product Types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717">
                <a:tc>
                  <a:txBody>
                    <a:bodyPr/>
                    <a:lstStyle/>
                    <a:p>
                      <a:r>
                        <a:rPr lang="en-US" sz="1000" dirty="0" smtClean="0"/>
                        <a:t>NWS-AWIPS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a:t>
                      </a:r>
                      <a:r>
                        <a:rPr lang="en-US" sz="1000" baseline="0" dirty="0" smtClean="0"/>
                        <a:t>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r>
                        <a:rPr lang="en-US" sz="1000" dirty="0" smtClean="0"/>
                        <a:t>NCEP-NCO</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ATMS/</a:t>
                      </a:r>
                      <a:r>
                        <a:rPr lang="en-US" sz="1000" dirty="0" err="1" smtClean="0"/>
                        <a:t>CrIS</a:t>
                      </a:r>
                      <a:r>
                        <a:rPr lang="en-US" sz="1000" dirty="0" smtClean="0"/>
                        <a:t>/OMPS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r>
                        <a:rPr lang="en-US" sz="1000" dirty="0" smtClean="0"/>
                        <a:t>NCEP-EMC</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r>
                        <a:rPr lang="en-US" sz="1000" dirty="0" smtClean="0"/>
                        <a:t>EUMETSAT</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a:t>
                      </a:r>
                      <a:r>
                        <a:rPr lang="en-US" sz="1000" baseline="0" dirty="0" smtClean="0"/>
                        <a:t> – ATMS/</a:t>
                      </a:r>
                      <a:r>
                        <a:rPr lang="en-US" sz="1000" baseline="0" dirty="0" err="1" smtClean="0"/>
                        <a:t>CrIS</a:t>
                      </a:r>
                      <a:r>
                        <a:rPr lang="en-US" sz="1000" baseline="0" dirty="0" smtClean="0"/>
                        <a:t>/VIIRS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r>
                        <a:rPr lang="en-US" sz="1000" dirty="0" smtClean="0"/>
                        <a:t>CMC</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ATMS/</a:t>
                      </a:r>
                      <a:r>
                        <a:rPr lang="en-US" sz="1000" dirty="0" err="1" smtClean="0"/>
                        <a:t>CrIS</a:t>
                      </a:r>
                      <a:r>
                        <a:rPr lang="en-US" sz="1000" dirty="0" smtClean="0"/>
                        <a:t>/OMPS/VIIRS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r>
                        <a:rPr lang="en-US" sz="1000" dirty="0" smtClean="0"/>
                        <a:t>JMA</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ATMS/</a:t>
                      </a:r>
                      <a:r>
                        <a:rPr lang="en-US" sz="1000" dirty="0" err="1" smtClean="0"/>
                        <a:t>CrIS</a:t>
                      </a:r>
                      <a:r>
                        <a:rPr lang="en-US" sz="1000" dirty="0" smtClean="0"/>
                        <a:t>/OMPS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477">
                <a:tc>
                  <a:txBody>
                    <a:bodyPr/>
                    <a:lstStyle/>
                    <a:p>
                      <a:r>
                        <a:rPr lang="en-US" sz="1000" dirty="0" smtClean="0"/>
                        <a:t>NASA-GPM</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err="1" smtClean="0"/>
                        <a:t>xDR</a:t>
                      </a:r>
                      <a:r>
                        <a:rPr lang="en-US" sz="1000" baseline="0" dirty="0" smtClean="0"/>
                        <a:t> – ATMS (pass-thru)</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7">
                <a:tc>
                  <a:txBody>
                    <a:bodyPr/>
                    <a:lstStyle/>
                    <a:p>
                      <a:r>
                        <a:rPr lang="en-US" sz="1000" dirty="0" smtClean="0"/>
                        <a:t>NASA-JPL</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India-NCMWRF</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ATMS/</a:t>
                      </a:r>
                      <a:r>
                        <a:rPr lang="en-US" sz="1000" dirty="0" err="1" smtClean="0"/>
                        <a:t>CrIS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NEP-IDP</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a:t>
                      </a:r>
                      <a:r>
                        <a:rPr lang="en-US" sz="1000" baseline="0" dirty="0" smtClean="0"/>
                        <a:t> – VIIRS/ATMS-</a:t>
                      </a:r>
                      <a:r>
                        <a:rPr lang="en-US" sz="1000" baseline="0" dirty="0" err="1" smtClean="0"/>
                        <a:t>MiRS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717">
                <a:tc>
                  <a:txBody>
                    <a:bodyPr/>
                    <a:lstStyle/>
                    <a:p>
                      <a:r>
                        <a:rPr lang="en-US" sz="1000" dirty="0" smtClean="0"/>
                        <a:t>STAR-CIRA</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err="1" smtClean="0"/>
                        <a:t>xDR</a:t>
                      </a:r>
                      <a:r>
                        <a:rPr lang="en-US" sz="1000" baseline="0" dirty="0" smtClean="0"/>
                        <a:t> – VIIRS (pass-thru)</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477">
                <a:tc>
                  <a:txBody>
                    <a:bodyPr/>
                    <a:lstStyle/>
                    <a:p>
                      <a:r>
                        <a:rPr lang="en-US" sz="1000" dirty="0" smtClean="0"/>
                        <a:t>STAR</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a:t>
                      </a:r>
                      <a:r>
                        <a:rPr lang="en-US" sz="1000" baseline="0" dirty="0" smtClean="0"/>
                        <a:t> – ATMS/</a:t>
                      </a:r>
                      <a:r>
                        <a:rPr lang="en-US" sz="1000" baseline="0" dirty="0" err="1" smtClean="0"/>
                        <a:t>CrIS</a:t>
                      </a:r>
                      <a:r>
                        <a:rPr lang="en-US" sz="1000" baseline="0" dirty="0" smtClean="0"/>
                        <a:t>/VIIRS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7">
                <a:tc>
                  <a:txBody>
                    <a:bodyPr/>
                    <a:lstStyle/>
                    <a:p>
                      <a:r>
                        <a:rPr lang="en-US" sz="1000" dirty="0" smtClean="0"/>
                        <a:t>NOAA-AOML</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7">
                <a:tc>
                  <a:txBody>
                    <a:bodyPr/>
                    <a:lstStyle/>
                    <a:p>
                      <a:r>
                        <a:rPr lang="en-US" sz="1000" dirty="0" smtClean="0"/>
                        <a:t>CLASS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 – VIIRS/ATMS/</a:t>
                      </a:r>
                      <a:r>
                        <a:rPr lang="en-US" sz="1000" dirty="0" err="1" smtClean="0"/>
                        <a:t>CrIS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7">
                <a:tc>
                  <a:txBody>
                    <a:bodyPr/>
                    <a:lstStyle/>
                    <a:p>
                      <a:r>
                        <a:rPr lang="en-US" sz="1000" b="0" dirty="0" smtClean="0"/>
                        <a:t>JTWC</a:t>
                      </a:r>
                      <a:endParaRPr 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ATMS (derived)</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7">
                <a:tc>
                  <a:txBody>
                    <a:bodyPr/>
                    <a:lstStyle/>
                    <a:p>
                      <a:r>
                        <a:rPr lang="en-US" sz="1000" b="0" dirty="0" smtClean="0"/>
                        <a:t>NCEI</a:t>
                      </a:r>
                      <a:endParaRPr 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237">
                <a:tc>
                  <a:txBody>
                    <a:bodyPr/>
                    <a:lstStyle/>
                    <a:p>
                      <a:r>
                        <a:rPr lang="en-US" sz="1000" b="0" dirty="0" smtClean="0"/>
                        <a:t>DoD</a:t>
                      </a:r>
                      <a:endParaRPr 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NUP</a:t>
                      </a:r>
                      <a:endParaRPr lang="en-US" sz="1000" baseline="0" dirty="0" smtClean="0"/>
                    </a:p>
                    <a:p>
                      <a:pPr marL="171450" indent="-171450">
                        <a:buFont typeface="Arial" panose="020B0604020202020204" pitchFamily="34" charset="0"/>
                        <a:buChar char="•"/>
                      </a:pPr>
                      <a:r>
                        <a:rPr lang="en-US" sz="1000" baseline="0" dirty="0" err="1" smtClean="0"/>
                        <a:t>xDR</a:t>
                      </a:r>
                      <a:r>
                        <a:rPr lang="en-US" sz="1000" baseline="0" dirty="0" smtClean="0"/>
                        <a:t> </a:t>
                      </a:r>
                      <a:endParaRPr lang="en-US"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4453743" y="1570379"/>
          <a:ext cx="3429000" cy="3261360"/>
        </p:xfrm>
        <a:graphic>
          <a:graphicData uri="http://schemas.openxmlformats.org/drawingml/2006/table">
            <a:tbl>
              <a:tblPr firstRow="1" bandRow="1">
                <a:tableStyleId>{5C22544A-7EE6-4342-B048-85BDC9FD1C3A}</a:tableStyleId>
              </a:tblPr>
              <a:tblGrid>
                <a:gridCol w="1219200"/>
                <a:gridCol w="2209800"/>
              </a:tblGrid>
              <a:tr h="152400">
                <a:tc>
                  <a:txBody>
                    <a:bodyPr/>
                    <a:lstStyle/>
                    <a:p>
                      <a:r>
                        <a:rPr lang="en-US" sz="1200" dirty="0" smtClean="0"/>
                        <a:t>Internal Users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Product Type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VIIRSDIST</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NUPS</a:t>
                      </a:r>
                      <a:r>
                        <a:rPr lang="en-US" sz="1000" baseline="0" dirty="0" smtClean="0"/>
                        <a:t>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a:lstStyle/>
                    <a:p>
                      <a:r>
                        <a:rPr lang="en-US" sz="1000" dirty="0" smtClean="0"/>
                        <a:t>SFS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a:t>
                      </a:r>
                      <a:endParaRPr lang="en-US" sz="1000" baseline="0" dirty="0" smtClean="0"/>
                    </a:p>
                    <a:p>
                      <a:pPr marL="285750" indent="-285750">
                        <a:buFont typeface="Arial" panose="020B0604020202020204" pitchFamily="34" charset="0"/>
                        <a:buChar char="•"/>
                      </a:pPr>
                      <a:r>
                        <a:rPr lang="en-US" sz="1000" baseline="0" dirty="0" err="1" smtClean="0"/>
                        <a:t>xDR</a:t>
                      </a:r>
                      <a:r>
                        <a:rPr lang="en-US" sz="1000" baseline="0" dirty="0" smtClean="0"/>
                        <a:t> </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NIC</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err="1" smtClean="0"/>
                        <a:t>xDR</a:t>
                      </a:r>
                      <a:r>
                        <a:rPr lang="en-US" sz="1000" dirty="0" smtClean="0"/>
                        <a:t> – VIIRS (pass-thru)</a:t>
                      </a:r>
                    </a:p>
                    <a:p>
                      <a:pPr marL="285750" indent="-285750">
                        <a:buFont typeface="Arial" panose="020B0604020202020204" pitchFamily="34" charset="0"/>
                        <a:buChar char="•"/>
                      </a:pPr>
                      <a:r>
                        <a:rPr lang="en-US" sz="1000" dirty="0" smtClean="0"/>
                        <a:t>NUP</a:t>
                      </a:r>
                      <a:r>
                        <a:rPr lang="en-US" sz="1000" baseline="0" dirty="0" smtClean="0"/>
                        <a:t> – ATMS</a:t>
                      </a:r>
                      <a:endParaRPr lang="en-US" sz="1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Coast Watch</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a:t>
                      </a:r>
                      <a:r>
                        <a:rPr lang="en-US" sz="1000" baseline="0" dirty="0" smtClean="0"/>
                        <a:t>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a:lstStyle/>
                    <a:p>
                      <a:r>
                        <a:rPr lang="en-US" sz="1000" dirty="0" smtClean="0"/>
                        <a:t>NUCAPS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 – ATMS/</a:t>
                      </a:r>
                      <a:r>
                        <a:rPr lang="en-US" sz="1000" dirty="0" err="1" smtClean="0"/>
                        <a:t>CrIS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080">
                <a:tc>
                  <a:txBody>
                    <a:bodyPr/>
                    <a:lstStyle/>
                    <a:p>
                      <a:r>
                        <a:rPr lang="en-US" sz="1000" dirty="0" smtClean="0"/>
                        <a:t>TOAST</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 – ATMS/ </a:t>
                      </a:r>
                      <a:r>
                        <a:rPr lang="en-US" sz="1000" dirty="0" err="1" smtClean="0"/>
                        <a:t>CrIS</a:t>
                      </a:r>
                      <a:r>
                        <a:rPr lang="en-US" sz="1000" dirty="0" smtClean="0"/>
                        <a:t>/OMPS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err="1" smtClean="0"/>
                        <a:t>Okeanos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err="1" smtClean="0"/>
                        <a:t>xDR</a:t>
                      </a:r>
                      <a:r>
                        <a:rPr lang="en-US" sz="1000" baseline="0" dirty="0" smtClean="0"/>
                        <a:t> – VIIRS (pass-thru)</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Blended SST</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 - 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000" dirty="0" smtClean="0"/>
                        <a:t>DAPE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NUP – ATMS/</a:t>
                      </a:r>
                      <a:r>
                        <a:rPr lang="en-US" sz="1000" dirty="0" err="1" smtClean="0"/>
                        <a:t>CrIS</a:t>
                      </a:r>
                      <a:r>
                        <a:rPr lang="en-US" sz="1000" dirty="0" smtClean="0"/>
                        <a:t>/VIIRS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20">
                <a:tc>
                  <a:txBody>
                    <a:bodyPr/>
                    <a:lstStyle/>
                    <a:p>
                      <a:r>
                        <a:rPr lang="en-US" sz="1000" dirty="0" smtClean="0"/>
                        <a:t>Prod</a:t>
                      </a:r>
                      <a:r>
                        <a:rPr lang="en-US" sz="1000" baseline="0" dirty="0" smtClean="0"/>
                        <a:t> Mon</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NUP – ATMS/</a:t>
                      </a:r>
                      <a:r>
                        <a:rPr lang="en-US" sz="1000" dirty="0" err="1" smtClean="0"/>
                        <a:t>CrIS</a:t>
                      </a:r>
                      <a:r>
                        <a:rPr lang="en-US" sz="1000" dirty="0" smtClean="0"/>
                        <a:t>/VIIRS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080">
                <a:tc>
                  <a:txBody>
                    <a:bodyPr/>
                    <a:lstStyle/>
                    <a:p>
                      <a:r>
                        <a:rPr lang="en-US" sz="1000" dirty="0" smtClean="0"/>
                        <a:t>DDS-Legacy</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000" dirty="0" smtClean="0"/>
                        <a:t>Ancillary</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381000"/>
            <a:ext cx="8229600" cy="703344"/>
          </a:xfrm>
        </p:spPr>
        <p:txBody>
          <a:bodyPr>
            <a:normAutofit fontScale="90000"/>
          </a:bodyPr>
          <a:lstStyle/>
          <a:p>
            <a:r>
              <a:rPr lang="en-US" sz="2800" dirty="0" smtClean="0"/>
              <a:t>                   S-NPP Internal and External Users – 2017 update</a:t>
            </a:r>
            <a:endParaRPr lang="en-US" sz="2800" dirty="0"/>
          </a:p>
        </p:txBody>
      </p:sp>
      <p:sp>
        <p:nvSpPr>
          <p:cNvPr id="6" name="TextBox 5"/>
          <p:cNvSpPr txBox="1"/>
          <p:nvPr/>
        </p:nvSpPr>
        <p:spPr>
          <a:xfrm>
            <a:off x="8534400" y="6400800"/>
            <a:ext cx="968507" cy="276999"/>
          </a:xfrm>
          <a:prstGeom prst="rect">
            <a:avLst/>
          </a:prstGeom>
          <a:noFill/>
        </p:spPr>
        <p:txBody>
          <a:bodyPr wrap="square" rtlCol="0">
            <a:spAutoFit/>
          </a:bodyPr>
          <a:lstStyle/>
          <a:p>
            <a:r>
              <a:rPr lang="en-US" sz="1200" dirty="0" smtClean="0"/>
              <a:t>37</a:t>
            </a:r>
            <a:endParaRPr lang="en-US" sz="1200" dirty="0"/>
          </a:p>
        </p:txBody>
      </p:sp>
    </p:spTree>
    <p:extLst>
      <p:ext uri="{BB962C8B-B14F-4D97-AF65-F5344CB8AC3E}">
        <p14:creationId xmlns:p14="http://schemas.microsoft.com/office/powerpoint/2010/main" val="559286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9185"/>
            <a:ext cx="8229600" cy="337457"/>
          </a:xfrm>
        </p:spPr>
        <p:txBody>
          <a:bodyPr>
            <a:normAutofit fontScale="90000"/>
          </a:bodyPr>
          <a:lstStyle/>
          <a:p>
            <a:pPr algn="ctr"/>
            <a:r>
              <a:rPr lang="en-US" sz="3600" b="1" dirty="0" smtClean="0">
                <a:solidFill>
                  <a:srgbClr val="263F78"/>
                </a:solidFill>
                <a:cs typeface="Times New Roman" panose="02020603050405020304" pitchFamily="18" charset="0"/>
              </a:rPr>
              <a:t>NDE Operational Products - 2017 update</a:t>
            </a:r>
            <a:endParaRPr lang="en-US" sz="3600" dirty="0">
              <a:solidFill>
                <a:srgbClr val="263F78"/>
              </a:solidFill>
              <a:cs typeface="Times New Roman" panose="02020603050405020304" pitchFamily="18" charset="0"/>
            </a:endParaRPr>
          </a:p>
        </p:txBody>
      </p:sp>
      <p:graphicFrame>
        <p:nvGraphicFramePr>
          <p:cNvPr id="5" name="Table 4"/>
          <p:cNvGraphicFramePr>
            <a:graphicFrameLocks noGrp="1"/>
          </p:cNvGraphicFramePr>
          <p:nvPr>
            <p:extLst/>
          </p:nvPr>
        </p:nvGraphicFramePr>
        <p:xfrm>
          <a:off x="375034" y="684210"/>
          <a:ext cx="8440614" cy="5454208"/>
        </p:xfrm>
        <a:graphic>
          <a:graphicData uri="http://schemas.openxmlformats.org/drawingml/2006/table">
            <a:tbl>
              <a:tblPr firstRow="1" firstCol="1" bandRow="1">
                <a:tableStyleId>{7E9639D4-E3E2-4D34-9284-5A2195B3D0D7}</a:tableStyleId>
              </a:tblPr>
              <a:tblGrid>
                <a:gridCol w="1350498"/>
                <a:gridCol w="2225175"/>
                <a:gridCol w="3163276"/>
                <a:gridCol w="812466"/>
                <a:gridCol w="889199"/>
              </a:tblGrid>
              <a:tr h="357459">
                <a:tc>
                  <a:txBody>
                    <a:bodyPr/>
                    <a:lstStyle/>
                    <a:p>
                      <a:pPr marL="0" marR="0">
                        <a:lnSpc>
                          <a:spcPct val="107000"/>
                        </a:lnSpc>
                        <a:spcBef>
                          <a:spcPts val="0"/>
                        </a:spcBef>
                        <a:spcAft>
                          <a:spcPts val="0"/>
                        </a:spcAft>
                      </a:pPr>
                      <a:r>
                        <a:rPr lang="en-US" sz="1200" dirty="0">
                          <a:effectLst/>
                        </a:rPr>
                        <a:t>Application </a:t>
                      </a:r>
                      <a:endParaRPr lang="en-US" sz="1200" dirty="0" smtClean="0">
                        <a:effectLst/>
                      </a:endParaRPr>
                    </a:p>
                    <a:p>
                      <a:pPr marL="0" marR="0">
                        <a:lnSpc>
                          <a:spcPct val="107000"/>
                        </a:lnSpc>
                        <a:spcBef>
                          <a:spcPts val="0"/>
                        </a:spcBef>
                        <a:spcAft>
                          <a:spcPts val="0"/>
                        </a:spcAft>
                      </a:pPr>
                      <a:r>
                        <a:rPr lang="en-US" sz="1200" dirty="0" smtClean="0">
                          <a:effectLst/>
                        </a:rPr>
                        <a:t>Short </a:t>
                      </a:r>
                      <a:r>
                        <a:rPr lang="en-US" sz="1200" dirty="0">
                          <a:effectLst/>
                        </a:rPr>
                        <a:t>N</a:t>
                      </a:r>
                      <a:r>
                        <a:rPr lang="en-US" sz="1200" dirty="0" smtClean="0">
                          <a:effectLst/>
                        </a:rPr>
                        <a:t>ame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rPr>
                        <a:t>Application Name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rPr>
                        <a:t>Product  Name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Format</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Satellite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84">
                <a:tc>
                  <a:txBody>
                    <a:bodyPr/>
                    <a:lstStyle/>
                    <a:p>
                      <a:pPr marL="0" marR="0">
                        <a:lnSpc>
                          <a:spcPct val="107000"/>
                        </a:lnSpc>
                        <a:spcBef>
                          <a:spcPts val="0"/>
                        </a:spcBef>
                        <a:spcAft>
                          <a:spcPts val="0"/>
                        </a:spcAft>
                      </a:pPr>
                      <a:r>
                        <a:rPr lang="en-US" sz="1100" dirty="0">
                          <a:effectLst/>
                        </a:rPr>
                        <a:t>ACSPO SST</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Advanced Clear Sky Processor for Oceans (NDE) - SST</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SST, Clear Sky Mask</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a:effectLst/>
                        </a:rPr>
                        <a:t>netCDF</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a:effectLst/>
                        </a:rPr>
                        <a:t>AOT</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Aerosol Optical Thickness</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Aerosol Optical Thickness (NDE)</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BUFR</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a:effectLst/>
                        </a:rPr>
                        <a:t>ATMS-SDR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ATMS SDR radiances</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ATMS SDR radiances 22 channels (NDE)</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BUFR</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84">
                <a:tc>
                  <a:txBody>
                    <a:bodyPr/>
                    <a:lstStyle/>
                    <a:p>
                      <a:pPr marL="0" marR="0">
                        <a:lnSpc>
                          <a:spcPct val="107000"/>
                        </a:lnSpc>
                        <a:spcBef>
                          <a:spcPts val="0"/>
                        </a:spcBef>
                        <a:spcAft>
                          <a:spcPts val="0"/>
                        </a:spcAft>
                      </a:pPr>
                      <a:r>
                        <a:rPr lang="en-US" sz="1100" dirty="0">
                          <a:effectLst/>
                        </a:rPr>
                        <a:t>CRIS-SDR-399</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effectLst/>
                        </a:rPr>
                        <a:t>CrIS</a:t>
                      </a:r>
                      <a:r>
                        <a:rPr lang="en-US" sz="1100" dirty="0">
                          <a:effectLst/>
                        </a:rPr>
                        <a:t> SDR radiances 399</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effectLst/>
                        </a:rPr>
                        <a:t>CrIS</a:t>
                      </a:r>
                      <a:r>
                        <a:rPr lang="en-US" sz="1100" dirty="0">
                          <a:effectLst/>
                        </a:rPr>
                        <a:t> IR sounder SDR radiances 399 channels for NWP data assimilation (NDE)</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BUFR</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84">
                <a:tc>
                  <a:txBody>
                    <a:bodyPr/>
                    <a:lstStyle/>
                    <a:p>
                      <a:pPr marL="0" marR="0">
                        <a:lnSpc>
                          <a:spcPct val="107000"/>
                        </a:lnSpc>
                        <a:spcBef>
                          <a:spcPts val="0"/>
                        </a:spcBef>
                        <a:spcAft>
                          <a:spcPts val="0"/>
                        </a:spcAft>
                      </a:pPr>
                      <a:r>
                        <a:rPr lang="en-US" sz="1100" dirty="0">
                          <a:effectLst/>
                        </a:rPr>
                        <a:t>CRIS-SDR-1305</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effectLst/>
                        </a:rPr>
                        <a:t>CrIS</a:t>
                      </a:r>
                      <a:r>
                        <a:rPr lang="en-US" sz="1100" dirty="0">
                          <a:effectLst/>
                        </a:rPr>
                        <a:t> SDR radiances 1305</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effectLst/>
                        </a:rPr>
                        <a:t>CrIS</a:t>
                      </a:r>
                      <a:r>
                        <a:rPr lang="en-US" sz="1100" dirty="0">
                          <a:effectLst/>
                        </a:rPr>
                        <a:t> IR sounder SDR radiances 1305 channels for NWP data assimilation (NDE)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BUFR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484">
                <a:tc>
                  <a:txBody>
                    <a:bodyPr/>
                    <a:lstStyle/>
                    <a:p>
                      <a:pPr marL="0" marR="0">
                        <a:lnSpc>
                          <a:spcPct val="107000"/>
                        </a:lnSpc>
                        <a:spcBef>
                          <a:spcPts val="0"/>
                        </a:spcBef>
                        <a:spcAft>
                          <a:spcPts val="0"/>
                        </a:spcAft>
                      </a:pPr>
                      <a:r>
                        <a:rPr lang="en-US" sz="1100" dirty="0" smtClean="0">
                          <a:effectLst/>
                        </a:rPr>
                        <a:t>GVF</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GVF</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Green</a:t>
                      </a:r>
                      <a:r>
                        <a:rPr lang="en-US" sz="1100" baseline="0" dirty="0" smtClean="0">
                          <a:effectLst/>
                        </a:rPr>
                        <a:t> Vegetation Fraction – 7 day product</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Grib2</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84">
                <a:tc>
                  <a:txBody>
                    <a:bodyPr/>
                    <a:lstStyle/>
                    <a:p>
                      <a:pPr marL="0" marR="0">
                        <a:lnSpc>
                          <a:spcPct val="107000"/>
                        </a:lnSpc>
                        <a:spcBef>
                          <a:spcPts val="0"/>
                        </a:spcBef>
                        <a:spcAft>
                          <a:spcPts val="0"/>
                        </a:spcAft>
                      </a:pPr>
                      <a:r>
                        <a:rPr lang="en-US" sz="1100" dirty="0">
                          <a:effectLst/>
                        </a:rPr>
                        <a:t>NUCAPS Level </a:t>
                      </a:r>
                      <a:r>
                        <a:rPr lang="en-US" sz="1100" dirty="0" smtClean="0">
                          <a:effectLst/>
                        </a:rPr>
                        <a:t>2</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NOAA Unique </a:t>
                      </a:r>
                      <a:r>
                        <a:rPr lang="en-US" sz="1100" dirty="0" err="1">
                          <a:effectLst/>
                        </a:rPr>
                        <a:t>CrIS</a:t>
                      </a:r>
                      <a:r>
                        <a:rPr lang="en-US" sz="1100" dirty="0">
                          <a:effectLst/>
                        </a:rPr>
                        <a:t> ATMS product System Level 2</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smtClean="0">
                          <a:effectLst/>
                        </a:rPr>
                        <a:t>CrIS</a:t>
                      </a:r>
                      <a:r>
                        <a:rPr lang="en-US" sz="1100" dirty="0" smtClean="0">
                          <a:effectLst/>
                        </a:rPr>
                        <a:t>/ATMS Atmospheric </a:t>
                      </a:r>
                      <a:r>
                        <a:rPr lang="en-US" sz="1100" dirty="0">
                          <a:effectLst/>
                        </a:rPr>
                        <a:t>Temp Profile </a:t>
                      </a:r>
                      <a:endParaRPr lang="en-US" sz="1100" dirty="0" smtClean="0">
                        <a:effectLst/>
                      </a:endParaRPr>
                    </a:p>
                    <a:p>
                      <a:pPr marL="0" marR="0">
                        <a:lnSpc>
                          <a:spcPct val="107000"/>
                        </a:lnSpc>
                        <a:spcBef>
                          <a:spcPts val="0"/>
                        </a:spcBef>
                        <a:spcAft>
                          <a:spcPts val="0"/>
                        </a:spcAft>
                      </a:pPr>
                      <a:r>
                        <a:rPr lang="en-US" sz="1100" dirty="0" err="1" smtClean="0">
                          <a:effectLst/>
                        </a:rPr>
                        <a:t>CrIS</a:t>
                      </a:r>
                      <a:r>
                        <a:rPr lang="en-US" sz="1100" dirty="0" smtClean="0">
                          <a:effectLst/>
                        </a:rPr>
                        <a:t>/ATMS  Atmospheric </a:t>
                      </a:r>
                      <a:r>
                        <a:rPr lang="en-US" sz="1100" dirty="0">
                          <a:effectLst/>
                        </a:rPr>
                        <a:t>Moisture Profile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smtClean="0">
                          <a:effectLst/>
                        </a:rPr>
                        <a:t>netCDF</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84">
                <a:tc>
                  <a:txBody>
                    <a:bodyPr/>
                    <a:lstStyle/>
                    <a:p>
                      <a:pPr marL="0" marR="0">
                        <a:lnSpc>
                          <a:spcPct val="107000"/>
                        </a:lnSpc>
                        <a:spcBef>
                          <a:spcPts val="0"/>
                        </a:spcBef>
                        <a:spcAft>
                          <a:spcPts val="0"/>
                        </a:spcAft>
                      </a:pPr>
                      <a:r>
                        <a:rPr lang="en-US" sz="1100" dirty="0" smtClean="0">
                          <a:solidFill>
                            <a:schemeClr val="tx1"/>
                          </a:solidFill>
                          <a:effectLst/>
                          <a:latin typeface="Arial" panose="020B0604020202020204" pitchFamily="34" charset="0"/>
                          <a:ea typeface="Calibri"/>
                          <a:cs typeface="Arial" panose="020B0604020202020204" pitchFamily="34" charset="0"/>
                        </a:rPr>
                        <a:t>NTCP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solidFill>
                            <a:schemeClr val="tx1"/>
                          </a:solidFill>
                          <a:effectLst/>
                          <a:latin typeface="Arial" panose="020B0604020202020204" pitchFamily="34" charset="0"/>
                          <a:ea typeface="Calibri"/>
                          <a:cs typeface="Arial" panose="020B0604020202020204" pitchFamily="34" charset="0"/>
                        </a:rPr>
                        <a:t>Tropical Cyclone Products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solidFill>
                            <a:schemeClr val="tx1"/>
                          </a:solidFill>
                          <a:effectLst/>
                          <a:latin typeface="Arial" panose="020B0604020202020204" pitchFamily="34" charset="0"/>
                          <a:ea typeface="Calibri"/>
                          <a:cs typeface="Arial" panose="020B0604020202020204" pitchFamily="34" charset="0"/>
                        </a:rPr>
                        <a:t>ATMS</a:t>
                      </a:r>
                      <a:r>
                        <a:rPr lang="en-US" sz="1100" baseline="0" dirty="0" smtClean="0">
                          <a:solidFill>
                            <a:schemeClr val="tx1"/>
                          </a:solidFill>
                          <a:effectLst/>
                          <a:latin typeface="Arial" panose="020B0604020202020204" pitchFamily="34" charset="0"/>
                          <a:ea typeface="Calibri"/>
                          <a:cs typeface="Arial" panose="020B0604020202020204" pitchFamily="34" charset="0"/>
                        </a:rPr>
                        <a:t> Microwave Tropical Cyclone Product</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smtClean="0">
                          <a:solidFill>
                            <a:schemeClr val="tx1"/>
                          </a:solidFill>
                          <a:effectLst/>
                          <a:latin typeface="Arial" panose="020B0604020202020204" pitchFamily="34" charset="0"/>
                          <a:ea typeface="Calibri"/>
                          <a:cs typeface="Arial" panose="020B0604020202020204" pitchFamily="34" charset="0"/>
                        </a:rPr>
                        <a:t>ATCF</a:t>
                      </a:r>
                    </a:p>
                    <a:p>
                      <a:pPr marL="0" marR="0" algn="ctr">
                        <a:lnSpc>
                          <a:spcPct val="107000"/>
                        </a:lnSpc>
                        <a:spcBef>
                          <a:spcPts val="0"/>
                        </a:spcBef>
                        <a:spcAft>
                          <a:spcPts val="0"/>
                        </a:spcAft>
                      </a:pPr>
                      <a:r>
                        <a:rPr lang="en-US" sz="1100" b="0" dirty="0" err="1" smtClean="0">
                          <a:solidFill>
                            <a:schemeClr val="tx1"/>
                          </a:solidFill>
                          <a:effectLst/>
                          <a:latin typeface="Arial" panose="020B0604020202020204" pitchFamily="34" charset="0"/>
                          <a:ea typeface="Calibri"/>
                          <a:cs typeface="Arial" panose="020B0604020202020204" pitchFamily="34" charset="0"/>
                        </a:rPr>
                        <a:t>Ascii</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solidFill>
                            <a:schemeClr val="tx1"/>
                          </a:solidFill>
                          <a:effectLst/>
                          <a:latin typeface="Arial" panose="020B0604020202020204" pitchFamily="34" charset="0"/>
                          <a:ea typeface="Calibri"/>
                          <a:cs typeface="Arial" panose="020B0604020202020204" pitchFamily="34" charset="0"/>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036">
                <a:tc>
                  <a:txBody>
                    <a:bodyPr/>
                    <a:lstStyle/>
                    <a:p>
                      <a:pPr marL="0" marR="0">
                        <a:lnSpc>
                          <a:spcPct val="107000"/>
                        </a:lnSpc>
                        <a:spcBef>
                          <a:spcPts val="0"/>
                        </a:spcBef>
                        <a:spcAft>
                          <a:spcPts val="0"/>
                        </a:spcAft>
                      </a:pPr>
                      <a:r>
                        <a:rPr lang="en-US" sz="1100" dirty="0">
                          <a:effectLst/>
                        </a:rPr>
                        <a:t>MIRS ATMS</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Microwave Integrated Retrieval System (NDE) - ATMS</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MIRS </a:t>
                      </a:r>
                      <a:r>
                        <a:rPr lang="en-US" sz="1100" dirty="0" smtClean="0">
                          <a:effectLst/>
                        </a:rPr>
                        <a:t>ATMS </a:t>
                      </a:r>
                      <a:r>
                        <a:rPr lang="en-US" sz="1100" dirty="0">
                          <a:effectLst/>
                        </a:rPr>
                        <a:t>image products </a:t>
                      </a:r>
                      <a:endParaRPr lang="en-US" sz="1100" dirty="0" smtClean="0">
                        <a:effectLst/>
                      </a:endParaRPr>
                    </a:p>
                    <a:p>
                      <a:pPr marL="0" marR="0">
                        <a:lnSpc>
                          <a:spcPct val="107000"/>
                        </a:lnSpc>
                        <a:spcBef>
                          <a:spcPts val="0"/>
                        </a:spcBef>
                        <a:spcAft>
                          <a:spcPts val="0"/>
                        </a:spcAft>
                      </a:pPr>
                      <a:r>
                        <a:rPr lang="en-US" sz="1100" dirty="0" smtClean="0">
                          <a:effectLst/>
                        </a:rPr>
                        <a:t>MIRS </a:t>
                      </a:r>
                      <a:r>
                        <a:rPr lang="en-US" sz="1100" dirty="0">
                          <a:effectLst/>
                        </a:rPr>
                        <a:t>ATMS </a:t>
                      </a:r>
                      <a:r>
                        <a:rPr lang="en-US" sz="1100" dirty="0" smtClean="0">
                          <a:effectLst/>
                        </a:rPr>
                        <a:t>SND products</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smtClean="0">
                          <a:effectLst/>
                        </a:rPr>
                        <a:t>netCDF</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595">
                <a:tc>
                  <a:txBody>
                    <a:bodyPr/>
                    <a:lstStyle/>
                    <a:p>
                      <a:pPr marL="0" marR="0">
                        <a:lnSpc>
                          <a:spcPct val="107000"/>
                        </a:lnSpc>
                        <a:spcBef>
                          <a:spcPts val="0"/>
                        </a:spcBef>
                        <a:spcAft>
                          <a:spcPts val="0"/>
                        </a:spcAft>
                      </a:pPr>
                      <a:r>
                        <a:rPr lang="en-US" sz="1100" dirty="0">
                          <a:effectLst/>
                        </a:rPr>
                        <a:t>OMPS-NP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OMPS nadir profile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Ozone nadir profile (NDE)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BUFR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a:effectLst/>
                        </a:rPr>
                        <a:t>OMPS-TC</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OMPS total column</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Ozone total column (NDE)</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BUFR</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595">
                <a:tc>
                  <a:txBody>
                    <a:bodyPr/>
                    <a:lstStyle/>
                    <a:p>
                      <a:pPr marL="0" marR="0">
                        <a:lnSpc>
                          <a:spcPct val="107000"/>
                        </a:lnSpc>
                        <a:spcBef>
                          <a:spcPts val="0"/>
                        </a:spcBef>
                        <a:spcAft>
                          <a:spcPts val="0"/>
                        </a:spcAft>
                      </a:pPr>
                      <a:r>
                        <a:rPr lang="en-US" sz="1100" dirty="0" smtClean="0">
                          <a:effectLst/>
                        </a:rPr>
                        <a:t>VIIRS-EDR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a:t>
                      </a:r>
                      <a:r>
                        <a:rPr lang="en-US" sz="1100" dirty="0" smtClean="0">
                          <a:effectLst/>
                        </a:rPr>
                        <a:t>EDR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a:t>
                      </a:r>
                      <a:r>
                        <a:rPr lang="en-US" sz="1100" dirty="0" smtClean="0">
                          <a:effectLst/>
                        </a:rPr>
                        <a:t>EDR </a:t>
                      </a:r>
                      <a:r>
                        <a:rPr lang="en-US" sz="1100" dirty="0">
                          <a:effectLst/>
                        </a:rPr>
                        <a:t>(NDE)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a:effectLst/>
                        </a:rPr>
                        <a:t>netCDF</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595">
                <a:tc>
                  <a:txBody>
                    <a:bodyPr/>
                    <a:lstStyle/>
                    <a:p>
                      <a:pPr marL="0" marR="0">
                        <a:lnSpc>
                          <a:spcPct val="107000"/>
                        </a:lnSpc>
                        <a:spcBef>
                          <a:spcPts val="0"/>
                        </a:spcBef>
                        <a:spcAft>
                          <a:spcPts val="0"/>
                        </a:spcAft>
                      </a:pPr>
                      <a:r>
                        <a:rPr lang="en-US" sz="1100" dirty="0" smtClean="0">
                          <a:effectLst/>
                        </a:rPr>
                        <a:t>VIIRS-SDR</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a:t>
                      </a:r>
                      <a:r>
                        <a:rPr lang="en-US" sz="1100" dirty="0" smtClean="0">
                          <a:effectLst/>
                        </a:rPr>
                        <a:t>SDR</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a:t>
                      </a:r>
                      <a:r>
                        <a:rPr lang="en-US" sz="1100" dirty="0" smtClean="0">
                          <a:effectLst/>
                        </a:rPr>
                        <a:t>SDR </a:t>
                      </a:r>
                      <a:r>
                        <a:rPr lang="en-US" sz="1100" dirty="0">
                          <a:effectLst/>
                        </a:rPr>
                        <a:t>(NDE)</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a:effectLst/>
                        </a:rPr>
                        <a:t>netCDF</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smtClean="0">
                          <a:effectLst/>
                        </a:rPr>
                        <a:t>VIIRS Binary Snow Cover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VIIRS Binary Snow</a:t>
                      </a:r>
                      <a:r>
                        <a:rPr lang="en-US" sz="1100" baseline="0" dirty="0" smtClean="0">
                          <a:effectLst/>
                        </a:rPr>
                        <a:t> Cover</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VIIRS Binary Snow Map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smtClean="0">
                          <a:effectLst/>
                        </a:rPr>
                        <a:t>netCDF</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a:effectLst/>
                        </a:rPr>
                        <a:t>VPW</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Polar Winds</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VIIRS Polar </a:t>
                      </a:r>
                      <a:r>
                        <a:rPr lang="en-US" sz="1100" dirty="0" smtClean="0">
                          <a:effectLst/>
                        </a:rPr>
                        <a:t>Winds</a:t>
                      </a:r>
                      <a:endParaRPr lang="en-US" sz="1100" b="1"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rPr>
                        <a:t>BUFR </a:t>
                      </a:r>
                      <a:r>
                        <a:rPr lang="en-US" sz="1100" dirty="0" err="1">
                          <a:effectLst/>
                        </a:rPr>
                        <a:t>netCDF</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a:xfrm>
            <a:off x="8382001" y="6400800"/>
            <a:ext cx="609600" cy="365125"/>
          </a:xfrm>
        </p:spPr>
        <p:txBody>
          <a:bodyPr/>
          <a:lstStyle/>
          <a:p>
            <a:pPr>
              <a:spcBef>
                <a:spcPct val="50000"/>
              </a:spcBef>
              <a:defRPr/>
            </a:pPr>
            <a:fld id="{2B4BF80E-6E54-42BC-8C9F-D391BA1FFA80}" type="slidenum">
              <a:rPr lang="en-US" smtClean="0"/>
              <a:pPr>
                <a:spcBef>
                  <a:spcPct val="50000"/>
                </a:spcBef>
                <a:defRPr/>
              </a:pPr>
              <a:t>38</a:t>
            </a:fld>
            <a:endParaRPr lang="en-US" dirty="0"/>
          </a:p>
        </p:txBody>
      </p:sp>
    </p:spTree>
    <p:extLst>
      <p:ext uri="{BB962C8B-B14F-4D97-AF65-F5344CB8AC3E}">
        <p14:creationId xmlns:p14="http://schemas.microsoft.com/office/powerpoint/2010/main" val="2715366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9185"/>
            <a:ext cx="8229600" cy="337457"/>
          </a:xfrm>
        </p:spPr>
        <p:txBody>
          <a:bodyPr>
            <a:normAutofit fontScale="90000"/>
          </a:bodyPr>
          <a:lstStyle/>
          <a:p>
            <a:pPr algn="ctr"/>
            <a:r>
              <a:rPr lang="en-US" sz="3600" b="1" dirty="0" smtClean="0">
                <a:solidFill>
                  <a:srgbClr val="263F78"/>
                </a:solidFill>
                <a:cs typeface="Times New Roman" panose="02020603050405020304" pitchFamily="18" charset="0"/>
              </a:rPr>
              <a:t>NDE Operational Products – 2017 update</a:t>
            </a:r>
            <a:endParaRPr lang="en-US" sz="3600" dirty="0">
              <a:solidFill>
                <a:srgbClr val="263F78"/>
              </a:solidFill>
              <a:cs typeface="Times New Roman" panose="02020603050405020304" pitchFamily="18" charset="0"/>
            </a:endParaRPr>
          </a:p>
        </p:txBody>
      </p:sp>
      <p:graphicFrame>
        <p:nvGraphicFramePr>
          <p:cNvPr id="5" name="Table 4"/>
          <p:cNvGraphicFramePr>
            <a:graphicFrameLocks noGrp="1"/>
          </p:cNvGraphicFramePr>
          <p:nvPr>
            <p:extLst/>
          </p:nvPr>
        </p:nvGraphicFramePr>
        <p:xfrm>
          <a:off x="375034" y="684210"/>
          <a:ext cx="8440614" cy="1439303"/>
        </p:xfrm>
        <a:graphic>
          <a:graphicData uri="http://schemas.openxmlformats.org/drawingml/2006/table">
            <a:tbl>
              <a:tblPr firstRow="1" firstCol="1" bandRow="1">
                <a:tableStyleId>{7E9639D4-E3E2-4D34-9284-5A2195B3D0D7}</a:tableStyleId>
              </a:tblPr>
              <a:tblGrid>
                <a:gridCol w="1350498"/>
                <a:gridCol w="2225175"/>
                <a:gridCol w="3163276"/>
                <a:gridCol w="812466"/>
                <a:gridCol w="889199"/>
              </a:tblGrid>
              <a:tr h="357459">
                <a:tc>
                  <a:txBody>
                    <a:bodyPr/>
                    <a:lstStyle/>
                    <a:p>
                      <a:pPr marL="0" marR="0">
                        <a:lnSpc>
                          <a:spcPct val="107000"/>
                        </a:lnSpc>
                        <a:spcBef>
                          <a:spcPts val="0"/>
                        </a:spcBef>
                        <a:spcAft>
                          <a:spcPts val="0"/>
                        </a:spcAft>
                      </a:pPr>
                      <a:r>
                        <a:rPr lang="en-US" sz="1200" dirty="0">
                          <a:effectLst/>
                        </a:rPr>
                        <a:t>Application </a:t>
                      </a:r>
                      <a:endParaRPr lang="en-US" sz="1200" dirty="0" smtClean="0">
                        <a:effectLst/>
                      </a:endParaRPr>
                    </a:p>
                    <a:p>
                      <a:pPr marL="0" marR="0">
                        <a:lnSpc>
                          <a:spcPct val="107000"/>
                        </a:lnSpc>
                        <a:spcBef>
                          <a:spcPts val="0"/>
                        </a:spcBef>
                        <a:spcAft>
                          <a:spcPts val="0"/>
                        </a:spcAft>
                      </a:pPr>
                      <a:r>
                        <a:rPr lang="en-US" sz="1200" dirty="0" smtClean="0">
                          <a:effectLst/>
                        </a:rPr>
                        <a:t>Short </a:t>
                      </a:r>
                      <a:r>
                        <a:rPr lang="en-US" sz="1200" dirty="0">
                          <a:effectLst/>
                        </a:rPr>
                        <a:t>N</a:t>
                      </a:r>
                      <a:r>
                        <a:rPr lang="en-US" sz="1200" dirty="0" smtClean="0">
                          <a:effectLst/>
                        </a:rPr>
                        <a:t>ame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rPr>
                        <a:t>Application Name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rPr>
                        <a:t>Product  Name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Format</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rPr>
                        <a:t>Satellite</a:t>
                      </a:r>
                      <a:endParaRPr lang="en-US" sz="1200" dirty="0">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784">
                <a:tc>
                  <a:txBody>
                    <a:bodyPr/>
                    <a:lstStyle/>
                    <a:p>
                      <a:pPr marL="0" marR="0">
                        <a:lnSpc>
                          <a:spcPct val="107000"/>
                        </a:lnSpc>
                        <a:spcBef>
                          <a:spcPts val="0"/>
                        </a:spcBef>
                        <a:spcAft>
                          <a:spcPts val="0"/>
                        </a:spcAft>
                      </a:pPr>
                      <a:r>
                        <a:rPr lang="en-US" sz="1100" dirty="0" smtClean="0">
                          <a:effectLst/>
                        </a:rPr>
                        <a:t>Vegetation Health</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Vegetation Health Products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VIIRS Vegetation Health Products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smtClean="0">
                          <a:effectLst/>
                        </a:rPr>
                        <a:t>netCDF</a:t>
                      </a:r>
                      <a:r>
                        <a:rPr lang="en-US" sz="1100" dirty="0" smtClean="0">
                          <a:effectLst/>
                        </a:rPr>
                        <a:t>/</a:t>
                      </a:r>
                    </a:p>
                    <a:p>
                      <a:pPr marL="0" marR="0" algn="ctr">
                        <a:lnSpc>
                          <a:spcPct val="107000"/>
                        </a:lnSpc>
                        <a:spcBef>
                          <a:spcPts val="0"/>
                        </a:spcBef>
                        <a:spcAft>
                          <a:spcPts val="0"/>
                        </a:spcAft>
                      </a:pPr>
                      <a:r>
                        <a:rPr lang="en-US" sz="1100" dirty="0" err="1" smtClean="0">
                          <a:effectLst/>
                        </a:rPr>
                        <a:t>Geotiff</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smtClean="0">
                          <a:effectLst/>
                        </a:rPr>
                        <a:t>GAASP</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GCOM AMSR2 Algorithm Software Processor </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AMSR2 Radiances, Ocean, Precipitation, Sea Ice</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smtClean="0">
                          <a:effectLst/>
                        </a:rPr>
                        <a:t>netCDF</a:t>
                      </a:r>
                      <a:r>
                        <a:rPr lang="en-US" sz="1100" dirty="0" smtClean="0">
                          <a:effectLst/>
                        </a:rPr>
                        <a:t>/</a:t>
                      </a:r>
                    </a:p>
                    <a:p>
                      <a:pPr marL="0" marR="0" algn="ctr">
                        <a:lnSpc>
                          <a:spcPct val="107000"/>
                        </a:lnSpc>
                        <a:spcBef>
                          <a:spcPts val="0"/>
                        </a:spcBef>
                        <a:spcAft>
                          <a:spcPts val="0"/>
                        </a:spcAft>
                      </a:pPr>
                      <a:r>
                        <a:rPr lang="en-US" sz="1100" dirty="0" smtClean="0">
                          <a:effectLst/>
                        </a:rPr>
                        <a:t>BUFR</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solidFill>
                            <a:schemeClr val="tx1"/>
                          </a:solidFill>
                          <a:effectLst/>
                          <a:latin typeface="+mn-lt"/>
                          <a:ea typeface="+mn-ea"/>
                          <a:cs typeface="+mn-cs"/>
                        </a:rPr>
                        <a:t>GCOM</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89">
                <a:tc>
                  <a:txBody>
                    <a:bodyPr/>
                    <a:lstStyle/>
                    <a:p>
                      <a:pPr marL="0" marR="0">
                        <a:lnSpc>
                          <a:spcPct val="107000"/>
                        </a:lnSpc>
                        <a:spcBef>
                          <a:spcPts val="0"/>
                        </a:spcBef>
                        <a:spcAft>
                          <a:spcPts val="0"/>
                        </a:spcAft>
                      </a:pPr>
                      <a:r>
                        <a:rPr lang="en-US" sz="1100" dirty="0" smtClean="0">
                          <a:effectLst/>
                        </a:rPr>
                        <a:t>Active Fire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VIIRS</a:t>
                      </a:r>
                      <a:r>
                        <a:rPr lang="en-US" sz="1100" baseline="0" dirty="0" smtClean="0">
                          <a:effectLst/>
                        </a:rPr>
                        <a:t> Active Fire</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rPr>
                        <a:t>VIIRS Active Fire</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smtClean="0">
                          <a:effectLst/>
                        </a:rPr>
                        <a:t>netCDF</a:t>
                      </a:r>
                      <a:endParaRPr lang="en-US" sz="1100" b="1"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SNPP</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49968" marR="49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32072" y="2438400"/>
            <a:ext cx="8487292" cy="923330"/>
          </a:xfrm>
          <a:prstGeom prst="rect">
            <a:avLst/>
          </a:prstGeom>
          <a:noFill/>
        </p:spPr>
        <p:txBody>
          <a:bodyPr wrap="square" rtlCol="0">
            <a:spAutoFit/>
          </a:bodyPr>
          <a:lstStyle/>
          <a:p>
            <a:pPr>
              <a:spcBef>
                <a:spcPts val="0"/>
              </a:spcBef>
              <a:buClr>
                <a:srgbClr val="0F6FC6">
                  <a:lumMod val="75000"/>
                </a:srgbClr>
              </a:buClr>
              <a:buSzPct val="150000"/>
            </a:pPr>
            <a:r>
              <a:rPr lang="en-US" sz="1200" dirty="0" smtClean="0">
                <a:solidFill>
                  <a:prstClr val="black"/>
                </a:solidFill>
                <a:latin typeface="Arial" panose="020B0604020202020204" pitchFamily="34" charset="0"/>
                <a:cs typeface="Arial" panose="020B0604020202020204" pitchFamily="34" charset="0"/>
              </a:rPr>
              <a:t>Upcoming Operational Products </a:t>
            </a:r>
            <a:r>
              <a:rPr lang="en-US" sz="1200" dirty="0">
                <a:solidFill>
                  <a:prstClr val="black"/>
                </a:solidFill>
                <a:latin typeface="Arial" panose="020B0604020202020204" pitchFamily="34" charset="0"/>
                <a:cs typeface="Arial" panose="020B0604020202020204" pitchFamily="34" charset="0"/>
              </a:rPr>
              <a:t>(</a:t>
            </a:r>
            <a:r>
              <a:rPr lang="en-US" sz="1200" dirty="0" smtClean="0">
                <a:solidFill>
                  <a:prstClr val="black"/>
                </a:solidFill>
                <a:latin typeface="Arial" panose="020B0604020202020204" pitchFamily="34" charset="0"/>
                <a:cs typeface="Arial" panose="020B0604020202020204" pitchFamily="34" charset="0"/>
              </a:rPr>
              <a:t>SPSRB schedule)</a:t>
            </a:r>
          </a:p>
          <a:p>
            <a:pPr marL="285750" indent="-285750">
              <a:spcBef>
                <a:spcPts val="0"/>
              </a:spcBef>
              <a:buClr>
                <a:srgbClr val="0F6FC6">
                  <a:lumMod val="75000"/>
                </a:srgbClr>
              </a:buClr>
              <a:buSzPct val="150000"/>
              <a:buFont typeface="Arial" panose="020B0604020202020204" pitchFamily="34" charset="0"/>
              <a:buChar char="•"/>
            </a:pPr>
            <a:r>
              <a:rPr lang="en-US" sz="1200" b="0" dirty="0" smtClean="0">
                <a:solidFill>
                  <a:prstClr val="black"/>
                </a:solidFill>
                <a:latin typeface="Arial" panose="020B0604020202020204" pitchFamily="34" charset="0"/>
                <a:cs typeface="Arial" panose="020B0604020202020204" pitchFamily="34" charset="0"/>
                <a:sym typeface="Wingdings" panose="05000000000000000000" pitchFamily="2" charset="2"/>
              </a:rPr>
              <a:t>V8TOZ and V8Pro (Jun)</a:t>
            </a:r>
          </a:p>
          <a:p>
            <a:pPr marL="285750" indent="-285750">
              <a:spcBef>
                <a:spcPts val="0"/>
              </a:spcBef>
              <a:buClr>
                <a:srgbClr val="0F6FC6">
                  <a:lumMod val="75000"/>
                </a:srgbClr>
              </a:buClr>
              <a:buSzPct val="15000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sym typeface="Wingdings" panose="05000000000000000000" pitchFamily="2" charset="2"/>
              </a:rPr>
              <a:t>Enterprise VIIRS Aerosol, Cloud, and </a:t>
            </a:r>
            <a:r>
              <a:rPr lang="en-US" sz="1200" dirty="0" err="1" smtClean="0">
                <a:solidFill>
                  <a:prstClr val="black"/>
                </a:solidFill>
                <a:latin typeface="Arial" panose="020B0604020202020204" pitchFamily="34" charset="0"/>
                <a:cs typeface="Arial" panose="020B0604020202020204" pitchFamily="34" charset="0"/>
                <a:sym typeface="Wingdings" panose="05000000000000000000" pitchFamily="2" charset="2"/>
              </a:rPr>
              <a:t>Crosphere</a:t>
            </a:r>
            <a:r>
              <a:rPr lang="en-US" sz="1200" dirty="0" smtClean="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200" b="0" dirty="0" smtClean="0">
                <a:solidFill>
                  <a:prstClr val="black"/>
                </a:solidFill>
                <a:latin typeface="Arial" panose="020B0604020202020204" pitchFamily="34" charset="0"/>
                <a:cs typeface="Arial" panose="020B0604020202020204" pitchFamily="34" charset="0"/>
                <a:sym typeface="Wingdings" panose="05000000000000000000" pitchFamily="2" charset="2"/>
              </a:rPr>
              <a:t>(</a:t>
            </a:r>
            <a:r>
              <a:rPr lang="en-US" sz="1200" dirty="0" smtClean="0">
                <a:solidFill>
                  <a:prstClr val="black"/>
                </a:solidFill>
                <a:latin typeface="Arial" panose="020B0604020202020204" pitchFamily="34" charset="0"/>
                <a:cs typeface="Arial" panose="020B0604020202020204" pitchFamily="34" charset="0"/>
                <a:sym typeface="Wingdings" panose="05000000000000000000" pitchFamily="2" charset="2"/>
              </a:rPr>
              <a:t>Jun</a:t>
            </a:r>
            <a:r>
              <a:rPr lang="en-US" sz="1200" b="0" dirty="0" smtClean="0">
                <a:solidFill>
                  <a:prstClr val="black"/>
                </a:solidFill>
                <a:latin typeface="Arial" panose="020B0604020202020204" pitchFamily="34" charset="0"/>
                <a:cs typeface="Arial" panose="020B0604020202020204" pitchFamily="34" charset="0"/>
                <a:sym typeface="Wingdings" panose="05000000000000000000" pitchFamily="2" charset="2"/>
              </a:rPr>
              <a:t>)</a:t>
            </a:r>
          </a:p>
          <a:p>
            <a:pPr marL="285750" indent="-285750">
              <a:spcBef>
                <a:spcPts val="0"/>
              </a:spcBef>
              <a:buClr>
                <a:srgbClr val="0F6FC6">
                  <a:lumMod val="75000"/>
                </a:srgbClr>
              </a:buClr>
              <a:buSzPct val="150000"/>
              <a:buFont typeface="Arial" panose="020B0604020202020204" pitchFamily="34" charset="0"/>
              <a:buChar char="•"/>
            </a:pPr>
            <a:endParaRPr lang="en-US" dirty="0">
              <a:solidFill>
                <a:prstClr val="whit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a:xfrm>
            <a:off x="8382001" y="6400800"/>
            <a:ext cx="609600" cy="365125"/>
          </a:xfrm>
        </p:spPr>
        <p:txBody>
          <a:bodyPr/>
          <a:lstStyle/>
          <a:p>
            <a:pPr>
              <a:spcBef>
                <a:spcPct val="50000"/>
              </a:spcBef>
              <a:defRPr/>
            </a:pPr>
            <a:fld id="{2B4BF80E-6E54-42BC-8C9F-D391BA1FFA80}" type="slidenum">
              <a:rPr lang="en-US" smtClean="0"/>
              <a:pPr>
                <a:spcBef>
                  <a:spcPct val="50000"/>
                </a:spcBef>
                <a:defRPr/>
              </a:pPr>
              <a:t>39</a:t>
            </a:fld>
            <a:endParaRPr lang="en-US" dirty="0"/>
          </a:p>
        </p:txBody>
      </p:sp>
    </p:spTree>
    <p:extLst>
      <p:ext uri="{BB962C8B-B14F-4D97-AF65-F5344CB8AC3E}">
        <p14:creationId xmlns:p14="http://schemas.microsoft.com/office/powerpoint/2010/main" val="20374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075" y="76200"/>
            <a:ext cx="8229600" cy="1143000"/>
          </a:xfrm>
        </p:spPr>
        <p:txBody>
          <a:bodyPr>
            <a:normAutofit/>
          </a:bodyPr>
          <a:lstStyle/>
          <a:p>
            <a:pPr algn="ctr"/>
            <a:r>
              <a:rPr lang="en-US" b="0" dirty="0" smtClean="0"/>
              <a:t>NOAA Operational Facilities</a:t>
            </a:r>
            <a:endParaRPr lang="en-US" b="0" dirty="0"/>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68596"/>
            <a:ext cx="2719388" cy="181133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4059071"/>
            <a:ext cx="2717800" cy="183038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5" descr="NSOFmedEVE_small"/>
          <p:cNvPicPr>
            <a:picLocks noChangeArrowheads="1"/>
          </p:cNvPicPr>
          <p:nvPr/>
        </p:nvPicPr>
        <p:blipFill rotWithShape="1">
          <a:blip r:embed="rId5">
            <a:extLst>
              <a:ext uri="{28A0092B-C50C-407E-A947-70E740481C1C}">
                <a14:useLocalDpi xmlns:a14="http://schemas.microsoft.com/office/drawing/2010/main" val="0"/>
              </a:ext>
            </a:extLst>
          </a:blip>
          <a:srcRect t="1334"/>
          <a:stretch/>
        </p:blipFill>
        <p:spPr bwMode="auto">
          <a:xfrm>
            <a:off x="238125" y="1626245"/>
            <a:ext cx="3032125" cy="1984524"/>
          </a:xfrm>
          <a:prstGeom prst="rect">
            <a:avLst/>
          </a:prstGeom>
          <a:noFill/>
          <a:ln w="3175">
            <a:solidFill>
              <a:sysClr val="windowText" lastClr="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16"/>
          <p:cNvSpPr>
            <a:spLocks noChangeArrowheads="1"/>
          </p:cNvSpPr>
          <p:nvPr/>
        </p:nvSpPr>
        <p:spPr bwMode="auto">
          <a:xfrm>
            <a:off x="6248400" y="5854534"/>
            <a:ext cx="2719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sz="1000" dirty="0" smtClean="0">
                <a:solidFill>
                  <a:prstClr val="black"/>
                </a:solidFill>
                <a:latin typeface="Arial Black" pitchFamily="34" charset="0"/>
              </a:rPr>
              <a:t>Fairbanks, AK</a:t>
            </a:r>
          </a:p>
        </p:txBody>
      </p:sp>
      <p:sp>
        <p:nvSpPr>
          <p:cNvPr id="9" name="Rectangle 17"/>
          <p:cNvSpPr>
            <a:spLocks noChangeArrowheads="1"/>
          </p:cNvSpPr>
          <p:nvPr/>
        </p:nvSpPr>
        <p:spPr bwMode="auto">
          <a:xfrm>
            <a:off x="3228975" y="5864059"/>
            <a:ext cx="2717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1000" dirty="0" smtClean="0">
                <a:solidFill>
                  <a:prstClr val="black"/>
                </a:solidFill>
                <a:latin typeface="Arial Black" pitchFamily="34" charset="0"/>
              </a:rPr>
              <a:t>Wallops, VA</a:t>
            </a:r>
          </a:p>
        </p:txBody>
      </p:sp>
      <p:sp>
        <p:nvSpPr>
          <p:cNvPr id="10" name="Rectangle 18"/>
          <p:cNvSpPr>
            <a:spLocks noChangeArrowheads="1"/>
          </p:cNvSpPr>
          <p:nvPr/>
        </p:nvSpPr>
        <p:spPr bwMode="auto">
          <a:xfrm>
            <a:off x="6078538" y="3602683"/>
            <a:ext cx="28892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1000" dirty="0" smtClean="0">
                <a:solidFill>
                  <a:prstClr val="black"/>
                </a:solidFill>
                <a:latin typeface="Arial Black" pitchFamily="34" charset="0"/>
              </a:rPr>
              <a:t>College Park, MD</a:t>
            </a:r>
          </a:p>
        </p:txBody>
      </p:sp>
      <p:sp>
        <p:nvSpPr>
          <p:cNvPr id="11" name="Rectangle 19"/>
          <p:cNvSpPr>
            <a:spLocks noChangeArrowheads="1"/>
          </p:cNvSpPr>
          <p:nvPr/>
        </p:nvSpPr>
        <p:spPr bwMode="auto">
          <a:xfrm>
            <a:off x="238124" y="3579019"/>
            <a:ext cx="3032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1000" b="0" dirty="0" smtClean="0">
                <a:solidFill>
                  <a:prstClr val="black"/>
                </a:solidFill>
                <a:latin typeface="Arial Black" pitchFamily="34" charset="0"/>
              </a:rPr>
              <a:t>Suitland, MD</a:t>
            </a:r>
          </a:p>
        </p:txBody>
      </p:sp>
      <p:pic>
        <p:nvPicPr>
          <p:cNvPr id="12" name="Picture 11" descr="Aerial Photo of NCWCP - February 2012.png"/>
          <p:cNvPicPr>
            <a:picLocks noChangeAspect="1"/>
          </p:cNvPicPr>
          <p:nvPr/>
        </p:nvPicPr>
        <p:blipFill rotWithShape="1">
          <a:blip r:embed="rId6"/>
          <a:srcRect t="1" b="2218"/>
          <a:stretch/>
        </p:blipFill>
        <p:spPr>
          <a:xfrm>
            <a:off x="6078538" y="1626245"/>
            <a:ext cx="2889250" cy="1952775"/>
          </a:xfrm>
          <a:prstGeom prst="rect">
            <a:avLst/>
          </a:prstGeom>
          <a:ln w="3175" cap="sq">
            <a:solidFill>
              <a:srgbClr val="000000"/>
            </a:solidFill>
            <a:prstDash val="solid"/>
            <a:miter lim="800000"/>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285" y="4072717"/>
            <a:ext cx="2715768" cy="1816742"/>
          </a:xfrm>
          <a:prstGeom prst="rect">
            <a:avLst/>
          </a:prstGeom>
          <a:ln w="3175">
            <a:solidFill>
              <a:schemeClr val="tx1"/>
            </a:solidFill>
          </a:ln>
          <a:effectLst>
            <a:outerShdw blurRad="50800" dist="38100" dir="2700000" algn="tl" rotWithShape="0">
              <a:prstClr val="black">
                <a:alpha val="40000"/>
              </a:prstClr>
            </a:outerShdw>
          </a:effectLst>
        </p:spPr>
      </p:pic>
      <p:sp>
        <p:nvSpPr>
          <p:cNvPr id="14" name="Rectangle 13"/>
          <p:cNvSpPr>
            <a:spLocks noChangeArrowheads="1"/>
          </p:cNvSpPr>
          <p:nvPr/>
        </p:nvSpPr>
        <p:spPr bwMode="auto">
          <a:xfrm>
            <a:off x="238125" y="5864059"/>
            <a:ext cx="2721928" cy="246221"/>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defRPr/>
            </a:pPr>
            <a:r>
              <a:rPr lang="en-US" sz="1000" dirty="0">
                <a:solidFill>
                  <a:schemeClr val="tx1"/>
                </a:solidFill>
                <a:latin typeface="Arial Black" pitchFamily="34" charset="0"/>
              </a:rPr>
              <a:t>Fairmont, WV*</a:t>
            </a:r>
          </a:p>
        </p:txBody>
      </p:sp>
      <p:sp>
        <p:nvSpPr>
          <p:cNvPr id="15" name="TextBox 14"/>
          <p:cNvSpPr txBox="1"/>
          <p:nvPr/>
        </p:nvSpPr>
        <p:spPr>
          <a:xfrm>
            <a:off x="176418" y="6098699"/>
            <a:ext cx="2943434" cy="261610"/>
          </a:xfrm>
          <a:prstGeom prst="rect">
            <a:avLst/>
          </a:prstGeom>
          <a:noFill/>
        </p:spPr>
        <p:txBody>
          <a:bodyPr wrap="none">
            <a:spAutoFit/>
          </a:bodyPr>
          <a:lstStyle/>
          <a:p>
            <a:pPr fontAlgn="base">
              <a:spcBef>
                <a:spcPct val="0"/>
              </a:spcBef>
              <a:spcAft>
                <a:spcPct val="0"/>
              </a:spcAft>
              <a:defRPr/>
            </a:pPr>
            <a:r>
              <a:rPr lang="en-US" sz="1100" b="0" dirty="0">
                <a:solidFill>
                  <a:schemeClr val="tx1"/>
                </a:solidFill>
                <a:latin typeface="Arial" charset="0"/>
              </a:rPr>
              <a:t>* GOES-R and JPSS </a:t>
            </a:r>
            <a:r>
              <a:rPr lang="en-US" sz="1100" b="0" dirty="0" smtClean="0">
                <a:solidFill>
                  <a:schemeClr val="tx1"/>
                </a:solidFill>
                <a:latin typeface="Arial" charset="0"/>
              </a:rPr>
              <a:t>(New) Backup Facility</a:t>
            </a:r>
            <a:endParaRPr lang="en-US" sz="1100" b="0" dirty="0">
              <a:solidFill>
                <a:schemeClr val="tx1"/>
              </a:solidFill>
              <a:latin typeface="Arial" charset="0"/>
            </a:endParaRPr>
          </a:p>
        </p:txBody>
      </p:sp>
      <p:sp>
        <p:nvSpPr>
          <p:cNvPr id="21" name="TextBox 20"/>
          <p:cNvSpPr txBox="1"/>
          <p:nvPr/>
        </p:nvSpPr>
        <p:spPr>
          <a:xfrm>
            <a:off x="3335636" y="1763815"/>
            <a:ext cx="2676524" cy="1200329"/>
          </a:xfrm>
          <a:prstGeom prst="rect">
            <a:avLst/>
          </a:prstGeom>
          <a:noFill/>
        </p:spPr>
        <p:txBody>
          <a:bodyPr wrap="square" rtlCol="0">
            <a:spAutoFit/>
          </a:bodyPr>
          <a:lstStyle/>
          <a:p>
            <a:pPr algn="ctr"/>
            <a:r>
              <a:rPr lang="en-US" sz="1800" b="0" dirty="0" smtClean="0">
                <a:solidFill>
                  <a:schemeClr val="tx1"/>
                </a:solidFill>
                <a:latin typeface="Calibri" panose="020F0502020204030204" pitchFamily="34" charset="0"/>
              </a:rPr>
              <a:t>Over</a:t>
            </a:r>
            <a:r>
              <a:rPr lang="en-US" sz="1800" dirty="0" smtClean="0">
                <a:solidFill>
                  <a:schemeClr val="tx1"/>
                </a:solidFill>
                <a:latin typeface="Calibri" panose="020F0502020204030204" pitchFamily="34" charset="0"/>
              </a:rPr>
              <a:t> </a:t>
            </a:r>
            <a:r>
              <a:rPr lang="en-US" sz="1800" b="0" dirty="0">
                <a:solidFill>
                  <a:schemeClr val="tx1"/>
                </a:solidFill>
                <a:latin typeface="Calibri" panose="020F0502020204030204" pitchFamily="34" charset="0"/>
              </a:rPr>
              <a:t>500 staff supporting or operating the </a:t>
            </a:r>
            <a:r>
              <a:rPr lang="en-US" sz="1800" b="0" dirty="0" smtClean="0">
                <a:solidFill>
                  <a:schemeClr val="tx1"/>
                </a:solidFill>
                <a:latin typeface="Calibri" panose="020F0502020204030204" pitchFamily="34" charset="0"/>
              </a:rPr>
              <a:t>satellites, receptors, </a:t>
            </a:r>
            <a:r>
              <a:rPr lang="en-US" sz="1800" b="0" dirty="0">
                <a:solidFill>
                  <a:schemeClr val="tx1"/>
                </a:solidFill>
                <a:latin typeface="Calibri" panose="020F0502020204030204" pitchFamily="34" charset="0"/>
              </a:rPr>
              <a:t>and processing </a:t>
            </a:r>
            <a:r>
              <a:rPr lang="en-US" sz="1800" b="0" dirty="0" smtClean="0">
                <a:solidFill>
                  <a:schemeClr val="tx1"/>
                </a:solidFill>
                <a:latin typeface="Calibri" panose="020F0502020204030204" pitchFamily="34" charset="0"/>
              </a:rPr>
              <a:t>systems</a:t>
            </a:r>
            <a:endParaRPr lang="en-US" sz="1800" b="0" dirty="0">
              <a:solidFill>
                <a:schemeClr val="tx1"/>
              </a:solidFill>
              <a:latin typeface="Calibri" panose="020F0502020204030204" pitchFamily="34" charset="0"/>
            </a:endParaRPr>
          </a:p>
        </p:txBody>
      </p:sp>
      <p:sp>
        <p:nvSpPr>
          <p:cNvPr id="16" name="TextBox 15"/>
          <p:cNvSpPr txBox="1"/>
          <p:nvPr/>
        </p:nvSpPr>
        <p:spPr>
          <a:xfrm>
            <a:off x="8610600" y="6400800"/>
            <a:ext cx="968507" cy="276999"/>
          </a:xfrm>
          <a:prstGeom prst="rect">
            <a:avLst/>
          </a:prstGeom>
          <a:noFill/>
        </p:spPr>
        <p:txBody>
          <a:bodyPr wrap="square" rtlCol="0">
            <a:spAutoFit/>
          </a:bodyPr>
          <a:lstStyle/>
          <a:p>
            <a:r>
              <a:rPr lang="en-US" sz="1200" dirty="0" smtClean="0"/>
              <a:t>4</a:t>
            </a:r>
            <a:endParaRPr lang="en-US" sz="1200" dirty="0"/>
          </a:p>
        </p:txBody>
      </p:sp>
    </p:spTree>
    <p:extLst>
      <p:ext uri="{BB962C8B-B14F-4D97-AF65-F5344CB8AC3E}">
        <p14:creationId xmlns:p14="http://schemas.microsoft.com/office/powerpoint/2010/main" val="9173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86" y="1379856"/>
            <a:ext cx="449580" cy="154305"/>
          </a:xfrm>
          <a:prstGeom prst="rect">
            <a:avLst/>
          </a:prstGeom>
        </p:spPr>
        <p:txBody>
          <a:bodyPr vert="horz" wrap="square" lIns="0" tIns="0" rIns="0" bIns="0" rtlCol="0">
            <a:spAutoFit/>
          </a:bodyPr>
          <a:lstStyle/>
          <a:p>
            <a:pPr marL="12700">
              <a:tabLst>
                <a:tab pos="319405" algn="l"/>
              </a:tabLst>
            </a:pPr>
            <a:r>
              <a:rPr sz="1000" b="1" spc="-20" dirty="0">
                <a:solidFill>
                  <a:prstClr val="black"/>
                </a:solidFill>
                <a:latin typeface="Franklin Gothic Demi Cond"/>
                <a:cs typeface="Franklin Gothic Demi Cond"/>
              </a:rPr>
              <a:t>0</a:t>
            </a:r>
            <a:r>
              <a:rPr sz="1000" b="1" spc="-10" dirty="0">
                <a:solidFill>
                  <a:prstClr val="black"/>
                </a:solidFill>
                <a:latin typeface="Franklin Gothic Demi Cond"/>
                <a:cs typeface="Franklin Gothic Demi Cond"/>
              </a:rPr>
              <a:t>8</a:t>
            </a:r>
            <a:r>
              <a:rPr sz="1000" b="1" dirty="0">
                <a:solidFill>
                  <a:prstClr val="black"/>
                </a:solidFill>
                <a:latin typeface="Franklin Gothic Demi Cond"/>
                <a:cs typeface="Franklin Gothic Demi Cond"/>
              </a:rPr>
              <a:t>	</a:t>
            </a:r>
            <a:r>
              <a:rPr sz="1350" b="1" spc="-15" baseline="6172" dirty="0">
                <a:solidFill>
                  <a:prstClr val="black"/>
                </a:solidFill>
                <a:latin typeface="Franklin Gothic Demi Cond"/>
                <a:cs typeface="Franklin Gothic Demi Cond"/>
              </a:rPr>
              <a:t>0</a:t>
            </a:r>
            <a:r>
              <a:rPr sz="1350" b="1" spc="-7" baseline="6172" dirty="0">
                <a:solidFill>
                  <a:prstClr val="black"/>
                </a:solidFill>
                <a:latin typeface="Franklin Gothic Demi Cond"/>
                <a:cs typeface="Franklin Gothic Demi Cond"/>
              </a:rPr>
              <a:t>9</a:t>
            </a:r>
            <a:endParaRPr sz="1350" baseline="6172" dirty="0">
              <a:solidFill>
                <a:prstClr val="black"/>
              </a:solidFill>
              <a:latin typeface="Franklin Gothic Demi Cond"/>
              <a:cs typeface="Franklin Gothic Demi Cond"/>
            </a:endParaRPr>
          </a:p>
        </p:txBody>
      </p:sp>
      <p:sp>
        <p:nvSpPr>
          <p:cNvPr id="3" name="object 3"/>
          <p:cNvSpPr/>
          <p:nvPr/>
        </p:nvSpPr>
        <p:spPr>
          <a:xfrm>
            <a:off x="7309104" y="4581144"/>
            <a:ext cx="1639811" cy="25603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909506" y="6108188"/>
            <a:ext cx="1946275" cy="0"/>
          </a:xfrm>
          <a:custGeom>
            <a:avLst/>
            <a:gdLst/>
            <a:ahLst/>
            <a:cxnLst/>
            <a:rect l="l" t="t" r="r" b="b"/>
            <a:pathLst>
              <a:path w="1946275">
                <a:moveTo>
                  <a:pt x="0" y="0"/>
                </a:moveTo>
                <a:lnTo>
                  <a:pt x="1946147" y="0"/>
                </a:lnTo>
              </a:path>
            </a:pathLst>
          </a:custGeom>
          <a:ln w="11938">
            <a:solidFill>
              <a:srgbClr val="002060"/>
            </a:solidFill>
          </a:ln>
        </p:spPr>
        <p:txBody>
          <a:bodyPr wrap="square" lIns="0" tIns="0" rIns="0" bIns="0" rtlCol="0"/>
          <a:lstStyle/>
          <a:p>
            <a:endParaRPr>
              <a:solidFill>
                <a:prstClr val="black"/>
              </a:solidFill>
            </a:endParaRPr>
          </a:p>
        </p:txBody>
      </p:sp>
      <p:sp>
        <p:nvSpPr>
          <p:cNvPr id="5" name="object 5"/>
          <p:cNvSpPr/>
          <p:nvPr/>
        </p:nvSpPr>
        <p:spPr>
          <a:xfrm>
            <a:off x="3095244" y="3432047"/>
            <a:ext cx="2133599" cy="256031"/>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1319783" y="3006864"/>
            <a:ext cx="2043683" cy="281927"/>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405628" y="5920740"/>
            <a:ext cx="494030" cy="137160"/>
          </a:xfrm>
          <a:custGeom>
            <a:avLst/>
            <a:gdLst/>
            <a:ahLst/>
            <a:cxnLst/>
            <a:rect l="l" t="t" r="r" b="b"/>
            <a:pathLst>
              <a:path w="494029" h="137160">
                <a:moveTo>
                  <a:pt x="0" y="0"/>
                </a:moveTo>
                <a:lnTo>
                  <a:pt x="493775" y="0"/>
                </a:lnTo>
                <a:lnTo>
                  <a:pt x="493775" y="137160"/>
                </a:lnTo>
                <a:lnTo>
                  <a:pt x="0" y="137160"/>
                </a:lnTo>
                <a:lnTo>
                  <a:pt x="0" y="0"/>
                </a:lnTo>
                <a:close/>
              </a:path>
            </a:pathLst>
          </a:custGeom>
          <a:solidFill>
            <a:srgbClr val="002060"/>
          </a:solidFill>
        </p:spPr>
        <p:txBody>
          <a:bodyPr wrap="square" lIns="0" tIns="0" rIns="0" bIns="0" rtlCol="0"/>
          <a:lstStyle/>
          <a:p>
            <a:endParaRPr>
              <a:solidFill>
                <a:prstClr val="black"/>
              </a:solidFill>
            </a:endParaRPr>
          </a:p>
        </p:txBody>
      </p:sp>
      <p:sp>
        <p:nvSpPr>
          <p:cNvPr id="8" name="object 8"/>
          <p:cNvSpPr/>
          <p:nvPr/>
        </p:nvSpPr>
        <p:spPr>
          <a:xfrm>
            <a:off x="3017520" y="5791200"/>
            <a:ext cx="5931535" cy="861060"/>
          </a:xfrm>
          <a:custGeom>
            <a:avLst/>
            <a:gdLst/>
            <a:ahLst/>
            <a:cxnLst/>
            <a:rect l="l" t="t" r="r" b="b"/>
            <a:pathLst>
              <a:path w="5931534" h="861059">
                <a:moveTo>
                  <a:pt x="7619" y="0"/>
                </a:moveTo>
                <a:lnTo>
                  <a:pt x="0" y="7620"/>
                </a:lnTo>
                <a:lnTo>
                  <a:pt x="0" y="853440"/>
                </a:lnTo>
                <a:lnTo>
                  <a:pt x="7619" y="861060"/>
                </a:lnTo>
                <a:lnTo>
                  <a:pt x="5923787" y="861060"/>
                </a:lnTo>
                <a:lnTo>
                  <a:pt x="5926835" y="858012"/>
                </a:lnTo>
                <a:lnTo>
                  <a:pt x="7619" y="858012"/>
                </a:lnTo>
                <a:lnTo>
                  <a:pt x="3047" y="853440"/>
                </a:lnTo>
                <a:lnTo>
                  <a:pt x="3047" y="7620"/>
                </a:lnTo>
                <a:lnTo>
                  <a:pt x="7619" y="3048"/>
                </a:lnTo>
                <a:lnTo>
                  <a:pt x="7619" y="0"/>
                </a:lnTo>
                <a:close/>
              </a:path>
              <a:path w="5931534" h="861059">
                <a:moveTo>
                  <a:pt x="5923787" y="0"/>
                </a:moveTo>
                <a:lnTo>
                  <a:pt x="7619" y="0"/>
                </a:lnTo>
                <a:lnTo>
                  <a:pt x="7619" y="3048"/>
                </a:lnTo>
                <a:lnTo>
                  <a:pt x="5923787" y="3048"/>
                </a:lnTo>
                <a:lnTo>
                  <a:pt x="5928359" y="7620"/>
                </a:lnTo>
                <a:lnTo>
                  <a:pt x="5928359" y="853440"/>
                </a:lnTo>
                <a:lnTo>
                  <a:pt x="5923787" y="858012"/>
                </a:lnTo>
                <a:lnTo>
                  <a:pt x="5926835" y="858012"/>
                </a:lnTo>
                <a:lnTo>
                  <a:pt x="5931408" y="853440"/>
                </a:lnTo>
                <a:lnTo>
                  <a:pt x="5931408" y="7620"/>
                </a:lnTo>
                <a:lnTo>
                  <a:pt x="5923787" y="0"/>
                </a:lnTo>
                <a:close/>
              </a:path>
              <a:path w="5931534" h="861059">
                <a:moveTo>
                  <a:pt x="7619" y="6096"/>
                </a:moveTo>
                <a:lnTo>
                  <a:pt x="6095" y="7620"/>
                </a:lnTo>
                <a:lnTo>
                  <a:pt x="6095" y="853440"/>
                </a:lnTo>
                <a:lnTo>
                  <a:pt x="7619" y="854964"/>
                </a:lnTo>
                <a:lnTo>
                  <a:pt x="5923787" y="854964"/>
                </a:lnTo>
                <a:lnTo>
                  <a:pt x="5925311" y="853440"/>
                </a:lnTo>
                <a:lnTo>
                  <a:pt x="15239" y="853440"/>
                </a:lnTo>
                <a:lnTo>
                  <a:pt x="7619" y="845820"/>
                </a:lnTo>
                <a:lnTo>
                  <a:pt x="15239" y="845820"/>
                </a:lnTo>
                <a:lnTo>
                  <a:pt x="15239" y="15240"/>
                </a:lnTo>
                <a:lnTo>
                  <a:pt x="7619" y="15240"/>
                </a:lnTo>
                <a:lnTo>
                  <a:pt x="7619" y="6096"/>
                </a:lnTo>
                <a:close/>
              </a:path>
              <a:path w="5931534" h="861059">
                <a:moveTo>
                  <a:pt x="15239" y="845820"/>
                </a:moveTo>
                <a:lnTo>
                  <a:pt x="7619" y="845820"/>
                </a:lnTo>
                <a:lnTo>
                  <a:pt x="15239" y="853440"/>
                </a:lnTo>
                <a:lnTo>
                  <a:pt x="15239" y="845820"/>
                </a:lnTo>
                <a:close/>
              </a:path>
              <a:path w="5931534" h="861059">
                <a:moveTo>
                  <a:pt x="5916168" y="845820"/>
                </a:moveTo>
                <a:lnTo>
                  <a:pt x="15239" y="845820"/>
                </a:lnTo>
                <a:lnTo>
                  <a:pt x="15239" y="853440"/>
                </a:lnTo>
                <a:lnTo>
                  <a:pt x="5916168" y="853440"/>
                </a:lnTo>
                <a:lnTo>
                  <a:pt x="5916168" y="845820"/>
                </a:lnTo>
                <a:close/>
              </a:path>
              <a:path w="5931534" h="861059">
                <a:moveTo>
                  <a:pt x="5916168" y="7620"/>
                </a:moveTo>
                <a:lnTo>
                  <a:pt x="5916168" y="853440"/>
                </a:lnTo>
                <a:lnTo>
                  <a:pt x="5923787" y="845820"/>
                </a:lnTo>
                <a:lnTo>
                  <a:pt x="5925311" y="845820"/>
                </a:lnTo>
                <a:lnTo>
                  <a:pt x="5925311" y="15240"/>
                </a:lnTo>
                <a:lnTo>
                  <a:pt x="5923787" y="15240"/>
                </a:lnTo>
                <a:lnTo>
                  <a:pt x="5916168" y="7620"/>
                </a:lnTo>
                <a:close/>
              </a:path>
              <a:path w="5931534" h="861059">
                <a:moveTo>
                  <a:pt x="5925311" y="845820"/>
                </a:moveTo>
                <a:lnTo>
                  <a:pt x="5923787" y="845820"/>
                </a:lnTo>
                <a:lnTo>
                  <a:pt x="5916168" y="853440"/>
                </a:lnTo>
                <a:lnTo>
                  <a:pt x="5925311" y="853440"/>
                </a:lnTo>
                <a:lnTo>
                  <a:pt x="5925311" y="845820"/>
                </a:lnTo>
                <a:close/>
              </a:path>
              <a:path w="5931534" h="861059">
                <a:moveTo>
                  <a:pt x="5923787" y="6096"/>
                </a:moveTo>
                <a:lnTo>
                  <a:pt x="7619" y="6096"/>
                </a:lnTo>
                <a:lnTo>
                  <a:pt x="7619" y="15240"/>
                </a:lnTo>
                <a:lnTo>
                  <a:pt x="15239" y="7620"/>
                </a:lnTo>
                <a:lnTo>
                  <a:pt x="5925311" y="7620"/>
                </a:lnTo>
                <a:lnTo>
                  <a:pt x="5923787" y="6096"/>
                </a:lnTo>
                <a:close/>
              </a:path>
              <a:path w="5931534" h="861059">
                <a:moveTo>
                  <a:pt x="15239" y="7620"/>
                </a:moveTo>
                <a:lnTo>
                  <a:pt x="7619" y="15240"/>
                </a:lnTo>
                <a:lnTo>
                  <a:pt x="15239" y="15240"/>
                </a:lnTo>
                <a:lnTo>
                  <a:pt x="15239" y="7620"/>
                </a:lnTo>
                <a:close/>
              </a:path>
              <a:path w="5931534" h="861059">
                <a:moveTo>
                  <a:pt x="5916168" y="7620"/>
                </a:moveTo>
                <a:lnTo>
                  <a:pt x="15239" y="7620"/>
                </a:lnTo>
                <a:lnTo>
                  <a:pt x="15239" y="15240"/>
                </a:lnTo>
                <a:lnTo>
                  <a:pt x="5916168" y="15240"/>
                </a:lnTo>
                <a:lnTo>
                  <a:pt x="5916168" y="7620"/>
                </a:lnTo>
                <a:close/>
              </a:path>
              <a:path w="5931534" h="861059">
                <a:moveTo>
                  <a:pt x="5925311" y="7620"/>
                </a:moveTo>
                <a:lnTo>
                  <a:pt x="5916168" y="7620"/>
                </a:lnTo>
                <a:lnTo>
                  <a:pt x="5923787" y="15240"/>
                </a:lnTo>
                <a:lnTo>
                  <a:pt x="5925311" y="15240"/>
                </a:lnTo>
                <a:lnTo>
                  <a:pt x="5925311" y="7620"/>
                </a:lnTo>
                <a:close/>
              </a:path>
            </a:pathLst>
          </a:custGeom>
          <a:solidFill>
            <a:srgbClr val="000000"/>
          </a:solidFill>
        </p:spPr>
        <p:txBody>
          <a:bodyPr wrap="square" lIns="0" tIns="0" rIns="0" bIns="0" rtlCol="0"/>
          <a:lstStyle/>
          <a:p>
            <a:endParaRPr>
              <a:solidFill>
                <a:prstClr val="black"/>
              </a:solidFill>
            </a:endParaRPr>
          </a:p>
        </p:txBody>
      </p:sp>
      <p:sp>
        <p:nvSpPr>
          <p:cNvPr id="9" name="object 9"/>
          <p:cNvSpPr/>
          <p:nvPr/>
        </p:nvSpPr>
        <p:spPr>
          <a:xfrm>
            <a:off x="4392167" y="3805428"/>
            <a:ext cx="2138159" cy="25603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5806439" y="4198619"/>
            <a:ext cx="2159507" cy="256031"/>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5686044" y="1819655"/>
            <a:ext cx="2871470" cy="437515"/>
          </a:xfrm>
          <a:custGeom>
            <a:avLst/>
            <a:gdLst/>
            <a:ahLst/>
            <a:cxnLst/>
            <a:rect l="l" t="t" r="r" b="b"/>
            <a:pathLst>
              <a:path w="2871470" h="437514">
                <a:moveTo>
                  <a:pt x="7620" y="0"/>
                </a:moveTo>
                <a:lnTo>
                  <a:pt x="0" y="7619"/>
                </a:lnTo>
                <a:lnTo>
                  <a:pt x="0" y="429767"/>
                </a:lnTo>
                <a:lnTo>
                  <a:pt x="7620" y="437387"/>
                </a:lnTo>
                <a:lnTo>
                  <a:pt x="2863596" y="437387"/>
                </a:lnTo>
                <a:lnTo>
                  <a:pt x="2866644" y="434339"/>
                </a:lnTo>
                <a:lnTo>
                  <a:pt x="7620" y="434339"/>
                </a:lnTo>
                <a:lnTo>
                  <a:pt x="3048" y="429767"/>
                </a:lnTo>
                <a:lnTo>
                  <a:pt x="3048" y="7619"/>
                </a:lnTo>
                <a:lnTo>
                  <a:pt x="7620" y="3047"/>
                </a:lnTo>
                <a:lnTo>
                  <a:pt x="7620" y="0"/>
                </a:lnTo>
                <a:close/>
              </a:path>
              <a:path w="2871470" h="437514">
                <a:moveTo>
                  <a:pt x="2863596" y="0"/>
                </a:moveTo>
                <a:lnTo>
                  <a:pt x="7620" y="0"/>
                </a:lnTo>
                <a:lnTo>
                  <a:pt x="7620" y="3047"/>
                </a:lnTo>
                <a:lnTo>
                  <a:pt x="2863596" y="3047"/>
                </a:lnTo>
                <a:lnTo>
                  <a:pt x="2868168" y="7619"/>
                </a:lnTo>
                <a:lnTo>
                  <a:pt x="2868168" y="429767"/>
                </a:lnTo>
                <a:lnTo>
                  <a:pt x="2863596" y="434339"/>
                </a:lnTo>
                <a:lnTo>
                  <a:pt x="2866644" y="434339"/>
                </a:lnTo>
                <a:lnTo>
                  <a:pt x="2871216" y="429767"/>
                </a:lnTo>
                <a:lnTo>
                  <a:pt x="2871216" y="7619"/>
                </a:lnTo>
                <a:lnTo>
                  <a:pt x="2863596" y="0"/>
                </a:lnTo>
                <a:close/>
              </a:path>
              <a:path w="2871470" h="437514">
                <a:moveTo>
                  <a:pt x="7620" y="6095"/>
                </a:moveTo>
                <a:lnTo>
                  <a:pt x="6096" y="7619"/>
                </a:lnTo>
                <a:lnTo>
                  <a:pt x="6096" y="429767"/>
                </a:lnTo>
                <a:lnTo>
                  <a:pt x="7620" y="431291"/>
                </a:lnTo>
                <a:lnTo>
                  <a:pt x="2863596" y="431291"/>
                </a:lnTo>
                <a:lnTo>
                  <a:pt x="2865120" y="429767"/>
                </a:lnTo>
                <a:lnTo>
                  <a:pt x="15240" y="429767"/>
                </a:lnTo>
                <a:lnTo>
                  <a:pt x="7620" y="422147"/>
                </a:lnTo>
                <a:lnTo>
                  <a:pt x="15240" y="422147"/>
                </a:lnTo>
                <a:lnTo>
                  <a:pt x="15240" y="15239"/>
                </a:lnTo>
                <a:lnTo>
                  <a:pt x="7620" y="15239"/>
                </a:lnTo>
                <a:lnTo>
                  <a:pt x="7620" y="6095"/>
                </a:lnTo>
                <a:close/>
              </a:path>
              <a:path w="2871470" h="437514">
                <a:moveTo>
                  <a:pt x="15240" y="422147"/>
                </a:moveTo>
                <a:lnTo>
                  <a:pt x="7620" y="422147"/>
                </a:lnTo>
                <a:lnTo>
                  <a:pt x="15240" y="429767"/>
                </a:lnTo>
                <a:lnTo>
                  <a:pt x="15240" y="422147"/>
                </a:lnTo>
                <a:close/>
              </a:path>
              <a:path w="2871470" h="437514">
                <a:moveTo>
                  <a:pt x="2855976" y="422147"/>
                </a:moveTo>
                <a:lnTo>
                  <a:pt x="15240" y="422147"/>
                </a:lnTo>
                <a:lnTo>
                  <a:pt x="15240" y="429767"/>
                </a:lnTo>
                <a:lnTo>
                  <a:pt x="2855976" y="429767"/>
                </a:lnTo>
                <a:lnTo>
                  <a:pt x="2855976" y="422147"/>
                </a:lnTo>
                <a:close/>
              </a:path>
              <a:path w="2871470" h="437514">
                <a:moveTo>
                  <a:pt x="2855976" y="7619"/>
                </a:moveTo>
                <a:lnTo>
                  <a:pt x="2855976" y="429767"/>
                </a:lnTo>
                <a:lnTo>
                  <a:pt x="2863596" y="422147"/>
                </a:lnTo>
                <a:lnTo>
                  <a:pt x="2865120" y="422147"/>
                </a:lnTo>
                <a:lnTo>
                  <a:pt x="2865120" y="15239"/>
                </a:lnTo>
                <a:lnTo>
                  <a:pt x="2863596" y="15239"/>
                </a:lnTo>
                <a:lnTo>
                  <a:pt x="2855976" y="7619"/>
                </a:lnTo>
                <a:close/>
              </a:path>
              <a:path w="2871470" h="437514">
                <a:moveTo>
                  <a:pt x="2865120" y="422147"/>
                </a:moveTo>
                <a:lnTo>
                  <a:pt x="2863596" y="422147"/>
                </a:lnTo>
                <a:lnTo>
                  <a:pt x="2855976" y="429767"/>
                </a:lnTo>
                <a:lnTo>
                  <a:pt x="2865120" y="429767"/>
                </a:lnTo>
                <a:lnTo>
                  <a:pt x="2865120" y="422147"/>
                </a:lnTo>
                <a:close/>
              </a:path>
              <a:path w="2871470" h="437514">
                <a:moveTo>
                  <a:pt x="2863596" y="6095"/>
                </a:moveTo>
                <a:lnTo>
                  <a:pt x="7620" y="6095"/>
                </a:lnTo>
                <a:lnTo>
                  <a:pt x="7620" y="15239"/>
                </a:lnTo>
                <a:lnTo>
                  <a:pt x="15240" y="7619"/>
                </a:lnTo>
                <a:lnTo>
                  <a:pt x="2865120" y="7619"/>
                </a:lnTo>
                <a:lnTo>
                  <a:pt x="2863596" y="6095"/>
                </a:lnTo>
                <a:close/>
              </a:path>
              <a:path w="2871470" h="437514">
                <a:moveTo>
                  <a:pt x="15240" y="7619"/>
                </a:moveTo>
                <a:lnTo>
                  <a:pt x="7620" y="15239"/>
                </a:lnTo>
                <a:lnTo>
                  <a:pt x="15240" y="15239"/>
                </a:lnTo>
                <a:lnTo>
                  <a:pt x="15240" y="7619"/>
                </a:lnTo>
                <a:close/>
              </a:path>
              <a:path w="2871470" h="437514">
                <a:moveTo>
                  <a:pt x="2855976" y="7619"/>
                </a:moveTo>
                <a:lnTo>
                  <a:pt x="15240" y="7619"/>
                </a:lnTo>
                <a:lnTo>
                  <a:pt x="15240" y="15239"/>
                </a:lnTo>
                <a:lnTo>
                  <a:pt x="2855976" y="15239"/>
                </a:lnTo>
                <a:lnTo>
                  <a:pt x="2855976" y="7619"/>
                </a:lnTo>
                <a:close/>
              </a:path>
              <a:path w="2871470" h="437514">
                <a:moveTo>
                  <a:pt x="2865120" y="7619"/>
                </a:moveTo>
                <a:lnTo>
                  <a:pt x="2855976" y="7619"/>
                </a:lnTo>
                <a:lnTo>
                  <a:pt x="2863596" y="15239"/>
                </a:lnTo>
                <a:lnTo>
                  <a:pt x="2865120" y="15239"/>
                </a:lnTo>
                <a:lnTo>
                  <a:pt x="2865120" y="7619"/>
                </a:lnTo>
                <a:close/>
              </a:path>
            </a:pathLst>
          </a:custGeom>
          <a:solidFill>
            <a:srgbClr val="000000"/>
          </a:solidFill>
        </p:spPr>
        <p:txBody>
          <a:bodyPr wrap="square" lIns="0" tIns="0" rIns="0" bIns="0" rtlCol="0"/>
          <a:lstStyle/>
          <a:p>
            <a:endParaRPr>
              <a:solidFill>
                <a:prstClr val="black"/>
              </a:solidFill>
            </a:endParaRPr>
          </a:p>
        </p:txBody>
      </p:sp>
      <p:sp>
        <p:nvSpPr>
          <p:cNvPr id="12" name="object 12"/>
          <p:cNvSpPr/>
          <p:nvPr/>
        </p:nvSpPr>
        <p:spPr>
          <a:xfrm>
            <a:off x="206209" y="5024945"/>
            <a:ext cx="301625" cy="274320"/>
          </a:xfrm>
          <a:custGeom>
            <a:avLst/>
            <a:gdLst/>
            <a:ahLst/>
            <a:cxnLst/>
            <a:rect l="l" t="t" r="r" b="b"/>
            <a:pathLst>
              <a:path w="301625" h="274320">
                <a:moveTo>
                  <a:pt x="0" y="0"/>
                </a:moveTo>
                <a:lnTo>
                  <a:pt x="301383" y="0"/>
                </a:lnTo>
                <a:lnTo>
                  <a:pt x="301383" y="274320"/>
                </a:lnTo>
                <a:lnTo>
                  <a:pt x="0" y="27432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13" name="object 13"/>
          <p:cNvSpPr/>
          <p:nvPr/>
        </p:nvSpPr>
        <p:spPr>
          <a:xfrm>
            <a:off x="507588"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14" name="object 14"/>
          <p:cNvSpPr/>
          <p:nvPr/>
        </p:nvSpPr>
        <p:spPr>
          <a:xfrm>
            <a:off x="715849"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15" name="object 15"/>
          <p:cNvSpPr/>
          <p:nvPr/>
        </p:nvSpPr>
        <p:spPr>
          <a:xfrm>
            <a:off x="1017228"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16" name="object 16"/>
          <p:cNvSpPr/>
          <p:nvPr/>
        </p:nvSpPr>
        <p:spPr>
          <a:xfrm>
            <a:off x="1318606"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17" name="object 17"/>
          <p:cNvSpPr/>
          <p:nvPr/>
        </p:nvSpPr>
        <p:spPr>
          <a:xfrm>
            <a:off x="1619984" y="5018590"/>
            <a:ext cx="0" cy="287020"/>
          </a:xfrm>
          <a:custGeom>
            <a:avLst/>
            <a:gdLst/>
            <a:ahLst/>
            <a:cxnLst/>
            <a:rect l="l" t="t" r="r" b="b"/>
            <a:pathLst>
              <a:path h="287020">
                <a:moveTo>
                  <a:pt x="0" y="0"/>
                </a:moveTo>
                <a:lnTo>
                  <a:pt x="0" y="287020"/>
                </a:lnTo>
              </a:path>
            </a:pathLst>
          </a:custGeom>
          <a:ln w="12699">
            <a:solidFill>
              <a:srgbClr val="000000"/>
            </a:solidFill>
          </a:ln>
        </p:spPr>
        <p:txBody>
          <a:bodyPr wrap="square" lIns="0" tIns="0" rIns="0" bIns="0" rtlCol="0"/>
          <a:lstStyle/>
          <a:p>
            <a:endParaRPr>
              <a:solidFill>
                <a:prstClr val="black"/>
              </a:solidFill>
            </a:endParaRPr>
          </a:p>
        </p:txBody>
      </p:sp>
      <p:sp>
        <p:nvSpPr>
          <p:cNvPr id="18" name="object 18"/>
          <p:cNvSpPr/>
          <p:nvPr/>
        </p:nvSpPr>
        <p:spPr>
          <a:xfrm>
            <a:off x="1921362"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19" name="object 19"/>
          <p:cNvSpPr/>
          <p:nvPr/>
        </p:nvSpPr>
        <p:spPr>
          <a:xfrm>
            <a:off x="2222740"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0" name="object 20"/>
          <p:cNvSpPr/>
          <p:nvPr/>
        </p:nvSpPr>
        <p:spPr>
          <a:xfrm>
            <a:off x="2524118"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1" name="object 21"/>
          <p:cNvSpPr/>
          <p:nvPr/>
        </p:nvSpPr>
        <p:spPr>
          <a:xfrm>
            <a:off x="2825495"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2" name="object 22"/>
          <p:cNvSpPr/>
          <p:nvPr/>
        </p:nvSpPr>
        <p:spPr>
          <a:xfrm>
            <a:off x="3126873"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3" name="object 23"/>
          <p:cNvSpPr/>
          <p:nvPr/>
        </p:nvSpPr>
        <p:spPr>
          <a:xfrm>
            <a:off x="3428251"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4" name="object 24"/>
          <p:cNvSpPr/>
          <p:nvPr/>
        </p:nvSpPr>
        <p:spPr>
          <a:xfrm>
            <a:off x="3729630"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5" name="object 25"/>
          <p:cNvSpPr/>
          <p:nvPr/>
        </p:nvSpPr>
        <p:spPr>
          <a:xfrm>
            <a:off x="4031007"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6" name="object 26"/>
          <p:cNvSpPr/>
          <p:nvPr/>
        </p:nvSpPr>
        <p:spPr>
          <a:xfrm>
            <a:off x="4332386"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7" name="object 27"/>
          <p:cNvSpPr/>
          <p:nvPr/>
        </p:nvSpPr>
        <p:spPr>
          <a:xfrm>
            <a:off x="4633764"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8" name="object 28"/>
          <p:cNvSpPr/>
          <p:nvPr/>
        </p:nvSpPr>
        <p:spPr>
          <a:xfrm>
            <a:off x="4935141"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29" name="object 29"/>
          <p:cNvSpPr/>
          <p:nvPr/>
        </p:nvSpPr>
        <p:spPr>
          <a:xfrm>
            <a:off x="5236519"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0" name="object 30"/>
          <p:cNvSpPr/>
          <p:nvPr/>
        </p:nvSpPr>
        <p:spPr>
          <a:xfrm>
            <a:off x="5537898"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1" name="object 31"/>
          <p:cNvSpPr/>
          <p:nvPr/>
        </p:nvSpPr>
        <p:spPr>
          <a:xfrm>
            <a:off x="5839275"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2" name="object 32"/>
          <p:cNvSpPr/>
          <p:nvPr/>
        </p:nvSpPr>
        <p:spPr>
          <a:xfrm>
            <a:off x="6140654"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3" name="object 33"/>
          <p:cNvSpPr/>
          <p:nvPr/>
        </p:nvSpPr>
        <p:spPr>
          <a:xfrm>
            <a:off x="6442031"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4" name="object 34"/>
          <p:cNvSpPr/>
          <p:nvPr/>
        </p:nvSpPr>
        <p:spPr>
          <a:xfrm>
            <a:off x="6743410"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5" name="object 35"/>
          <p:cNvSpPr/>
          <p:nvPr/>
        </p:nvSpPr>
        <p:spPr>
          <a:xfrm>
            <a:off x="7044787"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6" name="object 36"/>
          <p:cNvSpPr/>
          <p:nvPr/>
        </p:nvSpPr>
        <p:spPr>
          <a:xfrm>
            <a:off x="7346166"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7" name="object 37"/>
          <p:cNvSpPr/>
          <p:nvPr/>
        </p:nvSpPr>
        <p:spPr>
          <a:xfrm>
            <a:off x="7647544"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8" name="object 38"/>
          <p:cNvSpPr/>
          <p:nvPr/>
        </p:nvSpPr>
        <p:spPr>
          <a:xfrm>
            <a:off x="7948922"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39" name="object 39"/>
          <p:cNvSpPr/>
          <p:nvPr/>
        </p:nvSpPr>
        <p:spPr>
          <a:xfrm>
            <a:off x="8250299"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40" name="object 40"/>
          <p:cNvSpPr/>
          <p:nvPr/>
        </p:nvSpPr>
        <p:spPr>
          <a:xfrm>
            <a:off x="8551678"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41" name="object 41"/>
          <p:cNvSpPr/>
          <p:nvPr/>
        </p:nvSpPr>
        <p:spPr>
          <a:xfrm>
            <a:off x="206209"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42" name="object 42"/>
          <p:cNvSpPr/>
          <p:nvPr/>
        </p:nvSpPr>
        <p:spPr>
          <a:xfrm>
            <a:off x="8853055" y="5018590"/>
            <a:ext cx="0" cy="287020"/>
          </a:xfrm>
          <a:custGeom>
            <a:avLst/>
            <a:gdLst/>
            <a:ahLst/>
            <a:cxnLst/>
            <a:rect l="l" t="t" r="r" b="b"/>
            <a:pathLst>
              <a:path h="287020">
                <a:moveTo>
                  <a:pt x="0" y="0"/>
                </a:moveTo>
                <a:lnTo>
                  <a:pt x="0" y="287020"/>
                </a:lnTo>
              </a:path>
            </a:pathLst>
          </a:custGeom>
          <a:ln w="12700">
            <a:solidFill>
              <a:srgbClr val="000000"/>
            </a:solidFill>
          </a:ln>
        </p:spPr>
        <p:txBody>
          <a:bodyPr wrap="square" lIns="0" tIns="0" rIns="0" bIns="0" rtlCol="0"/>
          <a:lstStyle/>
          <a:p>
            <a:endParaRPr>
              <a:solidFill>
                <a:prstClr val="black"/>
              </a:solidFill>
            </a:endParaRPr>
          </a:p>
        </p:txBody>
      </p:sp>
      <p:sp>
        <p:nvSpPr>
          <p:cNvPr id="43" name="object 43"/>
          <p:cNvSpPr/>
          <p:nvPr/>
        </p:nvSpPr>
        <p:spPr>
          <a:xfrm>
            <a:off x="199859" y="5024940"/>
            <a:ext cx="8660130" cy="0"/>
          </a:xfrm>
          <a:custGeom>
            <a:avLst/>
            <a:gdLst/>
            <a:ahLst/>
            <a:cxnLst/>
            <a:rect l="l" t="t" r="r" b="b"/>
            <a:pathLst>
              <a:path w="8660130">
                <a:moveTo>
                  <a:pt x="0" y="0"/>
                </a:moveTo>
                <a:lnTo>
                  <a:pt x="8659545" y="0"/>
                </a:lnTo>
              </a:path>
            </a:pathLst>
          </a:custGeom>
          <a:ln w="12700">
            <a:solidFill>
              <a:srgbClr val="000000"/>
            </a:solidFill>
          </a:ln>
        </p:spPr>
        <p:txBody>
          <a:bodyPr wrap="square" lIns="0" tIns="0" rIns="0" bIns="0" rtlCol="0"/>
          <a:lstStyle/>
          <a:p>
            <a:endParaRPr>
              <a:solidFill>
                <a:prstClr val="black"/>
              </a:solidFill>
            </a:endParaRPr>
          </a:p>
        </p:txBody>
      </p:sp>
      <p:sp>
        <p:nvSpPr>
          <p:cNvPr id="44" name="object 44"/>
          <p:cNvSpPr/>
          <p:nvPr/>
        </p:nvSpPr>
        <p:spPr>
          <a:xfrm>
            <a:off x="199859" y="5299260"/>
            <a:ext cx="8660130" cy="0"/>
          </a:xfrm>
          <a:custGeom>
            <a:avLst/>
            <a:gdLst/>
            <a:ahLst/>
            <a:cxnLst/>
            <a:rect l="l" t="t" r="r" b="b"/>
            <a:pathLst>
              <a:path w="8660130">
                <a:moveTo>
                  <a:pt x="0" y="0"/>
                </a:moveTo>
                <a:lnTo>
                  <a:pt x="8659545" y="0"/>
                </a:lnTo>
              </a:path>
            </a:pathLst>
          </a:custGeom>
          <a:ln w="12700">
            <a:solidFill>
              <a:srgbClr val="000000"/>
            </a:solidFill>
          </a:ln>
        </p:spPr>
        <p:txBody>
          <a:bodyPr wrap="square" lIns="0" tIns="0" rIns="0" bIns="0" rtlCol="0"/>
          <a:lstStyle/>
          <a:p>
            <a:endParaRPr>
              <a:solidFill>
                <a:prstClr val="black"/>
              </a:solidFill>
            </a:endParaRPr>
          </a:p>
        </p:txBody>
      </p:sp>
      <p:sp>
        <p:nvSpPr>
          <p:cNvPr id="45" name="object 45"/>
          <p:cNvSpPr/>
          <p:nvPr/>
        </p:nvSpPr>
        <p:spPr>
          <a:xfrm>
            <a:off x="210311" y="2116835"/>
            <a:ext cx="2533015" cy="262255"/>
          </a:xfrm>
          <a:custGeom>
            <a:avLst/>
            <a:gdLst/>
            <a:ahLst/>
            <a:cxnLst/>
            <a:rect l="l" t="t" r="r" b="b"/>
            <a:pathLst>
              <a:path w="2533015" h="262255">
                <a:moveTo>
                  <a:pt x="0" y="0"/>
                </a:moveTo>
                <a:lnTo>
                  <a:pt x="2532888" y="0"/>
                </a:lnTo>
                <a:lnTo>
                  <a:pt x="2532888" y="262127"/>
                </a:lnTo>
                <a:lnTo>
                  <a:pt x="0" y="262127"/>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46" name="object 46"/>
          <p:cNvSpPr/>
          <p:nvPr/>
        </p:nvSpPr>
        <p:spPr>
          <a:xfrm>
            <a:off x="569976" y="2552700"/>
            <a:ext cx="2499360" cy="262255"/>
          </a:xfrm>
          <a:custGeom>
            <a:avLst/>
            <a:gdLst/>
            <a:ahLst/>
            <a:cxnLst/>
            <a:rect l="l" t="t" r="r" b="b"/>
            <a:pathLst>
              <a:path w="2499360" h="262255">
                <a:moveTo>
                  <a:pt x="0" y="0"/>
                </a:moveTo>
                <a:lnTo>
                  <a:pt x="2499360" y="0"/>
                </a:lnTo>
                <a:lnTo>
                  <a:pt x="2499360" y="262127"/>
                </a:lnTo>
                <a:lnTo>
                  <a:pt x="0" y="262127"/>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47" name="object 47"/>
          <p:cNvSpPr/>
          <p:nvPr/>
        </p:nvSpPr>
        <p:spPr>
          <a:xfrm>
            <a:off x="208788" y="1688592"/>
            <a:ext cx="2372995" cy="262255"/>
          </a:xfrm>
          <a:custGeom>
            <a:avLst/>
            <a:gdLst/>
            <a:ahLst/>
            <a:cxnLst/>
            <a:rect l="l" t="t" r="r" b="b"/>
            <a:pathLst>
              <a:path w="2372995" h="262255">
                <a:moveTo>
                  <a:pt x="0" y="0"/>
                </a:moveTo>
                <a:lnTo>
                  <a:pt x="2372868" y="0"/>
                </a:lnTo>
                <a:lnTo>
                  <a:pt x="2372868" y="262127"/>
                </a:lnTo>
                <a:lnTo>
                  <a:pt x="0" y="262127"/>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48" name="object 48"/>
          <p:cNvSpPr txBox="1"/>
          <p:nvPr/>
        </p:nvSpPr>
        <p:spPr>
          <a:xfrm>
            <a:off x="883079" y="1379856"/>
            <a:ext cx="1161415" cy="566420"/>
          </a:xfrm>
          <a:prstGeom prst="rect">
            <a:avLst/>
          </a:prstGeom>
        </p:spPr>
        <p:txBody>
          <a:bodyPr vert="horz" wrap="square" lIns="0" tIns="0" rIns="0" bIns="0" rtlCol="0">
            <a:spAutoFit/>
          </a:bodyPr>
          <a:lstStyle/>
          <a:p>
            <a:pPr marL="12700">
              <a:tabLst>
                <a:tab pos="313690" algn="l"/>
                <a:tab pos="615315" algn="l"/>
                <a:tab pos="916305" algn="l"/>
              </a:tabLst>
            </a:pP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0</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1</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2</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3</a:t>
            </a:r>
            <a:endParaRPr sz="900" dirty="0">
              <a:solidFill>
                <a:prstClr val="black"/>
              </a:solidFill>
              <a:latin typeface="Franklin Gothic Demi Cond"/>
              <a:cs typeface="Franklin Gothic Demi Cond"/>
            </a:endParaRPr>
          </a:p>
          <a:p>
            <a:pPr>
              <a:spcBef>
                <a:spcPts val="6"/>
              </a:spcBef>
            </a:pPr>
            <a:endParaRPr sz="1250" dirty="0">
              <a:solidFill>
                <a:prstClr val="black"/>
              </a:solidFill>
              <a:latin typeface="Times New Roman"/>
              <a:cs typeface="Times New Roman"/>
            </a:endParaRPr>
          </a:p>
          <a:p>
            <a:pPr marL="181610"/>
            <a:r>
              <a:rPr sz="1600" b="1" spc="-15" dirty="0">
                <a:solidFill>
                  <a:srgbClr val="FFFFFF"/>
                </a:solidFill>
                <a:latin typeface="Franklin Gothic Demi"/>
                <a:cs typeface="Franklin Gothic Demi"/>
                <a:hlinkClick r:id="rId8"/>
              </a:rPr>
              <a:t>N</a:t>
            </a:r>
            <a:r>
              <a:rPr sz="1600" b="1" spc="-55" dirty="0">
                <a:solidFill>
                  <a:srgbClr val="FFFFFF"/>
                </a:solidFill>
                <a:latin typeface="Franklin Gothic Demi"/>
                <a:cs typeface="Franklin Gothic Demi"/>
                <a:hlinkClick r:id="rId8"/>
              </a:rPr>
              <a:t>O</a:t>
            </a:r>
            <a:r>
              <a:rPr sz="1600" b="1" spc="-10" dirty="0">
                <a:solidFill>
                  <a:srgbClr val="FFFFFF"/>
                </a:solidFill>
                <a:latin typeface="Franklin Gothic Demi"/>
                <a:cs typeface="Franklin Gothic Demi"/>
                <a:hlinkClick r:id="rId8"/>
              </a:rPr>
              <a:t>AA</a:t>
            </a:r>
            <a:r>
              <a:rPr sz="1600" b="1" spc="20" dirty="0">
                <a:solidFill>
                  <a:srgbClr val="FFFFFF"/>
                </a:solidFill>
                <a:latin typeface="Franklin Gothic Demi"/>
                <a:cs typeface="Franklin Gothic Demi"/>
                <a:hlinkClick r:id="rId8"/>
              </a:rPr>
              <a:t> </a:t>
            </a:r>
            <a:r>
              <a:rPr sz="1600" b="1" spc="-10" dirty="0">
                <a:solidFill>
                  <a:srgbClr val="FFFFFF"/>
                </a:solidFill>
                <a:latin typeface="Franklin Gothic Demi"/>
                <a:cs typeface="Franklin Gothic Demi"/>
                <a:hlinkClick r:id="rId8"/>
              </a:rPr>
              <a:t>–</a:t>
            </a:r>
            <a:r>
              <a:rPr sz="1600" b="1" spc="-5" dirty="0">
                <a:solidFill>
                  <a:srgbClr val="FFFFFF"/>
                </a:solidFill>
                <a:latin typeface="Franklin Gothic Demi"/>
                <a:cs typeface="Franklin Gothic Demi"/>
                <a:hlinkClick r:id="rId8"/>
              </a:rPr>
              <a:t> </a:t>
            </a:r>
            <a:r>
              <a:rPr sz="1600" b="1" dirty="0">
                <a:solidFill>
                  <a:srgbClr val="FFFFFF"/>
                </a:solidFill>
                <a:latin typeface="Franklin Gothic Demi"/>
                <a:cs typeface="Franklin Gothic Demi"/>
                <a:hlinkClick r:id="rId8"/>
              </a:rPr>
              <a:t>15</a:t>
            </a:r>
            <a:endParaRPr sz="1600" dirty="0">
              <a:solidFill>
                <a:prstClr val="black"/>
              </a:solidFill>
              <a:latin typeface="Franklin Gothic Demi"/>
              <a:cs typeface="Franklin Gothic Demi"/>
            </a:endParaRPr>
          </a:p>
        </p:txBody>
      </p:sp>
      <p:sp>
        <p:nvSpPr>
          <p:cNvPr id="49" name="object 49"/>
          <p:cNvSpPr txBox="1"/>
          <p:nvPr/>
        </p:nvSpPr>
        <p:spPr>
          <a:xfrm>
            <a:off x="2088715" y="1112918"/>
            <a:ext cx="6812915" cy="407034"/>
          </a:xfrm>
          <a:prstGeom prst="rect">
            <a:avLst/>
          </a:prstGeom>
        </p:spPr>
        <p:txBody>
          <a:bodyPr vert="horz" wrap="square" lIns="0" tIns="0" rIns="0" bIns="0" rtlCol="0">
            <a:spAutoFit/>
          </a:bodyPr>
          <a:lstStyle/>
          <a:p>
            <a:pPr marR="5080" algn="r"/>
            <a:r>
              <a:rPr sz="1200" b="1" spc="-10" dirty="0">
                <a:solidFill>
                  <a:srgbClr val="002060"/>
                </a:solidFill>
                <a:latin typeface="Franklin Gothic Demi"/>
                <a:cs typeface="Franklin Gothic Demi"/>
              </a:rPr>
              <a:t>As</a:t>
            </a:r>
            <a:r>
              <a:rPr sz="1200" b="1" spc="-20" dirty="0">
                <a:solidFill>
                  <a:srgbClr val="002060"/>
                </a:solidFill>
                <a:latin typeface="Franklin Gothic Demi"/>
                <a:cs typeface="Franklin Gothic Demi"/>
              </a:rPr>
              <a:t> </a:t>
            </a:r>
            <a:r>
              <a:rPr sz="1200" b="1" spc="-5" dirty="0">
                <a:solidFill>
                  <a:srgbClr val="002060"/>
                </a:solidFill>
                <a:latin typeface="Franklin Gothic Demi"/>
                <a:cs typeface="Franklin Gothic Demi"/>
              </a:rPr>
              <a:t>of</a:t>
            </a:r>
            <a:r>
              <a:rPr sz="1200" b="1" dirty="0">
                <a:solidFill>
                  <a:srgbClr val="002060"/>
                </a:solidFill>
                <a:latin typeface="Franklin Gothic Demi"/>
                <a:cs typeface="Franklin Gothic Demi"/>
              </a:rPr>
              <a:t> </a:t>
            </a:r>
            <a:r>
              <a:rPr sz="1200" b="1" spc="-15" dirty="0">
                <a:solidFill>
                  <a:srgbClr val="002060"/>
                </a:solidFill>
                <a:latin typeface="Franklin Gothic Demi"/>
                <a:cs typeface="Franklin Gothic Demi"/>
              </a:rPr>
              <a:t>Ma</a:t>
            </a:r>
            <a:r>
              <a:rPr sz="1200" b="1" spc="-5" dirty="0">
                <a:solidFill>
                  <a:srgbClr val="002060"/>
                </a:solidFill>
                <a:latin typeface="Franklin Gothic Demi"/>
                <a:cs typeface="Franklin Gothic Demi"/>
              </a:rPr>
              <a:t>r</a:t>
            </a:r>
            <a:r>
              <a:rPr sz="1200" b="1" dirty="0">
                <a:solidFill>
                  <a:srgbClr val="002060"/>
                </a:solidFill>
                <a:latin typeface="Franklin Gothic Demi"/>
                <a:cs typeface="Franklin Gothic Demi"/>
              </a:rPr>
              <a:t>c</a:t>
            </a:r>
            <a:r>
              <a:rPr sz="1200" b="1" spc="-10" dirty="0">
                <a:solidFill>
                  <a:srgbClr val="002060"/>
                </a:solidFill>
                <a:latin typeface="Franklin Gothic Demi"/>
                <a:cs typeface="Franklin Gothic Demi"/>
              </a:rPr>
              <a:t>h</a:t>
            </a:r>
            <a:r>
              <a:rPr sz="1200" b="1" spc="-5" dirty="0">
                <a:solidFill>
                  <a:srgbClr val="002060"/>
                </a:solidFill>
                <a:latin typeface="Franklin Gothic Demi"/>
                <a:cs typeface="Franklin Gothic Demi"/>
              </a:rPr>
              <a:t> </a:t>
            </a:r>
            <a:r>
              <a:rPr sz="1200" b="1" spc="-10" dirty="0">
                <a:solidFill>
                  <a:srgbClr val="002060"/>
                </a:solidFill>
                <a:latin typeface="Franklin Gothic Demi"/>
                <a:cs typeface="Franklin Gothic Demi"/>
              </a:rPr>
              <a:t>2</a:t>
            </a:r>
            <a:r>
              <a:rPr sz="1200" b="1" spc="-20" dirty="0">
                <a:solidFill>
                  <a:srgbClr val="002060"/>
                </a:solidFill>
                <a:latin typeface="Franklin Gothic Demi"/>
                <a:cs typeface="Franklin Gothic Demi"/>
              </a:rPr>
              <a:t>0</a:t>
            </a:r>
            <a:r>
              <a:rPr sz="1200" b="1" spc="-70" dirty="0">
                <a:solidFill>
                  <a:srgbClr val="002060"/>
                </a:solidFill>
                <a:latin typeface="Franklin Gothic Demi"/>
                <a:cs typeface="Franklin Gothic Demi"/>
              </a:rPr>
              <a:t>1</a:t>
            </a:r>
            <a:r>
              <a:rPr sz="1200" b="1" spc="-10" dirty="0">
                <a:solidFill>
                  <a:srgbClr val="002060"/>
                </a:solidFill>
                <a:latin typeface="Franklin Gothic Demi"/>
                <a:cs typeface="Franklin Gothic Demi"/>
              </a:rPr>
              <a:t>7</a:t>
            </a:r>
            <a:endParaRPr sz="1200" dirty="0">
              <a:solidFill>
                <a:prstClr val="black"/>
              </a:solidFill>
              <a:latin typeface="Franklin Gothic Demi"/>
              <a:cs typeface="Franklin Gothic Demi"/>
            </a:endParaRPr>
          </a:p>
          <a:p>
            <a:pPr marR="44450" algn="r">
              <a:spcBef>
                <a:spcPts val="720"/>
              </a:spcBef>
              <a:tabLst>
                <a:tab pos="300990" algn="l"/>
                <a:tab pos="602615" algn="l"/>
                <a:tab pos="903605" algn="l"/>
                <a:tab pos="1205230" algn="l"/>
                <a:tab pos="1506855" algn="l"/>
                <a:tab pos="1807845" algn="l"/>
                <a:tab pos="2109470" algn="l"/>
                <a:tab pos="2411095" algn="l"/>
                <a:tab pos="2712085" algn="l"/>
                <a:tab pos="3013710" algn="l"/>
                <a:tab pos="3315335" algn="l"/>
                <a:tab pos="3616325" algn="l"/>
                <a:tab pos="3917950" algn="l"/>
                <a:tab pos="4219575" algn="l"/>
                <a:tab pos="4520565" algn="l"/>
                <a:tab pos="4822190" algn="l"/>
                <a:tab pos="5123815" algn="l"/>
                <a:tab pos="5424805" algn="l"/>
                <a:tab pos="5726430" algn="l"/>
                <a:tab pos="6028055" algn="l"/>
                <a:tab pos="6329045" algn="l"/>
                <a:tab pos="6630670" algn="l"/>
              </a:tabLst>
            </a:pP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4</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5</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6</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7</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8</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9</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0</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1</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2</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3</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4</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5</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6</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7</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8</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9</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0</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1</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2</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3</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4</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5</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6</a:t>
            </a:r>
            <a:endParaRPr sz="900" dirty="0">
              <a:solidFill>
                <a:prstClr val="black"/>
              </a:solidFill>
              <a:latin typeface="Franklin Gothic Demi Cond"/>
              <a:cs typeface="Franklin Gothic Demi Cond"/>
            </a:endParaRPr>
          </a:p>
        </p:txBody>
      </p:sp>
      <p:sp>
        <p:nvSpPr>
          <p:cNvPr id="50" name="object 50"/>
          <p:cNvSpPr txBox="1"/>
          <p:nvPr/>
        </p:nvSpPr>
        <p:spPr>
          <a:xfrm>
            <a:off x="7397095" y="4595039"/>
            <a:ext cx="1272540" cy="228600"/>
          </a:xfrm>
          <a:prstGeom prst="rect">
            <a:avLst/>
          </a:prstGeom>
        </p:spPr>
        <p:txBody>
          <a:bodyPr vert="horz" wrap="square" lIns="0" tIns="0" rIns="0" bIns="0" rtlCol="0">
            <a:spAutoFit/>
          </a:bodyPr>
          <a:lstStyle/>
          <a:p>
            <a:pPr marL="12700"/>
            <a:r>
              <a:rPr sz="1600" b="1" spc="-15" dirty="0">
                <a:solidFill>
                  <a:srgbClr val="FFFFFF"/>
                </a:solidFill>
                <a:latin typeface="Franklin Gothic Demi"/>
                <a:cs typeface="Franklin Gothic Demi"/>
                <a:hlinkClick r:id="rId9"/>
              </a:rPr>
              <a:t>P</a:t>
            </a:r>
            <a:r>
              <a:rPr sz="1600" b="1" spc="-20" dirty="0">
                <a:solidFill>
                  <a:srgbClr val="FFFFFF"/>
                </a:solidFill>
                <a:latin typeface="Franklin Gothic Demi"/>
                <a:cs typeface="Franklin Gothic Demi"/>
                <a:hlinkClick r:id="rId9"/>
              </a:rPr>
              <a:t>F</a:t>
            </a:r>
            <a:r>
              <a:rPr sz="1600" b="1" spc="-15" dirty="0">
                <a:solidFill>
                  <a:srgbClr val="FFFFFF"/>
                </a:solidFill>
                <a:latin typeface="Franklin Gothic Demi"/>
                <a:cs typeface="Franklin Gothic Demi"/>
                <a:hlinkClick r:id="rId9"/>
              </a:rPr>
              <a:t>O/</a:t>
            </a:r>
            <a:r>
              <a:rPr sz="1600" b="1" spc="-10" dirty="0">
                <a:solidFill>
                  <a:srgbClr val="FFFFFF"/>
                </a:solidFill>
                <a:latin typeface="Franklin Gothic Demi"/>
                <a:cs typeface="Franklin Gothic Demi"/>
                <a:hlinkClick r:id="rId9"/>
              </a:rPr>
              <a:t>J</a:t>
            </a:r>
            <a:r>
              <a:rPr sz="1600" b="1" spc="-15" dirty="0">
                <a:solidFill>
                  <a:srgbClr val="FFFFFF"/>
                </a:solidFill>
                <a:latin typeface="Franklin Gothic Demi"/>
                <a:cs typeface="Franklin Gothic Demi"/>
                <a:hlinkClick r:id="rId9"/>
              </a:rPr>
              <a:t>PS</a:t>
            </a:r>
            <a:r>
              <a:rPr sz="1600" b="1" spc="-10" dirty="0">
                <a:solidFill>
                  <a:srgbClr val="FFFFFF"/>
                </a:solidFill>
                <a:latin typeface="Franklin Gothic Demi"/>
                <a:cs typeface="Franklin Gothic Demi"/>
                <a:hlinkClick r:id="rId9"/>
              </a:rPr>
              <a:t>S</a:t>
            </a:r>
            <a:r>
              <a:rPr sz="1600" b="1" spc="1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a:t>
            </a:r>
            <a:r>
              <a:rPr sz="1600" b="1" spc="-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4</a:t>
            </a:r>
            <a:endParaRPr sz="1600">
              <a:solidFill>
                <a:prstClr val="black"/>
              </a:solidFill>
              <a:latin typeface="Franklin Gothic Demi"/>
              <a:cs typeface="Franklin Gothic Demi"/>
            </a:endParaRPr>
          </a:p>
        </p:txBody>
      </p:sp>
      <p:sp>
        <p:nvSpPr>
          <p:cNvPr id="51" name="object 51"/>
          <p:cNvSpPr txBox="1">
            <a:spLocks noGrp="1"/>
          </p:cNvSpPr>
          <p:nvPr>
            <p:ph type="title"/>
          </p:nvPr>
        </p:nvSpPr>
        <p:spPr>
          <a:prstGeom prst="rect">
            <a:avLst/>
          </a:prstGeom>
        </p:spPr>
        <p:txBody>
          <a:bodyPr vert="horz" wrap="square" lIns="0" tIns="0" rIns="0" bIns="0" rtlCol="0">
            <a:spAutoFit/>
          </a:bodyPr>
          <a:lstStyle/>
          <a:p>
            <a:pPr marL="90170" marR="5080" indent="371475">
              <a:lnSpc>
                <a:spcPct val="100000"/>
              </a:lnSpc>
            </a:pPr>
            <a:r>
              <a:rPr spc="-5" dirty="0"/>
              <a:t>N</a:t>
            </a:r>
            <a:r>
              <a:rPr spc="-70" dirty="0"/>
              <a:t>O</a:t>
            </a:r>
            <a:r>
              <a:rPr spc="-5" dirty="0"/>
              <a:t>A</a:t>
            </a:r>
            <a:r>
              <a:rPr spc="-20" dirty="0"/>
              <a:t>A</a:t>
            </a:r>
            <a:r>
              <a:rPr spc="-40" dirty="0"/>
              <a:t> P</a:t>
            </a:r>
            <a:r>
              <a:rPr dirty="0"/>
              <a:t>o</a:t>
            </a:r>
            <a:r>
              <a:rPr spc="-5" dirty="0"/>
              <a:t>la</a:t>
            </a:r>
            <a:r>
              <a:rPr spc="-10" dirty="0"/>
              <a:t>r</a:t>
            </a:r>
            <a:r>
              <a:rPr spc="-40" dirty="0"/>
              <a:t> </a:t>
            </a:r>
            <a:r>
              <a:rPr spc="-15" dirty="0"/>
              <a:t>S</a:t>
            </a:r>
            <a:r>
              <a:rPr spc="-10" dirty="0"/>
              <a:t>at</a:t>
            </a:r>
            <a:r>
              <a:rPr dirty="0"/>
              <a:t>e</a:t>
            </a:r>
            <a:r>
              <a:rPr spc="-10" dirty="0"/>
              <a:t>l</a:t>
            </a:r>
            <a:r>
              <a:rPr dirty="0"/>
              <a:t>l</a:t>
            </a:r>
            <a:r>
              <a:rPr spc="-10" dirty="0"/>
              <a:t>i</a:t>
            </a:r>
            <a:r>
              <a:rPr spc="-25" dirty="0"/>
              <a:t>t</a:t>
            </a:r>
            <a:r>
              <a:rPr spc="-15" dirty="0"/>
              <a:t>e</a:t>
            </a:r>
            <a:r>
              <a:rPr spc="-25" dirty="0"/>
              <a:t> </a:t>
            </a:r>
            <a:r>
              <a:rPr spc="-5" dirty="0"/>
              <a:t>P</a:t>
            </a:r>
            <a:r>
              <a:rPr dirty="0"/>
              <a:t>ro</a:t>
            </a:r>
            <a:r>
              <a:rPr spc="-15" dirty="0"/>
              <a:t>gr</a:t>
            </a:r>
            <a:r>
              <a:rPr spc="-25" dirty="0"/>
              <a:t>a</a:t>
            </a:r>
            <a:r>
              <a:rPr spc="-15" dirty="0"/>
              <a:t>ms</a:t>
            </a:r>
            <a:r>
              <a:rPr spc="-10" dirty="0"/>
              <a:t> </a:t>
            </a:r>
            <a:r>
              <a:rPr spc="-15" dirty="0"/>
              <a:t>C</a:t>
            </a:r>
            <a:r>
              <a:rPr dirty="0"/>
              <a:t>o</a:t>
            </a:r>
            <a:r>
              <a:rPr spc="-5" dirty="0"/>
              <a:t>nti</a:t>
            </a:r>
            <a:r>
              <a:rPr spc="-20" dirty="0"/>
              <a:t>n</a:t>
            </a:r>
            <a:r>
              <a:rPr spc="-25" dirty="0"/>
              <a:t>u</a:t>
            </a:r>
            <a:r>
              <a:rPr spc="-10" dirty="0"/>
              <a:t>i</a:t>
            </a:r>
            <a:r>
              <a:rPr dirty="0"/>
              <a:t>t</a:t>
            </a:r>
            <a:r>
              <a:rPr spc="-15" dirty="0"/>
              <a:t>y</a:t>
            </a:r>
            <a:r>
              <a:rPr spc="-40" dirty="0"/>
              <a:t> </a:t>
            </a:r>
            <a:r>
              <a:rPr dirty="0"/>
              <a:t>o</a:t>
            </a:r>
            <a:r>
              <a:rPr spc="-10" dirty="0"/>
              <a:t>f</a:t>
            </a:r>
            <a:r>
              <a:rPr dirty="0"/>
              <a:t> </a:t>
            </a:r>
            <a:r>
              <a:rPr spc="-90" dirty="0"/>
              <a:t>W</a:t>
            </a:r>
            <a:r>
              <a:rPr dirty="0"/>
              <a:t>e</a:t>
            </a:r>
            <a:r>
              <a:rPr spc="-15" dirty="0"/>
              <a:t>a</a:t>
            </a:r>
            <a:r>
              <a:rPr dirty="0"/>
              <a:t>t</a:t>
            </a:r>
            <a:r>
              <a:rPr spc="-15" dirty="0"/>
              <a:t>her</a:t>
            </a:r>
            <a:r>
              <a:rPr spc="-30" dirty="0"/>
              <a:t> </a:t>
            </a:r>
            <a:r>
              <a:rPr spc="-10" dirty="0"/>
              <a:t>Obs</a:t>
            </a:r>
            <a:r>
              <a:rPr spc="-15" dirty="0"/>
              <a:t>e</a:t>
            </a:r>
            <a:r>
              <a:rPr spc="55" dirty="0"/>
              <a:t>r</a:t>
            </a:r>
            <a:r>
              <a:rPr spc="-55" dirty="0"/>
              <a:t>v</a:t>
            </a:r>
            <a:r>
              <a:rPr spc="-25" dirty="0"/>
              <a:t>a</a:t>
            </a:r>
            <a:r>
              <a:rPr spc="-15" dirty="0"/>
              <a:t>tions</a:t>
            </a:r>
          </a:p>
        </p:txBody>
      </p:sp>
      <p:sp>
        <p:nvSpPr>
          <p:cNvPr id="52" name="object 52"/>
          <p:cNvSpPr txBox="1"/>
          <p:nvPr/>
        </p:nvSpPr>
        <p:spPr>
          <a:xfrm>
            <a:off x="64007" y="5786628"/>
            <a:ext cx="2901950" cy="597535"/>
          </a:xfrm>
          <a:prstGeom prst="rect">
            <a:avLst/>
          </a:prstGeom>
        </p:spPr>
        <p:txBody>
          <a:bodyPr vert="horz" wrap="square" lIns="0" tIns="0" rIns="0" bIns="0" rtlCol="0">
            <a:spAutoFit/>
          </a:bodyPr>
          <a:lstStyle/>
          <a:p>
            <a:pPr marL="80010"/>
            <a:r>
              <a:rPr sz="1200" b="1" spc="-10" dirty="0">
                <a:solidFill>
                  <a:srgbClr val="002060"/>
                </a:solidFill>
                <a:latin typeface="Franklin Gothic Demi"/>
                <a:cs typeface="Franklin Gothic Demi"/>
              </a:rPr>
              <a:t>Appr</a:t>
            </a:r>
            <a:r>
              <a:rPr sz="1200" b="1" spc="-20" dirty="0">
                <a:solidFill>
                  <a:srgbClr val="002060"/>
                </a:solidFill>
                <a:latin typeface="Franklin Gothic Demi"/>
                <a:cs typeface="Franklin Gothic Demi"/>
              </a:rPr>
              <a:t>o</a:t>
            </a:r>
            <a:r>
              <a:rPr sz="1200" b="1" spc="-25" dirty="0">
                <a:solidFill>
                  <a:srgbClr val="002060"/>
                </a:solidFill>
                <a:latin typeface="Franklin Gothic Demi"/>
                <a:cs typeface="Franklin Gothic Demi"/>
              </a:rPr>
              <a:t>v</a:t>
            </a:r>
            <a:r>
              <a:rPr sz="1200" b="1" spc="-20" dirty="0">
                <a:solidFill>
                  <a:srgbClr val="002060"/>
                </a:solidFill>
                <a:latin typeface="Franklin Gothic Demi"/>
                <a:cs typeface="Franklin Gothic Demi"/>
              </a:rPr>
              <a:t>e</a:t>
            </a:r>
            <a:r>
              <a:rPr sz="1200" b="1" spc="-10" dirty="0">
                <a:solidFill>
                  <a:srgbClr val="002060"/>
                </a:solidFill>
                <a:latin typeface="Franklin Gothic Demi"/>
                <a:cs typeface="Franklin Gothic Demi"/>
              </a:rPr>
              <a:t>d</a:t>
            </a:r>
            <a:r>
              <a:rPr sz="1400" b="1" dirty="0">
                <a:solidFill>
                  <a:srgbClr val="002060"/>
                </a:solidFill>
                <a:latin typeface="Franklin Gothic Demi"/>
                <a:cs typeface="Franklin Gothic Demi"/>
              </a:rPr>
              <a:t>: </a:t>
            </a:r>
            <a:r>
              <a:rPr sz="1400" b="1" spc="65" dirty="0">
                <a:solidFill>
                  <a:srgbClr val="002060"/>
                </a:solidFill>
                <a:latin typeface="Franklin Gothic Demi"/>
                <a:cs typeface="Franklin Gothic Demi"/>
              </a:rPr>
              <a:t> </a:t>
            </a:r>
            <a:r>
              <a:rPr sz="1700" b="1" dirty="0">
                <a:solidFill>
                  <a:srgbClr val="002060"/>
                </a:solidFill>
                <a:latin typeface="Franklin Gothic Demi"/>
                <a:cs typeface="Franklin Gothic Demi"/>
              </a:rPr>
              <a:t>_______________</a:t>
            </a:r>
            <a:r>
              <a:rPr sz="1700" b="1" spc="-15" dirty="0">
                <a:solidFill>
                  <a:srgbClr val="002060"/>
                </a:solidFill>
                <a:latin typeface="Franklin Gothic Demi"/>
                <a:cs typeface="Franklin Gothic Demi"/>
              </a:rPr>
              <a:t>_</a:t>
            </a:r>
            <a:r>
              <a:rPr sz="1700" b="1" dirty="0">
                <a:solidFill>
                  <a:srgbClr val="002060"/>
                </a:solidFill>
                <a:latin typeface="Franklin Gothic Demi"/>
                <a:cs typeface="Franklin Gothic Demi"/>
              </a:rPr>
              <a:t>__</a:t>
            </a:r>
            <a:endParaRPr sz="1700">
              <a:solidFill>
                <a:prstClr val="black"/>
              </a:solidFill>
              <a:latin typeface="Franklin Gothic Demi"/>
              <a:cs typeface="Franklin Gothic Demi"/>
            </a:endParaRPr>
          </a:p>
          <a:p>
            <a:pPr marL="80010">
              <a:spcBef>
                <a:spcPts val="35"/>
              </a:spcBef>
            </a:pPr>
            <a:r>
              <a:rPr sz="800" b="1" dirty="0">
                <a:solidFill>
                  <a:srgbClr val="002060"/>
                </a:solidFill>
                <a:latin typeface="Franklin Gothic Demi"/>
                <a:cs typeface="Franklin Gothic Demi"/>
              </a:rPr>
              <a:t>Assis</a:t>
            </a:r>
            <a:r>
              <a:rPr sz="800" b="1" spc="5" dirty="0">
                <a:solidFill>
                  <a:srgbClr val="002060"/>
                </a:solidFill>
                <a:latin typeface="Franklin Gothic Demi"/>
                <a:cs typeface="Franklin Gothic Demi"/>
              </a:rPr>
              <a:t>t</a:t>
            </a:r>
            <a:r>
              <a:rPr sz="800" b="1" spc="-5" dirty="0">
                <a:solidFill>
                  <a:srgbClr val="002060"/>
                </a:solidFill>
                <a:latin typeface="Franklin Gothic Demi"/>
                <a:cs typeface="Franklin Gothic Demi"/>
              </a:rPr>
              <a:t>a</a:t>
            </a:r>
            <a:r>
              <a:rPr sz="800" b="1" dirty="0">
                <a:solidFill>
                  <a:srgbClr val="002060"/>
                </a:solidFill>
                <a:latin typeface="Franklin Gothic Demi"/>
                <a:cs typeface="Franklin Gothic Demi"/>
              </a:rPr>
              <a:t>nt</a:t>
            </a:r>
            <a:r>
              <a:rPr sz="800" b="1" spc="-30" dirty="0">
                <a:solidFill>
                  <a:srgbClr val="002060"/>
                </a:solidFill>
                <a:latin typeface="Franklin Gothic Demi"/>
                <a:cs typeface="Franklin Gothic Demi"/>
              </a:rPr>
              <a:t> </a:t>
            </a:r>
            <a:r>
              <a:rPr sz="800" b="1" dirty="0">
                <a:solidFill>
                  <a:srgbClr val="002060"/>
                </a:solidFill>
                <a:latin typeface="Franklin Gothic Demi"/>
                <a:cs typeface="Franklin Gothic Demi"/>
              </a:rPr>
              <a:t>A</a:t>
            </a:r>
            <a:r>
              <a:rPr sz="800" b="1" spc="-5" dirty="0">
                <a:solidFill>
                  <a:srgbClr val="002060"/>
                </a:solidFill>
                <a:latin typeface="Franklin Gothic Demi"/>
                <a:cs typeface="Franklin Gothic Demi"/>
              </a:rPr>
              <a:t>dm</a:t>
            </a:r>
            <a:r>
              <a:rPr sz="800" b="1" dirty="0">
                <a:solidFill>
                  <a:srgbClr val="002060"/>
                </a:solidFill>
                <a:latin typeface="Franklin Gothic Demi"/>
                <a:cs typeface="Franklin Gothic Demi"/>
              </a:rPr>
              <a:t>inis</a:t>
            </a:r>
            <a:r>
              <a:rPr sz="800" b="1" spc="5" dirty="0">
                <a:solidFill>
                  <a:srgbClr val="002060"/>
                </a:solidFill>
                <a:latin typeface="Franklin Gothic Demi"/>
                <a:cs typeface="Franklin Gothic Demi"/>
              </a:rPr>
              <a:t>t</a:t>
            </a:r>
            <a:r>
              <a:rPr sz="800" b="1" spc="-5" dirty="0">
                <a:solidFill>
                  <a:srgbClr val="002060"/>
                </a:solidFill>
                <a:latin typeface="Franklin Gothic Demi"/>
                <a:cs typeface="Franklin Gothic Demi"/>
              </a:rPr>
              <a:t>ra</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or</a:t>
            </a:r>
            <a:r>
              <a:rPr sz="800" b="1" spc="-40" dirty="0">
                <a:solidFill>
                  <a:srgbClr val="002060"/>
                </a:solidFill>
                <a:latin typeface="Franklin Gothic Demi"/>
                <a:cs typeface="Franklin Gothic Demi"/>
              </a:rPr>
              <a:t> </a:t>
            </a:r>
            <a:r>
              <a:rPr sz="800" b="1" spc="-10" dirty="0">
                <a:solidFill>
                  <a:srgbClr val="002060"/>
                </a:solidFill>
                <a:latin typeface="Franklin Gothic Demi"/>
                <a:cs typeface="Franklin Gothic Demi"/>
              </a:rPr>
              <a:t>f</a:t>
            </a:r>
            <a:r>
              <a:rPr sz="800" b="1" dirty="0">
                <a:solidFill>
                  <a:srgbClr val="002060"/>
                </a:solidFill>
                <a:latin typeface="Franklin Gothic Demi"/>
                <a:cs typeface="Franklin Gothic Demi"/>
              </a:rPr>
              <a:t>or</a:t>
            </a:r>
            <a:r>
              <a:rPr sz="800" b="1" spc="-15" dirty="0">
                <a:solidFill>
                  <a:srgbClr val="002060"/>
                </a:solidFill>
                <a:latin typeface="Franklin Gothic Demi"/>
                <a:cs typeface="Franklin Gothic Demi"/>
              </a:rPr>
              <a:t> </a:t>
            </a:r>
            <a:r>
              <a:rPr sz="800" b="1" dirty="0">
                <a:solidFill>
                  <a:srgbClr val="002060"/>
                </a:solidFill>
                <a:latin typeface="Franklin Gothic Demi"/>
                <a:cs typeface="Franklin Gothic Demi"/>
              </a:rPr>
              <a:t>S</a:t>
            </a:r>
            <a:r>
              <a:rPr sz="800" b="1" spc="-5" dirty="0">
                <a:solidFill>
                  <a:srgbClr val="002060"/>
                </a:solidFill>
                <a:latin typeface="Franklin Gothic Demi"/>
                <a:cs typeface="Franklin Gothic Demi"/>
              </a:rPr>
              <a:t>a</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elli</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e</a:t>
            </a:r>
            <a:r>
              <a:rPr sz="800" b="1" spc="-20" dirty="0">
                <a:solidFill>
                  <a:srgbClr val="002060"/>
                </a:solidFill>
                <a:latin typeface="Franklin Gothic Demi"/>
                <a:cs typeface="Franklin Gothic Demi"/>
              </a:rPr>
              <a:t> </a:t>
            </a:r>
            <a:r>
              <a:rPr sz="800" b="1" spc="-5" dirty="0">
                <a:solidFill>
                  <a:srgbClr val="002060"/>
                </a:solidFill>
                <a:latin typeface="Franklin Gothic Demi"/>
                <a:cs typeface="Franklin Gothic Demi"/>
              </a:rPr>
              <a:t>a</a:t>
            </a:r>
            <a:r>
              <a:rPr sz="800" b="1" dirty="0">
                <a:solidFill>
                  <a:srgbClr val="002060"/>
                </a:solidFill>
                <a:latin typeface="Franklin Gothic Demi"/>
                <a:cs typeface="Franklin Gothic Demi"/>
              </a:rPr>
              <a:t>nd </a:t>
            </a:r>
            <a:r>
              <a:rPr sz="800" b="1" spc="-5" dirty="0">
                <a:solidFill>
                  <a:srgbClr val="002060"/>
                </a:solidFill>
                <a:latin typeface="Franklin Gothic Demi"/>
                <a:cs typeface="Franklin Gothic Demi"/>
              </a:rPr>
              <a:t>I</a:t>
            </a:r>
            <a:r>
              <a:rPr sz="800" b="1" dirty="0">
                <a:solidFill>
                  <a:srgbClr val="002060"/>
                </a:solidFill>
                <a:latin typeface="Franklin Gothic Demi"/>
                <a:cs typeface="Franklin Gothic Demi"/>
              </a:rPr>
              <a:t>n</a:t>
            </a:r>
            <a:r>
              <a:rPr sz="800" b="1" spc="-10" dirty="0">
                <a:solidFill>
                  <a:srgbClr val="002060"/>
                </a:solidFill>
                <a:latin typeface="Franklin Gothic Demi"/>
                <a:cs typeface="Franklin Gothic Demi"/>
              </a:rPr>
              <a:t>f</a:t>
            </a:r>
            <a:r>
              <a:rPr sz="800" b="1" dirty="0">
                <a:solidFill>
                  <a:srgbClr val="002060"/>
                </a:solidFill>
                <a:latin typeface="Franklin Gothic Demi"/>
                <a:cs typeface="Franklin Gothic Demi"/>
              </a:rPr>
              <a:t>o</a:t>
            </a:r>
            <a:r>
              <a:rPr sz="800" b="1" spc="-5" dirty="0">
                <a:solidFill>
                  <a:srgbClr val="002060"/>
                </a:solidFill>
                <a:latin typeface="Franklin Gothic Demi"/>
                <a:cs typeface="Franklin Gothic Demi"/>
              </a:rPr>
              <a:t>rma</a:t>
            </a:r>
            <a:r>
              <a:rPr sz="800" b="1" spc="5" dirty="0">
                <a:solidFill>
                  <a:srgbClr val="002060"/>
                </a:solidFill>
                <a:latin typeface="Franklin Gothic Demi"/>
                <a:cs typeface="Franklin Gothic Demi"/>
              </a:rPr>
              <a:t>t</a:t>
            </a:r>
            <a:r>
              <a:rPr sz="800" b="1" dirty="0">
                <a:solidFill>
                  <a:srgbClr val="002060"/>
                </a:solidFill>
                <a:latin typeface="Franklin Gothic Demi"/>
                <a:cs typeface="Franklin Gothic Demi"/>
              </a:rPr>
              <a:t>ion</a:t>
            </a:r>
            <a:r>
              <a:rPr sz="800" b="1" spc="-20" dirty="0">
                <a:solidFill>
                  <a:srgbClr val="002060"/>
                </a:solidFill>
                <a:latin typeface="Franklin Gothic Demi"/>
                <a:cs typeface="Franklin Gothic Demi"/>
              </a:rPr>
              <a:t> </a:t>
            </a:r>
            <a:r>
              <a:rPr sz="800" b="1" dirty="0">
                <a:solidFill>
                  <a:srgbClr val="002060"/>
                </a:solidFill>
                <a:latin typeface="Franklin Gothic Demi"/>
                <a:cs typeface="Franklin Gothic Demi"/>
              </a:rPr>
              <a:t>Se</a:t>
            </a:r>
            <a:r>
              <a:rPr sz="800" b="1" spc="-5" dirty="0">
                <a:solidFill>
                  <a:srgbClr val="002060"/>
                </a:solidFill>
                <a:latin typeface="Franklin Gothic Demi"/>
                <a:cs typeface="Franklin Gothic Demi"/>
              </a:rPr>
              <a:t>rv</a:t>
            </a:r>
            <a:r>
              <a:rPr sz="800" b="1" dirty="0">
                <a:solidFill>
                  <a:srgbClr val="002060"/>
                </a:solidFill>
                <a:latin typeface="Franklin Gothic Demi"/>
                <a:cs typeface="Franklin Gothic Demi"/>
              </a:rPr>
              <a:t>i</a:t>
            </a:r>
            <a:r>
              <a:rPr sz="800" b="1" spc="-5" dirty="0">
                <a:solidFill>
                  <a:srgbClr val="002060"/>
                </a:solidFill>
                <a:latin typeface="Franklin Gothic Demi"/>
                <a:cs typeface="Franklin Gothic Demi"/>
              </a:rPr>
              <a:t>c</a:t>
            </a:r>
            <a:r>
              <a:rPr sz="800" b="1" dirty="0">
                <a:solidFill>
                  <a:srgbClr val="002060"/>
                </a:solidFill>
                <a:latin typeface="Franklin Gothic Demi"/>
                <a:cs typeface="Franklin Gothic Demi"/>
              </a:rPr>
              <a:t>es</a:t>
            </a:r>
            <a:endParaRPr sz="800">
              <a:solidFill>
                <a:prstClr val="black"/>
              </a:solidFill>
              <a:latin typeface="Franklin Gothic Demi"/>
              <a:cs typeface="Franklin Gothic Demi"/>
            </a:endParaRPr>
          </a:p>
        </p:txBody>
      </p:sp>
      <p:sp>
        <p:nvSpPr>
          <p:cNvPr id="53" name="object 53"/>
          <p:cNvSpPr txBox="1"/>
          <p:nvPr/>
        </p:nvSpPr>
        <p:spPr>
          <a:xfrm>
            <a:off x="3784556" y="3446026"/>
            <a:ext cx="2077085" cy="601345"/>
          </a:xfrm>
          <a:prstGeom prst="rect">
            <a:avLst/>
          </a:prstGeom>
        </p:spPr>
        <p:txBody>
          <a:bodyPr vert="horz" wrap="square" lIns="0" tIns="0" rIns="0" bIns="0" rtlCol="0">
            <a:spAutoFit/>
          </a:bodyPr>
          <a:lstStyle/>
          <a:p>
            <a:pPr marL="12700"/>
            <a:r>
              <a:rPr sz="1600" b="1" spc="-10" dirty="0">
                <a:solidFill>
                  <a:srgbClr val="FFFFFF"/>
                </a:solidFill>
                <a:latin typeface="Franklin Gothic Demi"/>
                <a:cs typeface="Franklin Gothic Demi"/>
                <a:hlinkClick r:id="rId9"/>
              </a:rPr>
              <a:t>J</a:t>
            </a:r>
            <a:r>
              <a:rPr sz="1600" b="1" spc="-15" dirty="0">
                <a:solidFill>
                  <a:srgbClr val="FFFFFF"/>
                </a:solidFill>
                <a:latin typeface="Franklin Gothic Demi"/>
                <a:cs typeface="Franklin Gothic Demi"/>
                <a:hlinkClick r:id="rId9"/>
              </a:rPr>
              <a:t>PS</a:t>
            </a:r>
            <a:r>
              <a:rPr sz="1600" b="1" spc="-10" dirty="0">
                <a:solidFill>
                  <a:srgbClr val="FFFFFF"/>
                </a:solidFill>
                <a:latin typeface="Franklin Gothic Demi"/>
                <a:cs typeface="Franklin Gothic Demi"/>
                <a:hlinkClick r:id="rId9"/>
              </a:rPr>
              <a:t>S</a:t>
            </a:r>
            <a:r>
              <a:rPr sz="1600" b="1" spc="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a:t>
            </a:r>
            <a:r>
              <a:rPr sz="1600" b="1" spc="-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1</a:t>
            </a:r>
            <a:endParaRPr sz="1600" dirty="0">
              <a:solidFill>
                <a:prstClr val="black"/>
              </a:solidFill>
              <a:latin typeface="Franklin Gothic Demi"/>
              <a:cs typeface="Franklin Gothic Demi"/>
            </a:endParaRPr>
          </a:p>
          <a:p>
            <a:pPr marL="1289685">
              <a:spcBef>
                <a:spcPts val="1015"/>
              </a:spcBef>
            </a:pPr>
            <a:r>
              <a:rPr sz="1600" b="1" spc="-10" dirty="0">
                <a:solidFill>
                  <a:srgbClr val="FFFFFF"/>
                </a:solidFill>
                <a:latin typeface="Franklin Gothic Demi"/>
                <a:cs typeface="Franklin Gothic Demi"/>
                <a:hlinkClick r:id="rId9"/>
              </a:rPr>
              <a:t>J</a:t>
            </a:r>
            <a:r>
              <a:rPr sz="1600" b="1" spc="-15" dirty="0">
                <a:solidFill>
                  <a:srgbClr val="FFFFFF"/>
                </a:solidFill>
                <a:latin typeface="Franklin Gothic Demi"/>
                <a:cs typeface="Franklin Gothic Demi"/>
                <a:hlinkClick r:id="rId9"/>
              </a:rPr>
              <a:t>PS</a:t>
            </a:r>
            <a:r>
              <a:rPr sz="1600" b="1" spc="-10" dirty="0">
                <a:solidFill>
                  <a:srgbClr val="FFFFFF"/>
                </a:solidFill>
                <a:latin typeface="Franklin Gothic Demi"/>
                <a:cs typeface="Franklin Gothic Demi"/>
                <a:hlinkClick r:id="rId9"/>
              </a:rPr>
              <a:t>S</a:t>
            </a:r>
            <a:r>
              <a:rPr sz="1600" b="1" spc="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a:t>
            </a:r>
            <a:r>
              <a:rPr sz="1600" b="1" spc="-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2</a:t>
            </a:r>
            <a:endParaRPr sz="1600" dirty="0">
              <a:solidFill>
                <a:prstClr val="black"/>
              </a:solidFill>
              <a:latin typeface="Franklin Gothic Demi"/>
              <a:cs typeface="Franklin Gothic Demi"/>
            </a:endParaRPr>
          </a:p>
        </p:txBody>
      </p:sp>
      <p:sp>
        <p:nvSpPr>
          <p:cNvPr id="54" name="object 54"/>
          <p:cNvSpPr txBox="1"/>
          <p:nvPr/>
        </p:nvSpPr>
        <p:spPr>
          <a:xfrm>
            <a:off x="1895906" y="3045425"/>
            <a:ext cx="891540" cy="203835"/>
          </a:xfrm>
          <a:prstGeom prst="rect">
            <a:avLst/>
          </a:prstGeom>
        </p:spPr>
        <p:txBody>
          <a:bodyPr vert="horz" wrap="square" lIns="0" tIns="0" rIns="0" bIns="0" rtlCol="0">
            <a:spAutoFit/>
          </a:bodyPr>
          <a:lstStyle/>
          <a:p>
            <a:pPr marL="12700"/>
            <a:r>
              <a:rPr sz="1400" b="1" dirty="0">
                <a:solidFill>
                  <a:srgbClr val="FFFFFF"/>
                </a:solidFill>
                <a:latin typeface="Franklin Gothic Demi"/>
                <a:cs typeface="Franklin Gothic Demi"/>
                <a:hlinkClick r:id="rId10"/>
              </a:rPr>
              <a:t>S</a:t>
            </a:r>
            <a:r>
              <a:rPr sz="1400" b="1" spc="-5" dirty="0">
                <a:solidFill>
                  <a:srgbClr val="FFFFFF"/>
                </a:solidFill>
                <a:latin typeface="Franklin Gothic Demi"/>
                <a:cs typeface="Franklin Gothic Demi"/>
                <a:hlinkClick r:id="rId10"/>
              </a:rPr>
              <a:t>u</a:t>
            </a:r>
            <a:r>
              <a:rPr sz="1400" b="1" dirty="0">
                <a:solidFill>
                  <a:srgbClr val="FFFFFF"/>
                </a:solidFill>
                <a:latin typeface="Franklin Gothic Demi"/>
                <a:cs typeface="Franklin Gothic Demi"/>
                <a:hlinkClick r:id="rId10"/>
              </a:rPr>
              <a:t>o</a:t>
            </a:r>
            <a:r>
              <a:rPr sz="1400" b="1" spc="-10" dirty="0">
                <a:solidFill>
                  <a:srgbClr val="FFFFFF"/>
                </a:solidFill>
                <a:latin typeface="Franklin Gothic Demi"/>
                <a:cs typeface="Franklin Gothic Demi"/>
                <a:hlinkClick r:id="rId10"/>
              </a:rPr>
              <a:t>m</a:t>
            </a:r>
            <a:r>
              <a:rPr sz="1400" b="1" dirty="0">
                <a:solidFill>
                  <a:srgbClr val="FFFFFF"/>
                </a:solidFill>
                <a:latin typeface="Franklin Gothic Demi"/>
                <a:cs typeface="Franklin Gothic Demi"/>
                <a:hlinkClick r:id="rId10"/>
              </a:rPr>
              <a:t>i</a:t>
            </a:r>
            <a:r>
              <a:rPr sz="1400" b="1" spc="-5" dirty="0">
                <a:solidFill>
                  <a:srgbClr val="FFFFFF"/>
                </a:solidFill>
                <a:latin typeface="Franklin Gothic Demi"/>
                <a:cs typeface="Franklin Gothic Demi"/>
                <a:hlinkClick r:id="rId10"/>
              </a:rPr>
              <a:t> </a:t>
            </a:r>
            <a:r>
              <a:rPr sz="1400" b="1" dirty="0">
                <a:solidFill>
                  <a:srgbClr val="FFFFFF"/>
                </a:solidFill>
                <a:latin typeface="Franklin Gothic Demi"/>
                <a:cs typeface="Franklin Gothic Demi"/>
                <a:hlinkClick r:id="rId10"/>
              </a:rPr>
              <a:t>NPP</a:t>
            </a:r>
            <a:endParaRPr sz="1400" dirty="0">
              <a:solidFill>
                <a:prstClr val="black"/>
              </a:solidFill>
              <a:latin typeface="Franklin Gothic Demi"/>
              <a:cs typeface="Franklin Gothic Demi"/>
            </a:endParaRPr>
          </a:p>
        </p:txBody>
      </p:sp>
      <p:sp>
        <p:nvSpPr>
          <p:cNvPr id="55" name="object 55"/>
          <p:cNvSpPr txBox="1"/>
          <p:nvPr/>
        </p:nvSpPr>
        <p:spPr>
          <a:xfrm>
            <a:off x="5996193" y="5899329"/>
            <a:ext cx="2724785" cy="342900"/>
          </a:xfrm>
          <a:prstGeom prst="rect">
            <a:avLst/>
          </a:prstGeom>
        </p:spPr>
        <p:txBody>
          <a:bodyPr vert="horz" wrap="square" lIns="0" tIns="0" rIns="0" bIns="0" rtlCol="0">
            <a:spAutoFit/>
          </a:bodyPr>
          <a:lstStyle/>
          <a:p>
            <a:pPr marL="12700" marR="5080">
              <a:lnSpc>
                <a:spcPct val="125000"/>
              </a:lnSpc>
            </a:pPr>
            <a:r>
              <a:rPr sz="1000" b="1" spc="-15" dirty="0">
                <a:solidFill>
                  <a:srgbClr val="002060"/>
                </a:solidFill>
                <a:latin typeface="Franklin Gothic Demi"/>
                <a:cs typeface="Franklin Gothic Demi"/>
              </a:rPr>
              <a:t>P</a:t>
            </a:r>
            <a:r>
              <a:rPr sz="1000" b="1" spc="-5" dirty="0">
                <a:solidFill>
                  <a:srgbClr val="002060"/>
                </a:solidFill>
                <a:latin typeface="Franklin Gothic Demi"/>
                <a:cs typeface="Franklin Gothic Demi"/>
              </a:rPr>
              <a:t>lann</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a:t>
            </a:r>
            <a:r>
              <a:rPr sz="1000" b="1"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Mission</a:t>
            </a:r>
            <a:r>
              <a:rPr sz="1000" b="1" spc="3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L</a:t>
            </a:r>
            <a:r>
              <a:rPr sz="1000" b="1" spc="-10" dirty="0">
                <a:solidFill>
                  <a:srgbClr val="002060"/>
                </a:solidFill>
                <a:latin typeface="Franklin Gothic Demi"/>
                <a:cs typeface="Franklin Gothic Demi"/>
              </a:rPr>
              <a:t>i</a:t>
            </a:r>
            <a:r>
              <a:rPr sz="1000" b="1" dirty="0">
                <a:solidFill>
                  <a:srgbClr val="002060"/>
                </a:solidFill>
                <a:latin typeface="Franklin Gothic Demi"/>
                <a:cs typeface="Franklin Gothic Demi"/>
              </a:rPr>
              <a:t>f</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a:t>
            </a:r>
            <a:r>
              <a:rPr sz="1000" b="1" spc="5" dirty="0">
                <a:solidFill>
                  <a:srgbClr val="002060"/>
                </a:solidFill>
                <a:latin typeface="Franklin Gothic Demi"/>
                <a:cs typeface="Franklin Gothic Demi"/>
              </a:rPr>
              <a:t> </a:t>
            </a:r>
            <a:r>
              <a:rPr sz="1000" b="1" dirty="0">
                <a:solidFill>
                  <a:srgbClr val="002060"/>
                </a:solidFill>
                <a:latin typeface="Franklin Gothic Demi"/>
                <a:cs typeface="Franklin Gothic Demi"/>
              </a:rPr>
              <a:t>f</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m</a:t>
            </a:r>
            <a:r>
              <a:rPr sz="1000" b="1" spc="20"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P</a:t>
            </a:r>
            <a:r>
              <a:rPr sz="1000" b="1" spc="-5" dirty="0">
                <a:solidFill>
                  <a:srgbClr val="002060"/>
                </a:solidFill>
                <a:latin typeface="Franklin Gothic Demi"/>
                <a:cs typeface="Franklin Gothic Demi"/>
              </a:rPr>
              <a:t>lann</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 Lau</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h</a:t>
            </a:r>
            <a:r>
              <a:rPr sz="1000" b="1" spc="1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Date</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P</a:t>
            </a:r>
            <a:r>
              <a:rPr sz="1000" b="1" spc="-5" dirty="0">
                <a:solidFill>
                  <a:srgbClr val="002060"/>
                </a:solidFill>
                <a:latin typeface="Franklin Gothic Demi"/>
                <a:cs typeface="Franklin Gothic Demi"/>
              </a:rPr>
              <a:t>lann</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a:t>
            </a:r>
            <a:r>
              <a:rPr sz="1000" b="1"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Miss</a:t>
            </a:r>
            <a:r>
              <a:rPr sz="1000" b="1" spc="-5" dirty="0">
                <a:solidFill>
                  <a:srgbClr val="002060"/>
                </a:solidFill>
                <a:latin typeface="Franklin Gothic Demi"/>
                <a:cs typeface="Franklin Gothic Demi"/>
              </a:rPr>
              <a:t>i</a:t>
            </a:r>
            <a:r>
              <a:rPr sz="1000" b="1" spc="-15"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n</a:t>
            </a:r>
            <a:r>
              <a:rPr sz="1000" b="1" spc="3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L</a:t>
            </a:r>
            <a:r>
              <a:rPr sz="1000" b="1" spc="-10" dirty="0">
                <a:solidFill>
                  <a:srgbClr val="002060"/>
                </a:solidFill>
                <a:latin typeface="Franklin Gothic Demi"/>
                <a:cs typeface="Franklin Gothic Demi"/>
              </a:rPr>
              <a:t>i</a:t>
            </a:r>
            <a:r>
              <a:rPr sz="1000" b="1" dirty="0">
                <a:solidFill>
                  <a:srgbClr val="002060"/>
                </a:solidFill>
                <a:latin typeface="Franklin Gothic Demi"/>
                <a:cs typeface="Franklin Gothic Demi"/>
              </a:rPr>
              <a:t>f</a:t>
            </a:r>
            <a:r>
              <a:rPr sz="1000" b="1" spc="-10" dirty="0">
                <a:solidFill>
                  <a:srgbClr val="002060"/>
                </a:solidFill>
                <a:latin typeface="Franklin Gothic Demi"/>
                <a:cs typeface="Franklin Gothic Demi"/>
              </a:rPr>
              <a:t>e</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Be</a:t>
            </a:r>
            <a:r>
              <a:rPr sz="1000" b="1" spc="-5" dirty="0">
                <a:solidFill>
                  <a:srgbClr val="002060"/>
                </a:solidFill>
                <a:latin typeface="Franklin Gothic Demi"/>
                <a:cs typeface="Franklin Gothic Demi"/>
              </a:rPr>
              <a:t>y</a:t>
            </a:r>
            <a:r>
              <a:rPr sz="1000" b="1" spc="-15" dirty="0">
                <a:solidFill>
                  <a:srgbClr val="002060"/>
                </a:solidFill>
                <a:latin typeface="Franklin Gothic Demi"/>
                <a:cs typeface="Franklin Gothic Demi"/>
              </a:rPr>
              <a:t>o</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d</a:t>
            </a:r>
            <a:r>
              <a:rPr sz="1000" b="1" spc="2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2036</a:t>
            </a:r>
            <a:endParaRPr sz="1000">
              <a:solidFill>
                <a:prstClr val="black"/>
              </a:solidFill>
              <a:latin typeface="Franklin Gothic Demi"/>
              <a:cs typeface="Franklin Gothic Demi"/>
            </a:endParaRPr>
          </a:p>
        </p:txBody>
      </p:sp>
      <p:sp>
        <p:nvSpPr>
          <p:cNvPr id="56" name="object 56"/>
          <p:cNvSpPr txBox="1"/>
          <p:nvPr/>
        </p:nvSpPr>
        <p:spPr>
          <a:xfrm>
            <a:off x="3719982" y="5914403"/>
            <a:ext cx="1511300" cy="331470"/>
          </a:xfrm>
          <a:prstGeom prst="rect">
            <a:avLst/>
          </a:prstGeom>
        </p:spPr>
        <p:txBody>
          <a:bodyPr vert="horz" wrap="square" lIns="0" tIns="0" rIns="0" bIns="0" rtlCol="0">
            <a:spAutoFit/>
          </a:bodyPr>
          <a:lstStyle/>
          <a:p>
            <a:pPr marL="17780" marR="5080" indent="-5715">
              <a:lnSpc>
                <a:spcPct val="117700"/>
              </a:lnSpc>
            </a:pPr>
            <a:r>
              <a:rPr sz="1000" b="1" spc="-10" dirty="0">
                <a:solidFill>
                  <a:srgbClr val="002060"/>
                </a:solidFill>
                <a:latin typeface="Franklin Gothic Demi"/>
                <a:cs typeface="Franklin Gothic Demi"/>
              </a:rPr>
              <a:t>In</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0" dirty="0">
                <a:solidFill>
                  <a:srgbClr val="002060"/>
                </a:solidFill>
                <a:latin typeface="Franklin Gothic Demi"/>
                <a:cs typeface="Franklin Gothic Demi"/>
              </a:rPr>
              <a:t>bi</a:t>
            </a:r>
            <a:r>
              <a:rPr sz="1000" b="1" spc="-5" dirty="0">
                <a:solidFill>
                  <a:srgbClr val="002060"/>
                </a:solidFill>
                <a:latin typeface="Franklin Gothic Demi"/>
                <a:cs typeface="Franklin Gothic Demi"/>
              </a:rPr>
              <a:t>t</a:t>
            </a:r>
            <a:r>
              <a:rPr sz="1000" b="1" spc="1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d</a:t>
            </a:r>
            <a:r>
              <a:rPr sz="1000" b="1"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p</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ra</a:t>
            </a:r>
            <a:r>
              <a:rPr sz="1000" b="1" spc="-10" dirty="0">
                <a:solidFill>
                  <a:srgbClr val="002060"/>
                </a:solidFill>
                <a:latin typeface="Franklin Gothic Demi"/>
                <a:cs typeface="Franklin Gothic Demi"/>
              </a:rPr>
              <a:t>t</a:t>
            </a:r>
            <a:r>
              <a:rPr sz="1000" b="1" spc="-5" dirty="0">
                <a:solidFill>
                  <a:srgbClr val="002060"/>
                </a:solidFill>
                <a:latin typeface="Franklin Gothic Demi"/>
                <a:cs typeface="Franklin Gothic Demi"/>
              </a:rPr>
              <a:t>in</a:t>
            </a:r>
            <a:r>
              <a:rPr sz="1000" b="1" spc="-10" dirty="0">
                <a:solidFill>
                  <a:srgbClr val="002060"/>
                </a:solidFill>
                <a:latin typeface="Franklin Gothic Demi"/>
                <a:cs typeface="Franklin Gothic Demi"/>
              </a:rPr>
              <a:t>g</a:t>
            </a:r>
            <a:r>
              <a:rPr sz="1000" b="1" spc="-5" dirty="0">
                <a:solidFill>
                  <a:srgbClr val="002060"/>
                </a:solidFill>
                <a:latin typeface="Franklin Gothic Demi"/>
                <a:cs typeface="Franklin Gothic Demi"/>
              </a:rPr>
              <a:t> Laun</a:t>
            </a:r>
            <a:r>
              <a:rPr sz="1000" b="1" spc="-20" dirty="0">
                <a:solidFill>
                  <a:srgbClr val="002060"/>
                </a:solidFill>
                <a:latin typeface="Franklin Gothic Demi"/>
                <a:cs typeface="Franklin Gothic Demi"/>
              </a:rPr>
              <a:t>c</a:t>
            </a:r>
            <a:r>
              <a:rPr sz="1000" b="1" spc="-15" dirty="0">
                <a:solidFill>
                  <a:srgbClr val="002060"/>
                </a:solidFill>
                <a:latin typeface="Franklin Gothic Demi"/>
                <a:cs typeface="Franklin Gothic Demi"/>
              </a:rPr>
              <a:t>he</a:t>
            </a:r>
            <a:r>
              <a:rPr sz="1000" b="1" spc="-10" dirty="0">
                <a:solidFill>
                  <a:srgbClr val="002060"/>
                </a:solidFill>
                <a:latin typeface="Franklin Gothic Demi"/>
                <a:cs typeface="Franklin Gothic Demi"/>
              </a:rPr>
              <a:t>d</a:t>
            </a:r>
            <a:r>
              <a:rPr sz="1000" b="1" spc="1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be</a:t>
            </a:r>
            <a:r>
              <a:rPr sz="1000" b="1" dirty="0">
                <a:solidFill>
                  <a:srgbClr val="002060"/>
                </a:solidFill>
                <a:latin typeface="Franklin Gothic Demi"/>
                <a:cs typeface="Franklin Gothic Demi"/>
              </a:rPr>
              <a:t>f</a:t>
            </a:r>
            <a:r>
              <a:rPr sz="1000" b="1" spc="-15"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re</a:t>
            </a:r>
            <a:r>
              <a:rPr sz="1000" b="1" spc="3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Jan </a:t>
            </a:r>
            <a:r>
              <a:rPr sz="1000" b="1" spc="-10" dirty="0">
                <a:solidFill>
                  <a:srgbClr val="002060"/>
                </a:solidFill>
                <a:latin typeface="Franklin Gothic Demi"/>
                <a:cs typeface="Franklin Gothic Demi"/>
              </a:rPr>
              <a:t>2008</a:t>
            </a:r>
            <a:endParaRPr sz="1000">
              <a:solidFill>
                <a:prstClr val="black"/>
              </a:solidFill>
              <a:latin typeface="Franklin Gothic Demi"/>
              <a:cs typeface="Franklin Gothic Demi"/>
            </a:endParaRPr>
          </a:p>
        </p:txBody>
      </p:sp>
      <p:sp>
        <p:nvSpPr>
          <p:cNvPr id="57" name="object 57"/>
          <p:cNvSpPr txBox="1"/>
          <p:nvPr/>
        </p:nvSpPr>
        <p:spPr>
          <a:xfrm>
            <a:off x="6249753" y="4212754"/>
            <a:ext cx="1272540" cy="228600"/>
          </a:xfrm>
          <a:prstGeom prst="rect">
            <a:avLst/>
          </a:prstGeom>
        </p:spPr>
        <p:txBody>
          <a:bodyPr vert="horz" wrap="square" lIns="0" tIns="0" rIns="0" bIns="0" rtlCol="0">
            <a:spAutoFit/>
          </a:bodyPr>
          <a:lstStyle/>
          <a:p>
            <a:pPr marL="12700"/>
            <a:r>
              <a:rPr sz="1600" b="1" spc="-15" dirty="0">
                <a:solidFill>
                  <a:srgbClr val="FFFFFF"/>
                </a:solidFill>
                <a:latin typeface="Franklin Gothic Demi"/>
                <a:cs typeface="Franklin Gothic Demi"/>
                <a:hlinkClick r:id="rId9"/>
              </a:rPr>
              <a:t>P</a:t>
            </a:r>
            <a:r>
              <a:rPr sz="1600" b="1" spc="-20" dirty="0">
                <a:solidFill>
                  <a:srgbClr val="FFFFFF"/>
                </a:solidFill>
                <a:latin typeface="Franklin Gothic Demi"/>
                <a:cs typeface="Franklin Gothic Demi"/>
                <a:hlinkClick r:id="rId9"/>
              </a:rPr>
              <a:t>F</a:t>
            </a:r>
            <a:r>
              <a:rPr sz="1600" b="1" spc="-15" dirty="0">
                <a:solidFill>
                  <a:srgbClr val="FFFFFF"/>
                </a:solidFill>
                <a:latin typeface="Franklin Gothic Demi"/>
                <a:cs typeface="Franklin Gothic Demi"/>
                <a:hlinkClick r:id="rId9"/>
              </a:rPr>
              <a:t>O/</a:t>
            </a:r>
            <a:r>
              <a:rPr sz="1600" b="1" spc="-10" dirty="0">
                <a:solidFill>
                  <a:srgbClr val="FFFFFF"/>
                </a:solidFill>
                <a:latin typeface="Franklin Gothic Demi"/>
                <a:cs typeface="Franklin Gothic Demi"/>
                <a:hlinkClick r:id="rId9"/>
              </a:rPr>
              <a:t>J</a:t>
            </a:r>
            <a:r>
              <a:rPr sz="1600" b="1" spc="-15" dirty="0">
                <a:solidFill>
                  <a:srgbClr val="FFFFFF"/>
                </a:solidFill>
                <a:latin typeface="Franklin Gothic Demi"/>
                <a:cs typeface="Franklin Gothic Demi"/>
                <a:hlinkClick r:id="rId9"/>
              </a:rPr>
              <a:t>PS</a:t>
            </a:r>
            <a:r>
              <a:rPr sz="1600" b="1" spc="-10" dirty="0">
                <a:solidFill>
                  <a:srgbClr val="FFFFFF"/>
                </a:solidFill>
                <a:latin typeface="Franklin Gothic Demi"/>
                <a:cs typeface="Franklin Gothic Demi"/>
                <a:hlinkClick r:id="rId9"/>
              </a:rPr>
              <a:t>S</a:t>
            </a:r>
            <a:r>
              <a:rPr sz="1600" b="1" spc="1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a:t>
            </a:r>
            <a:r>
              <a:rPr sz="1600" b="1" spc="-5" dirty="0">
                <a:solidFill>
                  <a:srgbClr val="FFFFFF"/>
                </a:solidFill>
                <a:latin typeface="Franklin Gothic Demi"/>
                <a:cs typeface="Franklin Gothic Demi"/>
                <a:hlinkClick r:id="rId9"/>
              </a:rPr>
              <a:t> </a:t>
            </a:r>
            <a:r>
              <a:rPr sz="1600" b="1" spc="-10" dirty="0">
                <a:solidFill>
                  <a:srgbClr val="FFFFFF"/>
                </a:solidFill>
                <a:latin typeface="Franklin Gothic Demi"/>
                <a:cs typeface="Franklin Gothic Demi"/>
                <a:hlinkClick r:id="rId9"/>
              </a:rPr>
              <a:t>3</a:t>
            </a:r>
            <a:endParaRPr sz="1600" dirty="0">
              <a:solidFill>
                <a:prstClr val="black"/>
              </a:solidFill>
              <a:latin typeface="Franklin Gothic Demi"/>
              <a:cs typeface="Franklin Gothic Demi"/>
            </a:endParaRPr>
          </a:p>
        </p:txBody>
      </p:sp>
      <p:sp>
        <p:nvSpPr>
          <p:cNvPr id="58" name="object 58"/>
          <p:cNvSpPr txBox="1"/>
          <p:nvPr/>
        </p:nvSpPr>
        <p:spPr>
          <a:xfrm>
            <a:off x="5726292" y="1838361"/>
            <a:ext cx="2754630" cy="414020"/>
          </a:xfrm>
          <a:prstGeom prst="rect">
            <a:avLst/>
          </a:prstGeom>
        </p:spPr>
        <p:txBody>
          <a:bodyPr vert="horz" wrap="square" lIns="0" tIns="0" rIns="0" bIns="0" rtlCol="0">
            <a:spAutoFit/>
          </a:bodyPr>
          <a:lstStyle/>
          <a:p>
            <a:pPr marL="12700" marR="5080"/>
            <a:r>
              <a:rPr sz="900" b="1" spc="-5" dirty="0">
                <a:solidFill>
                  <a:srgbClr val="002060"/>
                </a:solidFill>
                <a:latin typeface="Franklin Gothic Demi"/>
                <a:cs typeface="Franklin Gothic Demi"/>
              </a:rPr>
              <a:t>Su</a:t>
            </a:r>
            <a:r>
              <a:rPr sz="900" b="1" spc="-10" dirty="0">
                <a:solidFill>
                  <a:srgbClr val="002060"/>
                </a:solidFill>
                <a:latin typeface="Franklin Gothic Demi"/>
                <a:cs typeface="Franklin Gothic Demi"/>
              </a:rPr>
              <a:t>o</a:t>
            </a:r>
            <a:r>
              <a:rPr sz="900" b="1" spc="-5" dirty="0">
                <a:solidFill>
                  <a:srgbClr val="002060"/>
                </a:solidFill>
                <a:latin typeface="Franklin Gothic Demi"/>
                <a:cs typeface="Franklin Gothic Demi"/>
              </a:rPr>
              <a:t>mi</a:t>
            </a:r>
            <a:r>
              <a:rPr sz="900" b="1" spc="-10" dirty="0">
                <a:solidFill>
                  <a:srgbClr val="002060"/>
                </a:solidFill>
                <a:latin typeface="Franklin Gothic Demi"/>
                <a:cs typeface="Franklin Gothic Demi"/>
              </a:rPr>
              <a:t> </a:t>
            </a:r>
            <a:r>
              <a:rPr sz="900" b="1" spc="-20" dirty="0">
                <a:solidFill>
                  <a:srgbClr val="002060"/>
                </a:solidFill>
                <a:latin typeface="Franklin Gothic Demi"/>
                <a:cs typeface="Franklin Gothic Demi"/>
              </a:rPr>
              <a:t>N</a:t>
            </a:r>
            <a:r>
              <a:rPr sz="900" b="1" spc="-15" dirty="0">
                <a:solidFill>
                  <a:srgbClr val="002060"/>
                </a:solidFill>
                <a:latin typeface="Franklin Gothic Demi"/>
                <a:cs typeface="Franklin Gothic Demi"/>
              </a:rPr>
              <a:t>PP</a:t>
            </a:r>
            <a:r>
              <a:rPr sz="900" b="1" spc="-5" dirty="0">
                <a:solidFill>
                  <a:srgbClr val="002060"/>
                </a:solidFill>
                <a:latin typeface="Franklin Gothic Demi"/>
                <a:cs typeface="Franklin Gothic Demi"/>
              </a:rPr>
              <a:t>:</a:t>
            </a:r>
            <a:r>
              <a:rPr sz="900" b="1" dirty="0">
                <a:solidFill>
                  <a:srgbClr val="002060"/>
                </a:solidFill>
                <a:latin typeface="Franklin Gothic Demi"/>
                <a:cs typeface="Franklin Gothic Demi"/>
              </a:rPr>
              <a:t> </a:t>
            </a:r>
            <a:r>
              <a:rPr sz="900" b="1" spc="10" dirty="0">
                <a:solidFill>
                  <a:srgbClr val="002060"/>
                </a:solidFill>
                <a:latin typeface="Franklin Gothic Demi"/>
                <a:cs typeface="Franklin Gothic Demi"/>
              </a:rPr>
              <a:t> </a:t>
            </a:r>
            <a:r>
              <a:rPr sz="900" b="1" spc="-5" dirty="0">
                <a:solidFill>
                  <a:srgbClr val="002060"/>
                </a:solidFill>
                <a:latin typeface="Franklin Gothic Demi"/>
                <a:cs typeface="Franklin Gothic Demi"/>
              </a:rPr>
              <a:t>Su</a:t>
            </a:r>
            <a:r>
              <a:rPr sz="900" b="1" spc="-10" dirty="0">
                <a:solidFill>
                  <a:srgbClr val="002060"/>
                </a:solidFill>
                <a:latin typeface="Franklin Gothic Demi"/>
                <a:cs typeface="Franklin Gothic Demi"/>
              </a:rPr>
              <a:t>o</a:t>
            </a:r>
            <a:r>
              <a:rPr sz="900" b="1" spc="-5" dirty="0">
                <a:solidFill>
                  <a:srgbClr val="002060"/>
                </a:solidFill>
                <a:latin typeface="Franklin Gothic Demi"/>
                <a:cs typeface="Franklin Gothic Demi"/>
              </a:rPr>
              <a:t>mi</a:t>
            </a:r>
            <a:r>
              <a:rPr sz="900" b="1" spc="-10" dirty="0">
                <a:solidFill>
                  <a:srgbClr val="002060"/>
                </a:solidFill>
                <a:latin typeface="Franklin Gothic Demi"/>
                <a:cs typeface="Franklin Gothic Demi"/>
              </a:rPr>
              <a:t> </a:t>
            </a:r>
            <a:r>
              <a:rPr sz="900" b="1" spc="-20" dirty="0">
                <a:solidFill>
                  <a:srgbClr val="002060"/>
                </a:solidFill>
                <a:latin typeface="Franklin Gothic Demi"/>
                <a:cs typeface="Franklin Gothic Demi"/>
              </a:rPr>
              <a:t>N</a:t>
            </a:r>
            <a:r>
              <a:rPr sz="900" b="1" spc="-5" dirty="0">
                <a:solidFill>
                  <a:srgbClr val="002060"/>
                </a:solidFill>
                <a:latin typeface="Franklin Gothic Demi"/>
                <a:cs typeface="Franklin Gothic Demi"/>
              </a:rPr>
              <a:t>a</a:t>
            </a:r>
            <a:r>
              <a:rPr sz="900" b="1" spc="-10" dirty="0">
                <a:solidFill>
                  <a:srgbClr val="002060"/>
                </a:solidFill>
                <a:latin typeface="Franklin Gothic Demi"/>
                <a:cs typeface="Franklin Gothic Demi"/>
              </a:rPr>
              <a:t>t</a:t>
            </a:r>
            <a:r>
              <a:rPr sz="900" b="1" spc="-5" dirty="0">
                <a:solidFill>
                  <a:srgbClr val="002060"/>
                </a:solidFill>
                <a:latin typeface="Franklin Gothic Demi"/>
                <a:cs typeface="Franklin Gothic Demi"/>
              </a:rPr>
              <a:t>i</a:t>
            </a:r>
            <a:r>
              <a:rPr sz="900" b="1" spc="-10" dirty="0">
                <a:solidFill>
                  <a:srgbClr val="002060"/>
                </a:solidFill>
                <a:latin typeface="Franklin Gothic Demi"/>
                <a:cs typeface="Franklin Gothic Demi"/>
              </a:rPr>
              <a:t>on</a:t>
            </a:r>
            <a:r>
              <a:rPr sz="900" b="1" spc="-5" dirty="0">
                <a:solidFill>
                  <a:srgbClr val="002060"/>
                </a:solidFill>
                <a:latin typeface="Franklin Gothic Demi"/>
                <a:cs typeface="Franklin Gothic Demi"/>
              </a:rPr>
              <a:t>al</a:t>
            </a:r>
            <a:r>
              <a:rPr sz="900" b="1" spc="15" dirty="0">
                <a:solidFill>
                  <a:srgbClr val="002060"/>
                </a:solidFill>
                <a:latin typeface="Franklin Gothic Demi"/>
                <a:cs typeface="Franklin Gothic Demi"/>
              </a:rPr>
              <a:t> </a:t>
            </a:r>
            <a:r>
              <a:rPr sz="900" b="1" spc="-15" dirty="0">
                <a:solidFill>
                  <a:srgbClr val="002060"/>
                </a:solidFill>
                <a:latin typeface="Franklin Gothic Demi"/>
                <a:cs typeface="Franklin Gothic Demi"/>
              </a:rPr>
              <a:t>Po</a:t>
            </a:r>
            <a:r>
              <a:rPr sz="900" b="1" spc="-5" dirty="0">
                <a:solidFill>
                  <a:srgbClr val="002060"/>
                </a:solidFill>
                <a:latin typeface="Franklin Gothic Demi"/>
                <a:cs typeface="Franklin Gothic Demi"/>
              </a:rPr>
              <a:t>la</a:t>
            </a:r>
            <a:r>
              <a:rPr sz="900" b="1" spc="-10" dirty="0">
                <a:solidFill>
                  <a:srgbClr val="002060"/>
                </a:solidFill>
                <a:latin typeface="Franklin Gothic Demi"/>
                <a:cs typeface="Franklin Gothic Demi"/>
              </a:rPr>
              <a:t>r-or</a:t>
            </a:r>
            <a:r>
              <a:rPr sz="900" b="1" spc="-5" dirty="0">
                <a:solidFill>
                  <a:srgbClr val="002060"/>
                </a:solidFill>
                <a:latin typeface="Franklin Gothic Demi"/>
                <a:cs typeface="Franklin Gothic Demi"/>
              </a:rPr>
              <a:t>bi</a:t>
            </a:r>
            <a:r>
              <a:rPr sz="900" b="1" spc="-10" dirty="0">
                <a:solidFill>
                  <a:srgbClr val="002060"/>
                </a:solidFill>
                <a:latin typeface="Franklin Gothic Demi"/>
                <a:cs typeface="Franklin Gothic Demi"/>
              </a:rPr>
              <a:t>t</a:t>
            </a:r>
            <a:r>
              <a:rPr sz="900" b="1" spc="-5" dirty="0">
                <a:solidFill>
                  <a:srgbClr val="002060"/>
                </a:solidFill>
                <a:latin typeface="Franklin Gothic Demi"/>
                <a:cs typeface="Franklin Gothic Demi"/>
              </a:rPr>
              <a:t>i</a:t>
            </a:r>
            <a:r>
              <a:rPr sz="900" b="1" spc="-10" dirty="0">
                <a:solidFill>
                  <a:srgbClr val="002060"/>
                </a:solidFill>
                <a:latin typeface="Franklin Gothic Demi"/>
                <a:cs typeface="Franklin Gothic Demi"/>
              </a:rPr>
              <a:t>n</a:t>
            </a:r>
            <a:r>
              <a:rPr sz="900" b="1" spc="-5" dirty="0">
                <a:solidFill>
                  <a:srgbClr val="002060"/>
                </a:solidFill>
                <a:latin typeface="Franklin Gothic Demi"/>
                <a:cs typeface="Franklin Gothic Demi"/>
              </a:rPr>
              <a:t>g</a:t>
            </a:r>
            <a:r>
              <a:rPr sz="900" b="1" spc="5" dirty="0">
                <a:solidFill>
                  <a:srgbClr val="002060"/>
                </a:solidFill>
                <a:latin typeface="Franklin Gothic Demi"/>
                <a:cs typeface="Franklin Gothic Demi"/>
              </a:rPr>
              <a:t> </a:t>
            </a:r>
            <a:r>
              <a:rPr sz="900" b="1" spc="-15" dirty="0">
                <a:solidFill>
                  <a:srgbClr val="002060"/>
                </a:solidFill>
                <a:latin typeface="Franklin Gothic Demi"/>
                <a:cs typeface="Franklin Gothic Demi"/>
              </a:rPr>
              <a:t>P</a:t>
            </a:r>
            <a:r>
              <a:rPr sz="900" b="1" spc="-5" dirty="0">
                <a:solidFill>
                  <a:srgbClr val="002060"/>
                </a:solidFill>
                <a:latin typeface="Franklin Gothic Demi"/>
                <a:cs typeface="Franklin Gothic Demi"/>
              </a:rPr>
              <a:t>a</a:t>
            </a:r>
            <a:r>
              <a:rPr sz="900" b="1" spc="-10" dirty="0">
                <a:solidFill>
                  <a:srgbClr val="002060"/>
                </a:solidFill>
                <a:latin typeface="Franklin Gothic Demi"/>
                <a:cs typeface="Franklin Gothic Demi"/>
              </a:rPr>
              <a:t>rtner</a:t>
            </a:r>
            <a:r>
              <a:rPr sz="900" b="1" spc="-15" dirty="0">
                <a:solidFill>
                  <a:srgbClr val="002060"/>
                </a:solidFill>
                <a:latin typeface="Franklin Gothic Demi"/>
                <a:cs typeface="Franklin Gothic Demi"/>
              </a:rPr>
              <a:t>s</a:t>
            </a:r>
            <a:r>
              <a:rPr sz="900" b="1" spc="-5" dirty="0">
                <a:solidFill>
                  <a:srgbClr val="002060"/>
                </a:solidFill>
                <a:latin typeface="Franklin Gothic Demi"/>
                <a:cs typeface="Franklin Gothic Demi"/>
              </a:rPr>
              <a:t>hip </a:t>
            </a:r>
            <a:r>
              <a:rPr sz="900" b="1" dirty="0">
                <a:solidFill>
                  <a:srgbClr val="002060"/>
                </a:solidFill>
                <a:latin typeface="Franklin Gothic Demi"/>
                <a:cs typeface="Franklin Gothic Demi"/>
              </a:rPr>
              <a:t>J</a:t>
            </a:r>
            <a:r>
              <a:rPr sz="900" b="1" spc="-15" dirty="0">
                <a:solidFill>
                  <a:srgbClr val="002060"/>
                </a:solidFill>
                <a:latin typeface="Franklin Gothic Demi"/>
                <a:cs typeface="Franklin Gothic Demi"/>
              </a:rPr>
              <a:t>P</a:t>
            </a:r>
            <a:r>
              <a:rPr sz="900" b="1" spc="-5" dirty="0">
                <a:solidFill>
                  <a:srgbClr val="002060"/>
                </a:solidFill>
                <a:latin typeface="Franklin Gothic Demi"/>
                <a:cs typeface="Franklin Gothic Demi"/>
              </a:rPr>
              <a:t>SS:</a:t>
            </a:r>
            <a:r>
              <a:rPr sz="900" b="1" dirty="0">
                <a:solidFill>
                  <a:srgbClr val="002060"/>
                </a:solidFill>
                <a:latin typeface="Franklin Gothic Demi"/>
                <a:cs typeface="Franklin Gothic Demi"/>
              </a:rPr>
              <a:t> </a:t>
            </a:r>
            <a:r>
              <a:rPr sz="900" b="1" spc="-10" dirty="0">
                <a:solidFill>
                  <a:srgbClr val="002060"/>
                </a:solidFill>
                <a:latin typeface="Franklin Gothic Demi"/>
                <a:cs typeface="Franklin Gothic Demi"/>
              </a:rPr>
              <a:t> </a:t>
            </a:r>
            <a:r>
              <a:rPr sz="900" b="1" dirty="0">
                <a:solidFill>
                  <a:srgbClr val="002060"/>
                </a:solidFill>
                <a:latin typeface="Franklin Gothic Demi"/>
                <a:cs typeface="Franklin Gothic Demi"/>
              </a:rPr>
              <a:t>J</a:t>
            </a:r>
            <a:r>
              <a:rPr sz="900" b="1" spc="-10" dirty="0">
                <a:solidFill>
                  <a:srgbClr val="002060"/>
                </a:solidFill>
                <a:latin typeface="Franklin Gothic Demi"/>
                <a:cs typeface="Franklin Gothic Demi"/>
              </a:rPr>
              <a:t>o</a:t>
            </a:r>
            <a:r>
              <a:rPr sz="900" b="1" spc="-5" dirty="0">
                <a:solidFill>
                  <a:srgbClr val="002060"/>
                </a:solidFill>
                <a:latin typeface="Franklin Gothic Demi"/>
                <a:cs typeface="Franklin Gothic Demi"/>
              </a:rPr>
              <a:t>i</a:t>
            </a:r>
            <a:r>
              <a:rPr sz="900" b="1" spc="-10" dirty="0">
                <a:solidFill>
                  <a:srgbClr val="002060"/>
                </a:solidFill>
                <a:latin typeface="Franklin Gothic Demi"/>
                <a:cs typeface="Franklin Gothic Demi"/>
              </a:rPr>
              <a:t>n</a:t>
            </a:r>
            <a:r>
              <a:rPr sz="900" b="1" spc="-5" dirty="0">
                <a:solidFill>
                  <a:srgbClr val="002060"/>
                </a:solidFill>
                <a:latin typeface="Franklin Gothic Demi"/>
                <a:cs typeface="Franklin Gothic Demi"/>
              </a:rPr>
              <a:t>t </a:t>
            </a:r>
            <a:r>
              <a:rPr sz="900" b="1" spc="-15" dirty="0">
                <a:solidFill>
                  <a:srgbClr val="002060"/>
                </a:solidFill>
                <a:latin typeface="Franklin Gothic Demi"/>
                <a:cs typeface="Franklin Gothic Demi"/>
              </a:rPr>
              <a:t>Po</a:t>
            </a:r>
            <a:r>
              <a:rPr sz="900" b="1" spc="-5" dirty="0">
                <a:solidFill>
                  <a:srgbClr val="002060"/>
                </a:solidFill>
                <a:latin typeface="Franklin Gothic Demi"/>
                <a:cs typeface="Franklin Gothic Demi"/>
              </a:rPr>
              <a:t>lar</a:t>
            </a:r>
            <a:r>
              <a:rPr sz="900" b="1" spc="-10" dirty="0">
                <a:solidFill>
                  <a:srgbClr val="002060"/>
                </a:solidFill>
                <a:latin typeface="Franklin Gothic Demi"/>
                <a:cs typeface="Franklin Gothic Demi"/>
              </a:rPr>
              <a:t> </a:t>
            </a:r>
            <a:r>
              <a:rPr sz="900" b="1" spc="-5" dirty="0">
                <a:solidFill>
                  <a:srgbClr val="002060"/>
                </a:solidFill>
                <a:latin typeface="Franklin Gothic Demi"/>
                <a:cs typeface="Franklin Gothic Demi"/>
              </a:rPr>
              <a:t>Sa</a:t>
            </a:r>
            <a:r>
              <a:rPr sz="900" b="1" spc="-10" dirty="0">
                <a:solidFill>
                  <a:srgbClr val="002060"/>
                </a:solidFill>
                <a:latin typeface="Franklin Gothic Demi"/>
                <a:cs typeface="Franklin Gothic Demi"/>
              </a:rPr>
              <a:t>te</a:t>
            </a:r>
            <a:r>
              <a:rPr sz="900" b="1" spc="-5" dirty="0">
                <a:solidFill>
                  <a:srgbClr val="002060"/>
                </a:solidFill>
                <a:latin typeface="Franklin Gothic Demi"/>
                <a:cs typeface="Franklin Gothic Demi"/>
              </a:rPr>
              <a:t>lli</a:t>
            </a:r>
            <a:r>
              <a:rPr sz="900" b="1" spc="-10" dirty="0">
                <a:solidFill>
                  <a:srgbClr val="002060"/>
                </a:solidFill>
                <a:latin typeface="Franklin Gothic Demi"/>
                <a:cs typeface="Franklin Gothic Demi"/>
              </a:rPr>
              <a:t>t</a:t>
            </a:r>
            <a:r>
              <a:rPr sz="900" b="1" spc="-5" dirty="0">
                <a:solidFill>
                  <a:srgbClr val="002060"/>
                </a:solidFill>
                <a:latin typeface="Franklin Gothic Demi"/>
                <a:cs typeface="Franklin Gothic Demi"/>
              </a:rPr>
              <a:t>e</a:t>
            </a:r>
            <a:r>
              <a:rPr sz="900" b="1" spc="-25" dirty="0">
                <a:solidFill>
                  <a:srgbClr val="002060"/>
                </a:solidFill>
                <a:latin typeface="Franklin Gothic Demi"/>
                <a:cs typeface="Franklin Gothic Demi"/>
              </a:rPr>
              <a:t> </a:t>
            </a:r>
            <a:r>
              <a:rPr sz="900" b="1" spc="-5" dirty="0">
                <a:solidFill>
                  <a:srgbClr val="002060"/>
                </a:solidFill>
                <a:latin typeface="Franklin Gothic Demi"/>
                <a:cs typeface="Franklin Gothic Demi"/>
              </a:rPr>
              <a:t>S</a:t>
            </a:r>
            <a:r>
              <a:rPr sz="900" b="1" spc="-10" dirty="0">
                <a:solidFill>
                  <a:srgbClr val="002060"/>
                </a:solidFill>
                <a:latin typeface="Franklin Gothic Demi"/>
                <a:cs typeface="Franklin Gothic Demi"/>
              </a:rPr>
              <a:t>y</a:t>
            </a:r>
            <a:r>
              <a:rPr sz="900" b="1" spc="-15" dirty="0">
                <a:solidFill>
                  <a:srgbClr val="002060"/>
                </a:solidFill>
                <a:latin typeface="Franklin Gothic Demi"/>
                <a:cs typeface="Franklin Gothic Demi"/>
              </a:rPr>
              <a:t>s</a:t>
            </a:r>
            <a:r>
              <a:rPr sz="900" b="1" spc="-10" dirty="0">
                <a:solidFill>
                  <a:srgbClr val="002060"/>
                </a:solidFill>
                <a:latin typeface="Franklin Gothic Demi"/>
                <a:cs typeface="Franklin Gothic Demi"/>
              </a:rPr>
              <a:t>tem Pro</a:t>
            </a:r>
            <a:r>
              <a:rPr sz="900" b="1" spc="-15" dirty="0">
                <a:solidFill>
                  <a:srgbClr val="002060"/>
                </a:solidFill>
                <a:latin typeface="Franklin Gothic Demi"/>
                <a:cs typeface="Franklin Gothic Demi"/>
              </a:rPr>
              <a:t>g</a:t>
            </a:r>
            <a:r>
              <a:rPr sz="900" b="1" spc="-10" dirty="0">
                <a:solidFill>
                  <a:srgbClr val="002060"/>
                </a:solidFill>
                <a:latin typeface="Franklin Gothic Demi"/>
                <a:cs typeface="Franklin Gothic Demi"/>
              </a:rPr>
              <a:t>ram</a:t>
            </a:r>
            <a:endParaRPr sz="900">
              <a:solidFill>
                <a:prstClr val="black"/>
              </a:solidFill>
              <a:latin typeface="Franklin Gothic Demi"/>
              <a:cs typeface="Franklin Gothic Demi"/>
            </a:endParaRPr>
          </a:p>
          <a:p>
            <a:pPr marL="12700"/>
            <a:r>
              <a:rPr sz="900" b="1" spc="-15" dirty="0">
                <a:solidFill>
                  <a:srgbClr val="002060"/>
                </a:solidFill>
                <a:latin typeface="Franklin Gothic Demi"/>
                <a:cs typeface="Franklin Gothic Demi"/>
              </a:rPr>
              <a:t>P</a:t>
            </a:r>
            <a:r>
              <a:rPr sz="900" b="1" dirty="0">
                <a:solidFill>
                  <a:srgbClr val="002060"/>
                </a:solidFill>
                <a:latin typeface="Franklin Gothic Demi"/>
                <a:cs typeface="Franklin Gothic Demi"/>
              </a:rPr>
              <a:t>F</a:t>
            </a:r>
            <a:r>
              <a:rPr sz="900" b="1" spc="-5" dirty="0">
                <a:solidFill>
                  <a:srgbClr val="002060"/>
                </a:solidFill>
                <a:latin typeface="Franklin Gothic Demi"/>
                <a:cs typeface="Franklin Gothic Demi"/>
              </a:rPr>
              <a:t>O:</a:t>
            </a:r>
            <a:r>
              <a:rPr sz="900" b="1" dirty="0">
                <a:solidFill>
                  <a:srgbClr val="002060"/>
                </a:solidFill>
                <a:latin typeface="Franklin Gothic Demi"/>
                <a:cs typeface="Franklin Gothic Demi"/>
              </a:rPr>
              <a:t>  </a:t>
            </a:r>
            <a:r>
              <a:rPr sz="900" b="1" spc="-15" dirty="0">
                <a:solidFill>
                  <a:srgbClr val="002060"/>
                </a:solidFill>
                <a:latin typeface="Franklin Gothic Demi"/>
                <a:cs typeface="Franklin Gothic Demi"/>
              </a:rPr>
              <a:t>Po</a:t>
            </a:r>
            <a:r>
              <a:rPr sz="900" b="1" spc="-5" dirty="0">
                <a:solidFill>
                  <a:srgbClr val="002060"/>
                </a:solidFill>
                <a:latin typeface="Franklin Gothic Demi"/>
                <a:cs typeface="Franklin Gothic Demi"/>
              </a:rPr>
              <a:t>lar</a:t>
            </a:r>
            <a:r>
              <a:rPr sz="900" b="1" spc="-10" dirty="0">
                <a:solidFill>
                  <a:srgbClr val="002060"/>
                </a:solidFill>
                <a:latin typeface="Franklin Gothic Demi"/>
                <a:cs typeface="Franklin Gothic Demi"/>
              </a:rPr>
              <a:t> </a:t>
            </a:r>
            <a:r>
              <a:rPr sz="900" b="1" dirty="0">
                <a:solidFill>
                  <a:srgbClr val="002060"/>
                </a:solidFill>
                <a:latin typeface="Franklin Gothic Demi"/>
                <a:cs typeface="Franklin Gothic Demi"/>
              </a:rPr>
              <a:t>F</a:t>
            </a:r>
            <a:r>
              <a:rPr sz="900" b="1" spc="-10" dirty="0">
                <a:solidFill>
                  <a:srgbClr val="002060"/>
                </a:solidFill>
                <a:latin typeface="Franklin Gothic Demi"/>
                <a:cs typeface="Franklin Gothic Demi"/>
              </a:rPr>
              <a:t>o</a:t>
            </a:r>
            <a:r>
              <a:rPr sz="900" b="1" spc="-5" dirty="0">
                <a:solidFill>
                  <a:srgbClr val="002060"/>
                </a:solidFill>
                <a:latin typeface="Franklin Gothic Demi"/>
                <a:cs typeface="Franklin Gothic Demi"/>
              </a:rPr>
              <a:t>ll</a:t>
            </a:r>
            <a:r>
              <a:rPr sz="900" b="1" spc="-10" dirty="0">
                <a:solidFill>
                  <a:srgbClr val="002060"/>
                </a:solidFill>
                <a:latin typeface="Franklin Gothic Demi"/>
                <a:cs typeface="Franklin Gothic Demi"/>
              </a:rPr>
              <a:t>ow-on</a:t>
            </a:r>
            <a:endParaRPr sz="900">
              <a:solidFill>
                <a:prstClr val="black"/>
              </a:solidFill>
              <a:latin typeface="Franklin Gothic Demi"/>
              <a:cs typeface="Franklin Gothic Demi"/>
            </a:endParaRPr>
          </a:p>
        </p:txBody>
      </p:sp>
      <p:sp>
        <p:nvSpPr>
          <p:cNvPr id="59" name="object 59"/>
          <p:cNvSpPr/>
          <p:nvPr/>
        </p:nvSpPr>
        <p:spPr>
          <a:xfrm>
            <a:off x="350520" y="1818894"/>
            <a:ext cx="189865" cy="0"/>
          </a:xfrm>
          <a:custGeom>
            <a:avLst/>
            <a:gdLst/>
            <a:ahLst/>
            <a:cxnLst/>
            <a:rect l="l" t="t" r="r" b="b"/>
            <a:pathLst>
              <a:path w="189865">
                <a:moveTo>
                  <a:pt x="0" y="0"/>
                </a:moveTo>
                <a:lnTo>
                  <a:pt x="189738" y="0"/>
                </a:lnTo>
              </a:path>
            </a:pathLst>
          </a:custGeom>
          <a:ln w="38100">
            <a:solidFill>
              <a:srgbClr val="FFFFFF"/>
            </a:solidFill>
          </a:ln>
        </p:spPr>
        <p:txBody>
          <a:bodyPr wrap="square" lIns="0" tIns="0" rIns="0" bIns="0" rtlCol="0"/>
          <a:lstStyle/>
          <a:p>
            <a:endParaRPr>
              <a:solidFill>
                <a:prstClr val="black"/>
              </a:solidFill>
            </a:endParaRPr>
          </a:p>
        </p:txBody>
      </p:sp>
      <p:sp>
        <p:nvSpPr>
          <p:cNvPr id="60" name="object 60"/>
          <p:cNvSpPr/>
          <p:nvPr/>
        </p:nvSpPr>
        <p:spPr>
          <a:xfrm>
            <a:off x="255272" y="1761749"/>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FFFFFF"/>
          </a:solidFill>
        </p:spPr>
        <p:txBody>
          <a:bodyPr wrap="square" lIns="0" tIns="0" rIns="0" bIns="0" rtlCol="0"/>
          <a:lstStyle/>
          <a:p>
            <a:endParaRPr>
              <a:solidFill>
                <a:prstClr val="black"/>
              </a:solidFill>
            </a:endParaRPr>
          </a:p>
        </p:txBody>
      </p:sp>
      <p:sp>
        <p:nvSpPr>
          <p:cNvPr id="61" name="object 61"/>
          <p:cNvSpPr/>
          <p:nvPr/>
        </p:nvSpPr>
        <p:spPr>
          <a:xfrm>
            <a:off x="339845" y="2246690"/>
            <a:ext cx="174625" cy="2540"/>
          </a:xfrm>
          <a:custGeom>
            <a:avLst/>
            <a:gdLst/>
            <a:ahLst/>
            <a:cxnLst/>
            <a:rect l="l" t="t" r="r" b="b"/>
            <a:pathLst>
              <a:path w="174625" h="2539">
                <a:moveTo>
                  <a:pt x="0" y="0"/>
                </a:moveTo>
                <a:lnTo>
                  <a:pt x="174498" y="1968"/>
                </a:lnTo>
              </a:path>
            </a:pathLst>
          </a:custGeom>
          <a:ln w="38100">
            <a:solidFill>
              <a:srgbClr val="FFFFFF"/>
            </a:solidFill>
          </a:ln>
        </p:spPr>
        <p:txBody>
          <a:bodyPr wrap="square" lIns="0" tIns="0" rIns="0" bIns="0" rtlCol="0"/>
          <a:lstStyle/>
          <a:p>
            <a:endParaRPr>
              <a:solidFill>
                <a:prstClr val="black"/>
              </a:solidFill>
            </a:endParaRPr>
          </a:p>
        </p:txBody>
      </p:sp>
      <p:sp>
        <p:nvSpPr>
          <p:cNvPr id="62" name="object 62"/>
          <p:cNvSpPr/>
          <p:nvPr/>
        </p:nvSpPr>
        <p:spPr>
          <a:xfrm>
            <a:off x="244599" y="2189759"/>
            <a:ext cx="114935" cy="114300"/>
          </a:xfrm>
          <a:custGeom>
            <a:avLst/>
            <a:gdLst/>
            <a:ahLst/>
            <a:cxnLst/>
            <a:rect l="l" t="t" r="r" b="b"/>
            <a:pathLst>
              <a:path w="114935" h="114300">
                <a:moveTo>
                  <a:pt x="114935" y="0"/>
                </a:moveTo>
                <a:lnTo>
                  <a:pt x="0" y="55854"/>
                </a:lnTo>
                <a:lnTo>
                  <a:pt x="113652" y="114287"/>
                </a:lnTo>
                <a:lnTo>
                  <a:pt x="114935" y="0"/>
                </a:lnTo>
                <a:close/>
              </a:path>
            </a:pathLst>
          </a:custGeom>
          <a:solidFill>
            <a:srgbClr val="FFFFFF"/>
          </a:solidFill>
        </p:spPr>
        <p:txBody>
          <a:bodyPr wrap="square" lIns="0" tIns="0" rIns="0" bIns="0" rtlCol="0"/>
          <a:lstStyle/>
          <a:p>
            <a:endParaRPr>
              <a:solidFill>
                <a:prstClr val="black"/>
              </a:solidFill>
            </a:endParaRPr>
          </a:p>
        </p:txBody>
      </p:sp>
      <p:sp>
        <p:nvSpPr>
          <p:cNvPr id="63" name="object 63"/>
          <p:cNvSpPr txBox="1"/>
          <p:nvPr/>
        </p:nvSpPr>
        <p:spPr>
          <a:xfrm>
            <a:off x="273420" y="4813158"/>
            <a:ext cx="746125" cy="403860"/>
          </a:xfrm>
          <a:prstGeom prst="rect">
            <a:avLst/>
          </a:prstGeom>
        </p:spPr>
        <p:txBody>
          <a:bodyPr vert="horz" wrap="square" lIns="0" tIns="0" rIns="0" bIns="0" rtlCol="0">
            <a:spAutoFit/>
          </a:bodyPr>
          <a:lstStyle/>
          <a:p>
            <a:pPr marL="12700"/>
            <a:r>
              <a:rPr sz="1200" b="1" spc="-15" dirty="0">
                <a:solidFill>
                  <a:srgbClr val="002060"/>
                </a:solidFill>
                <a:latin typeface="Franklin Gothic Demi"/>
                <a:cs typeface="Franklin Gothic Demi"/>
              </a:rPr>
              <a:t>F</a:t>
            </a:r>
            <a:r>
              <a:rPr sz="1200" b="1" dirty="0">
                <a:solidFill>
                  <a:srgbClr val="002060"/>
                </a:solidFill>
                <a:latin typeface="Franklin Gothic Demi"/>
                <a:cs typeface="Franklin Gothic Demi"/>
              </a:rPr>
              <a:t>i</a:t>
            </a:r>
            <a:r>
              <a:rPr sz="1200" b="1" spc="-15" dirty="0">
                <a:solidFill>
                  <a:srgbClr val="002060"/>
                </a:solidFill>
                <a:latin typeface="Franklin Gothic Demi"/>
                <a:cs typeface="Franklin Gothic Demi"/>
              </a:rPr>
              <a:t>sca</a:t>
            </a:r>
            <a:r>
              <a:rPr sz="1200" b="1" spc="-5" dirty="0">
                <a:solidFill>
                  <a:srgbClr val="002060"/>
                </a:solidFill>
                <a:latin typeface="Franklin Gothic Demi"/>
                <a:cs typeface="Franklin Gothic Demi"/>
              </a:rPr>
              <a:t>l</a:t>
            </a:r>
            <a:r>
              <a:rPr sz="1200" b="1" spc="-20" dirty="0">
                <a:solidFill>
                  <a:srgbClr val="002060"/>
                </a:solidFill>
                <a:latin typeface="Franklin Gothic Demi"/>
                <a:cs typeface="Franklin Gothic Demi"/>
              </a:rPr>
              <a:t> </a:t>
            </a:r>
            <a:r>
              <a:rPr sz="1200" b="1" spc="-75" dirty="0">
                <a:solidFill>
                  <a:srgbClr val="002060"/>
                </a:solidFill>
                <a:latin typeface="Franklin Gothic Demi"/>
                <a:cs typeface="Franklin Gothic Demi"/>
              </a:rPr>
              <a:t>Y</a:t>
            </a:r>
            <a:r>
              <a:rPr sz="1200" b="1" spc="-20" dirty="0">
                <a:solidFill>
                  <a:srgbClr val="002060"/>
                </a:solidFill>
                <a:latin typeface="Franklin Gothic Demi"/>
                <a:cs typeface="Franklin Gothic Demi"/>
              </a:rPr>
              <a:t>e</a:t>
            </a:r>
            <a:r>
              <a:rPr sz="1200" b="1" spc="-15" dirty="0">
                <a:solidFill>
                  <a:srgbClr val="002060"/>
                </a:solidFill>
                <a:latin typeface="Franklin Gothic Demi"/>
                <a:cs typeface="Franklin Gothic Demi"/>
              </a:rPr>
              <a:t>a</a:t>
            </a:r>
            <a:r>
              <a:rPr sz="1200" b="1" spc="-5" dirty="0">
                <a:solidFill>
                  <a:srgbClr val="002060"/>
                </a:solidFill>
                <a:latin typeface="Franklin Gothic Demi"/>
                <a:cs typeface="Franklin Gothic Demi"/>
              </a:rPr>
              <a:t>r</a:t>
            </a:r>
            <a:endParaRPr sz="1200">
              <a:solidFill>
                <a:prstClr val="black"/>
              </a:solidFill>
              <a:latin typeface="Franklin Gothic Demi"/>
              <a:cs typeface="Franklin Gothic Demi"/>
            </a:endParaRPr>
          </a:p>
          <a:p>
            <a:pPr marL="24130">
              <a:spcBef>
                <a:spcPts val="690"/>
              </a:spcBef>
              <a:tabLst>
                <a:tab pos="279400" algn="l"/>
                <a:tab pos="534035" algn="l"/>
              </a:tabLst>
            </a:pPr>
            <a:r>
              <a:rPr sz="900" b="1" spc="-10" dirty="0">
                <a:solidFill>
                  <a:prstClr val="black"/>
                </a:solidFill>
                <a:latin typeface="Franklin Gothic Demi Cond"/>
                <a:cs typeface="Franklin Gothic Demi Cond"/>
              </a:rPr>
              <a:t>0</a:t>
            </a:r>
            <a:r>
              <a:rPr sz="900" b="1" spc="-5" dirty="0">
                <a:solidFill>
                  <a:prstClr val="black"/>
                </a:solidFill>
                <a:latin typeface="Franklin Gothic Demi Cond"/>
                <a:cs typeface="Franklin Gothic Demi Cond"/>
              </a:rPr>
              <a:t>8</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0</a:t>
            </a:r>
            <a:r>
              <a:rPr sz="900" b="1" spc="-5" dirty="0">
                <a:solidFill>
                  <a:prstClr val="black"/>
                </a:solidFill>
                <a:latin typeface="Franklin Gothic Demi Cond"/>
                <a:cs typeface="Franklin Gothic Demi Cond"/>
              </a:rPr>
              <a:t>9</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0</a:t>
            </a:r>
            <a:endParaRPr sz="900">
              <a:solidFill>
                <a:prstClr val="black"/>
              </a:solidFill>
              <a:latin typeface="Franklin Gothic Demi Cond"/>
              <a:cs typeface="Franklin Gothic Demi Cond"/>
            </a:endParaRPr>
          </a:p>
        </p:txBody>
      </p:sp>
      <p:sp>
        <p:nvSpPr>
          <p:cNvPr id="64" name="object 64"/>
          <p:cNvSpPr txBox="1"/>
          <p:nvPr/>
        </p:nvSpPr>
        <p:spPr>
          <a:xfrm>
            <a:off x="1096471" y="5076832"/>
            <a:ext cx="7677150" cy="139700"/>
          </a:xfrm>
          <a:prstGeom prst="rect">
            <a:avLst/>
          </a:prstGeom>
        </p:spPr>
        <p:txBody>
          <a:bodyPr vert="horz" wrap="square" lIns="0" tIns="0" rIns="0" bIns="0" rtlCol="0">
            <a:spAutoFit/>
          </a:bodyPr>
          <a:lstStyle/>
          <a:p>
            <a:pPr marL="12700">
              <a:tabLst>
                <a:tab pos="313690" algn="l"/>
                <a:tab pos="615315" algn="l"/>
                <a:tab pos="916305" algn="l"/>
                <a:tab pos="1217930" algn="l"/>
                <a:tab pos="1519555" algn="l"/>
                <a:tab pos="1820545" algn="l"/>
                <a:tab pos="2122170" algn="l"/>
                <a:tab pos="2423795" algn="l"/>
                <a:tab pos="2724785" algn="l"/>
                <a:tab pos="3026410" algn="l"/>
                <a:tab pos="3328035" algn="l"/>
                <a:tab pos="3629025" algn="l"/>
                <a:tab pos="3930650" algn="l"/>
                <a:tab pos="4232275" algn="l"/>
                <a:tab pos="4533265" algn="l"/>
                <a:tab pos="4834890" algn="l"/>
                <a:tab pos="5136515" algn="l"/>
                <a:tab pos="5437505" algn="l"/>
                <a:tab pos="5739130" algn="l"/>
                <a:tab pos="6040755" algn="l"/>
                <a:tab pos="6341745" algn="l"/>
                <a:tab pos="6643370" algn="l"/>
                <a:tab pos="6944995" algn="l"/>
                <a:tab pos="7245984" algn="l"/>
                <a:tab pos="7547609" algn="l"/>
              </a:tabLst>
            </a:pP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1</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2</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3</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4</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5</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6</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7</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8</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1</a:t>
            </a:r>
            <a:r>
              <a:rPr sz="900" b="1" spc="-5" dirty="0">
                <a:solidFill>
                  <a:prstClr val="black"/>
                </a:solidFill>
                <a:latin typeface="Franklin Gothic Demi Cond"/>
                <a:cs typeface="Franklin Gothic Demi Cond"/>
              </a:rPr>
              <a:t>9</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0</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1</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2</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3</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4</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5</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6</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7</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8</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2</a:t>
            </a:r>
            <a:r>
              <a:rPr sz="900" b="1" spc="-5" dirty="0">
                <a:solidFill>
                  <a:prstClr val="black"/>
                </a:solidFill>
                <a:latin typeface="Franklin Gothic Demi Cond"/>
                <a:cs typeface="Franklin Gothic Demi Cond"/>
              </a:rPr>
              <a:t>9</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0</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1</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2</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3</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4</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5</a:t>
            </a:r>
            <a:r>
              <a:rPr sz="900" b="1" dirty="0">
                <a:solidFill>
                  <a:prstClr val="black"/>
                </a:solidFill>
                <a:latin typeface="Franklin Gothic Demi Cond"/>
                <a:cs typeface="Franklin Gothic Demi Cond"/>
              </a:rPr>
              <a:t>	</a:t>
            </a:r>
            <a:r>
              <a:rPr sz="900" b="1" spc="-10" dirty="0">
                <a:solidFill>
                  <a:prstClr val="black"/>
                </a:solidFill>
                <a:latin typeface="Franklin Gothic Demi Cond"/>
                <a:cs typeface="Franklin Gothic Demi Cond"/>
              </a:rPr>
              <a:t>3</a:t>
            </a:r>
            <a:r>
              <a:rPr sz="900" b="1" spc="-5" dirty="0">
                <a:solidFill>
                  <a:prstClr val="black"/>
                </a:solidFill>
                <a:latin typeface="Franklin Gothic Demi Cond"/>
                <a:cs typeface="Franklin Gothic Demi Cond"/>
              </a:rPr>
              <a:t>6</a:t>
            </a:r>
            <a:endParaRPr sz="900" dirty="0">
              <a:solidFill>
                <a:prstClr val="black"/>
              </a:solidFill>
              <a:latin typeface="Franklin Gothic Demi Cond"/>
              <a:cs typeface="Franklin Gothic Demi Cond"/>
            </a:endParaRPr>
          </a:p>
        </p:txBody>
      </p:sp>
      <p:sp>
        <p:nvSpPr>
          <p:cNvPr id="65" name="object 65"/>
          <p:cNvSpPr txBox="1"/>
          <p:nvPr/>
        </p:nvSpPr>
        <p:spPr>
          <a:xfrm>
            <a:off x="981340" y="2145661"/>
            <a:ext cx="995044" cy="228600"/>
          </a:xfrm>
          <a:prstGeom prst="rect">
            <a:avLst/>
          </a:prstGeom>
        </p:spPr>
        <p:txBody>
          <a:bodyPr vert="horz" wrap="square" lIns="0" tIns="0" rIns="0" bIns="0" rtlCol="0">
            <a:spAutoFit/>
          </a:bodyPr>
          <a:lstStyle/>
          <a:p>
            <a:pPr marL="12700"/>
            <a:r>
              <a:rPr sz="1600" b="1" spc="-15" dirty="0">
                <a:solidFill>
                  <a:srgbClr val="FFFFFF"/>
                </a:solidFill>
                <a:latin typeface="Franklin Gothic Demi"/>
                <a:cs typeface="Franklin Gothic Demi"/>
                <a:hlinkClick r:id="rId11"/>
              </a:rPr>
              <a:t>N</a:t>
            </a:r>
            <a:r>
              <a:rPr sz="1600" b="1" spc="-55" dirty="0">
                <a:solidFill>
                  <a:srgbClr val="FFFFFF"/>
                </a:solidFill>
                <a:latin typeface="Franklin Gothic Demi"/>
                <a:cs typeface="Franklin Gothic Demi"/>
                <a:hlinkClick r:id="rId11"/>
              </a:rPr>
              <a:t>O</a:t>
            </a:r>
            <a:r>
              <a:rPr sz="1600" b="1" spc="-10" dirty="0">
                <a:solidFill>
                  <a:srgbClr val="FFFFFF"/>
                </a:solidFill>
                <a:latin typeface="Franklin Gothic Demi"/>
                <a:cs typeface="Franklin Gothic Demi"/>
                <a:hlinkClick r:id="rId11"/>
              </a:rPr>
              <a:t>AA</a:t>
            </a:r>
            <a:r>
              <a:rPr sz="1600" b="1" spc="20" dirty="0">
                <a:solidFill>
                  <a:srgbClr val="FFFFFF"/>
                </a:solidFill>
                <a:latin typeface="Franklin Gothic Demi"/>
                <a:cs typeface="Franklin Gothic Demi"/>
                <a:hlinkClick r:id="rId11"/>
              </a:rPr>
              <a:t> </a:t>
            </a:r>
            <a:r>
              <a:rPr sz="1600" b="1" spc="-10" dirty="0">
                <a:solidFill>
                  <a:srgbClr val="FFFFFF"/>
                </a:solidFill>
                <a:latin typeface="Franklin Gothic Demi"/>
                <a:cs typeface="Franklin Gothic Demi"/>
                <a:hlinkClick r:id="rId11"/>
              </a:rPr>
              <a:t>–</a:t>
            </a:r>
            <a:r>
              <a:rPr sz="1600" b="1" spc="-5" dirty="0">
                <a:solidFill>
                  <a:srgbClr val="FFFFFF"/>
                </a:solidFill>
                <a:latin typeface="Franklin Gothic Demi"/>
                <a:cs typeface="Franklin Gothic Demi"/>
                <a:hlinkClick r:id="rId11"/>
              </a:rPr>
              <a:t> </a:t>
            </a:r>
            <a:r>
              <a:rPr sz="1600" b="1" spc="5" dirty="0">
                <a:solidFill>
                  <a:srgbClr val="FFFFFF"/>
                </a:solidFill>
                <a:latin typeface="Franklin Gothic Demi"/>
                <a:cs typeface="Franklin Gothic Demi"/>
                <a:hlinkClick r:id="rId11"/>
              </a:rPr>
              <a:t>18</a:t>
            </a:r>
            <a:endParaRPr sz="1600">
              <a:solidFill>
                <a:prstClr val="black"/>
              </a:solidFill>
              <a:latin typeface="Franklin Gothic Demi"/>
              <a:cs typeface="Franklin Gothic Demi"/>
            </a:endParaRPr>
          </a:p>
        </p:txBody>
      </p:sp>
      <p:sp>
        <p:nvSpPr>
          <p:cNvPr id="66" name="object 66"/>
          <p:cNvSpPr txBox="1"/>
          <p:nvPr/>
        </p:nvSpPr>
        <p:spPr>
          <a:xfrm>
            <a:off x="1325132" y="2582345"/>
            <a:ext cx="988694" cy="228600"/>
          </a:xfrm>
          <a:prstGeom prst="rect">
            <a:avLst/>
          </a:prstGeom>
        </p:spPr>
        <p:txBody>
          <a:bodyPr vert="horz" wrap="square" lIns="0" tIns="0" rIns="0" bIns="0" rtlCol="0">
            <a:spAutoFit/>
          </a:bodyPr>
          <a:lstStyle/>
          <a:p>
            <a:pPr marL="12700"/>
            <a:r>
              <a:rPr sz="1600" b="1" spc="-15" dirty="0">
                <a:solidFill>
                  <a:srgbClr val="FFFFFF"/>
                </a:solidFill>
                <a:latin typeface="Franklin Gothic Demi"/>
                <a:cs typeface="Franklin Gothic Demi"/>
                <a:hlinkClick r:id="rId12"/>
              </a:rPr>
              <a:t>N</a:t>
            </a:r>
            <a:r>
              <a:rPr sz="1600" b="1" spc="-55" dirty="0">
                <a:solidFill>
                  <a:srgbClr val="FFFFFF"/>
                </a:solidFill>
                <a:latin typeface="Franklin Gothic Demi"/>
                <a:cs typeface="Franklin Gothic Demi"/>
                <a:hlinkClick r:id="rId12"/>
              </a:rPr>
              <a:t>O</a:t>
            </a:r>
            <a:r>
              <a:rPr sz="1600" b="1" spc="-10" dirty="0">
                <a:solidFill>
                  <a:srgbClr val="FFFFFF"/>
                </a:solidFill>
                <a:latin typeface="Franklin Gothic Demi"/>
                <a:cs typeface="Franklin Gothic Demi"/>
                <a:hlinkClick r:id="rId12"/>
              </a:rPr>
              <a:t>AA</a:t>
            </a:r>
            <a:r>
              <a:rPr sz="1600" b="1" spc="20" dirty="0">
                <a:solidFill>
                  <a:srgbClr val="FFFFFF"/>
                </a:solidFill>
                <a:latin typeface="Franklin Gothic Demi"/>
                <a:cs typeface="Franklin Gothic Demi"/>
                <a:hlinkClick r:id="rId12"/>
              </a:rPr>
              <a:t> </a:t>
            </a:r>
            <a:r>
              <a:rPr sz="1600" b="1" spc="-10" dirty="0">
                <a:solidFill>
                  <a:srgbClr val="FFFFFF"/>
                </a:solidFill>
                <a:latin typeface="Franklin Gothic Demi"/>
                <a:cs typeface="Franklin Gothic Demi"/>
                <a:hlinkClick r:id="rId12"/>
              </a:rPr>
              <a:t>–</a:t>
            </a:r>
            <a:r>
              <a:rPr sz="1600" b="1" spc="-5" dirty="0">
                <a:solidFill>
                  <a:srgbClr val="FFFFFF"/>
                </a:solidFill>
                <a:latin typeface="Franklin Gothic Demi"/>
                <a:cs typeface="Franklin Gothic Demi"/>
                <a:hlinkClick r:id="rId12"/>
              </a:rPr>
              <a:t> </a:t>
            </a:r>
            <a:r>
              <a:rPr sz="1600" b="1" spc="-15" dirty="0">
                <a:solidFill>
                  <a:srgbClr val="FFFFFF"/>
                </a:solidFill>
                <a:latin typeface="Franklin Gothic Demi"/>
                <a:cs typeface="Franklin Gothic Demi"/>
                <a:hlinkClick r:id="rId12"/>
              </a:rPr>
              <a:t>19</a:t>
            </a:r>
            <a:endParaRPr sz="1600" dirty="0">
              <a:solidFill>
                <a:prstClr val="black"/>
              </a:solidFill>
              <a:latin typeface="Franklin Gothic Demi"/>
              <a:cs typeface="Franklin Gothic Demi"/>
            </a:endParaRPr>
          </a:p>
        </p:txBody>
      </p:sp>
      <p:sp>
        <p:nvSpPr>
          <p:cNvPr id="67" name="object 67"/>
          <p:cNvSpPr txBox="1"/>
          <p:nvPr/>
        </p:nvSpPr>
        <p:spPr>
          <a:xfrm>
            <a:off x="184365" y="1107981"/>
            <a:ext cx="951865" cy="177800"/>
          </a:xfrm>
          <a:prstGeom prst="rect">
            <a:avLst/>
          </a:prstGeom>
        </p:spPr>
        <p:txBody>
          <a:bodyPr vert="horz" wrap="square" lIns="0" tIns="0" rIns="0" bIns="0" rtlCol="0">
            <a:spAutoFit/>
          </a:bodyPr>
          <a:lstStyle/>
          <a:p>
            <a:pPr marL="12700"/>
            <a:r>
              <a:rPr sz="1200" b="1" spc="-10" dirty="0">
                <a:solidFill>
                  <a:srgbClr val="002060"/>
                </a:solidFill>
                <a:latin typeface="Franklin Gothic Demi"/>
                <a:cs typeface="Franklin Gothic Demi"/>
              </a:rPr>
              <a:t>C</a:t>
            </a:r>
            <a:r>
              <a:rPr sz="1200" b="1" spc="-15" dirty="0">
                <a:solidFill>
                  <a:srgbClr val="002060"/>
                </a:solidFill>
                <a:latin typeface="Franklin Gothic Demi"/>
                <a:cs typeface="Franklin Gothic Demi"/>
              </a:rPr>
              <a:t>a</a:t>
            </a:r>
            <a:r>
              <a:rPr sz="1200" b="1" dirty="0">
                <a:solidFill>
                  <a:srgbClr val="002060"/>
                </a:solidFill>
                <a:latin typeface="Franklin Gothic Demi"/>
                <a:cs typeface="Franklin Gothic Demi"/>
              </a:rPr>
              <a:t>l</a:t>
            </a:r>
            <a:r>
              <a:rPr sz="1200" b="1" spc="-20" dirty="0">
                <a:solidFill>
                  <a:srgbClr val="002060"/>
                </a:solidFill>
                <a:latin typeface="Franklin Gothic Demi"/>
                <a:cs typeface="Franklin Gothic Demi"/>
              </a:rPr>
              <a:t>e</a:t>
            </a:r>
            <a:r>
              <a:rPr sz="1200" b="1" spc="-10" dirty="0">
                <a:solidFill>
                  <a:srgbClr val="002060"/>
                </a:solidFill>
                <a:latin typeface="Franklin Gothic Demi"/>
                <a:cs typeface="Franklin Gothic Demi"/>
              </a:rPr>
              <a:t>nd</a:t>
            </a:r>
            <a:r>
              <a:rPr sz="1200" b="1" spc="-15" dirty="0">
                <a:solidFill>
                  <a:srgbClr val="002060"/>
                </a:solidFill>
                <a:latin typeface="Franklin Gothic Demi"/>
                <a:cs typeface="Franklin Gothic Demi"/>
              </a:rPr>
              <a:t>a</a:t>
            </a:r>
            <a:r>
              <a:rPr sz="1200" b="1" spc="-5" dirty="0">
                <a:solidFill>
                  <a:srgbClr val="002060"/>
                </a:solidFill>
                <a:latin typeface="Franklin Gothic Demi"/>
                <a:cs typeface="Franklin Gothic Demi"/>
              </a:rPr>
              <a:t>r</a:t>
            </a:r>
            <a:r>
              <a:rPr sz="1200" b="1" spc="-10" dirty="0">
                <a:solidFill>
                  <a:srgbClr val="002060"/>
                </a:solidFill>
                <a:latin typeface="Franklin Gothic Demi"/>
                <a:cs typeface="Franklin Gothic Demi"/>
              </a:rPr>
              <a:t> </a:t>
            </a:r>
            <a:r>
              <a:rPr sz="1200" b="1" spc="-75" dirty="0">
                <a:solidFill>
                  <a:srgbClr val="002060"/>
                </a:solidFill>
                <a:latin typeface="Franklin Gothic Demi"/>
                <a:cs typeface="Franklin Gothic Demi"/>
              </a:rPr>
              <a:t>Y</a:t>
            </a:r>
            <a:r>
              <a:rPr sz="1200" b="1" spc="-20" dirty="0">
                <a:solidFill>
                  <a:srgbClr val="002060"/>
                </a:solidFill>
                <a:latin typeface="Franklin Gothic Demi"/>
                <a:cs typeface="Franklin Gothic Demi"/>
              </a:rPr>
              <a:t>e</a:t>
            </a:r>
            <a:r>
              <a:rPr sz="1200" b="1" spc="-15" dirty="0">
                <a:solidFill>
                  <a:srgbClr val="002060"/>
                </a:solidFill>
                <a:latin typeface="Franklin Gothic Demi"/>
                <a:cs typeface="Franklin Gothic Demi"/>
              </a:rPr>
              <a:t>a</a:t>
            </a:r>
            <a:r>
              <a:rPr sz="1200" b="1" spc="-5" dirty="0">
                <a:solidFill>
                  <a:srgbClr val="002060"/>
                </a:solidFill>
                <a:latin typeface="Franklin Gothic Demi"/>
                <a:cs typeface="Franklin Gothic Demi"/>
              </a:rPr>
              <a:t>r</a:t>
            </a:r>
            <a:endParaRPr sz="1200">
              <a:solidFill>
                <a:prstClr val="black"/>
              </a:solidFill>
              <a:latin typeface="Franklin Gothic Demi"/>
              <a:cs typeface="Franklin Gothic Demi"/>
            </a:endParaRPr>
          </a:p>
        </p:txBody>
      </p:sp>
      <p:sp>
        <p:nvSpPr>
          <p:cNvPr id="68" name="object 68"/>
          <p:cNvSpPr/>
          <p:nvPr/>
        </p:nvSpPr>
        <p:spPr>
          <a:xfrm>
            <a:off x="343661" y="4066794"/>
            <a:ext cx="2479675" cy="632460"/>
          </a:xfrm>
          <a:custGeom>
            <a:avLst/>
            <a:gdLst/>
            <a:ahLst/>
            <a:cxnLst/>
            <a:rect l="l" t="t" r="r" b="b"/>
            <a:pathLst>
              <a:path w="2479675" h="632460">
                <a:moveTo>
                  <a:pt x="0" y="0"/>
                </a:moveTo>
                <a:lnTo>
                  <a:pt x="2479548" y="0"/>
                </a:lnTo>
                <a:lnTo>
                  <a:pt x="2479548" y="632459"/>
                </a:lnTo>
                <a:lnTo>
                  <a:pt x="0" y="632459"/>
                </a:lnTo>
                <a:lnTo>
                  <a:pt x="0" y="0"/>
                </a:lnTo>
                <a:close/>
              </a:path>
            </a:pathLst>
          </a:custGeom>
          <a:ln w="25908">
            <a:solidFill>
              <a:srgbClr val="002060"/>
            </a:solidFill>
          </a:ln>
        </p:spPr>
        <p:txBody>
          <a:bodyPr wrap="square" lIns="0" tIns="0" rIns="0" bIns="0" rtlCol="0"/>
          <a:lstStyle/>
          <a:p>
            <a:endParaRPr>
              <a:solidFill>
                <a:prstClr val="black"/>
              </a:solidFill>
            </a:endParaRPr>
          </a:p>
        </p:txBody>
      </p:sp>
      <p:sp>
        <p:nvSpPr>
          <p:cNvPr id="73" name="object 73"/>
          <p:cNvSpPr/>
          <p:nvPr/>
        </p:nvSpPr>
        <p:spPr>
          <a:xfrm>
            <a:off x="2581655" y="1688592"/>
            <a:ext cx="365760" cy="265430"/>
          </a:xfrm>
          <a:custGeom>
            <a:avLst/>
            <a:gdLst/>
            <a:ahLst/>
            <a:cxnLst/>
            <a:rect l="l" t="t" r="r" b="b"/>
            <a:pathLst>
              <a:path w="365760" h="265430">
                <a:moveTo>
                  <a:pt x="0" y="0"/>
                </a:moveTo>
                <a:lnTo>
                  <a:pt x="0" y="265176"/>
                </a:lnTo>
                <a:lnTo>
                  <a:pt x="365760" y="132588"/>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74" name="object 74"/>
          <p:cNvSpPr/>
          <p:nvPr/>
        </p:nvSpPr>
        <p:spPr>
          <a:xfrm>
            <a:off x="2574029" y="1681430"/>
            <a:ext cx="376555" cy="280035"/>
          </a:xfrm>
          <a:custGeom>
            <a:avLst/>
            <a:gdLst/>
            <a:ahLst/>
            <a:cxnLst/>
            <a:rect l="l" t="t" r="r" b="b"/>
            <a:pathLst>
              <a:path w="376555" h="280035">
                <a:moveTo>
                  <a:pt x="10223" y="0"/>
                </a:moveTo>
                <a:lnTo>
                  <a:pt x="0" y="7162"/>
                </a:lnTo>
                <a:lnTo>
                  <a:pt x="0" y="272338"/>
                </a:lnTo>
                <a:lnTo>
                  <a:pt x="10223" y="279501"/>
                </a:lnTo>
                <a:lnTo>
                  <a:pt x="18141" y="276631"/>
                </a:lnTo>
                <a:lnTo>
                  <a:pt x="9182" y="276631"/>
                </a:lnTo>
                <a:lnTo>
                  <a:pt x="3047" y="272338"/>
                </a:lnTo>
                <a:lnTo>
                  <a:pt x="3047" y="7162"/>
                </a:lnTo>
                <a:lnTo>
                  <a:pt x="9182" y="2857"/>
                </a:lnTo>
                <a:lnTo>
                  <a:pt x="10223" y="0"/>
                </a:lnTo>
                <a:close/>
              </a:path>
              <a:path w="376555" h="280035">
                <a:moveTo>
                  <a:pt x="368906" y="146231"/>
                </a:moveTo>
                <a:lnTo>
                  <a:pt x="9182" y="276631"/>
                </a:lnTo>
                <a:lnTo>
                  <a:pt x="18141" y="276631"/>
                </a:lnTo>
                <a:lnTo>
                  <a:pt x="375983" y="146913"/>
                </a:lnTo>
                <a:lnTo>
                  <a:pt x="370789" y="146913"/>
                </a:lnTo>
                <a:lnTo>
                  <a:pt x="368906" y="146231"/>
                </a:lnTo>
                <a:close/>
              </a:path>
              <a:path w="376555" h="280035">
                <a:moveTo>
                  <a:pt x="6095" y="265924"/>
                </a:moveTo>
                <a:lnTo>
                  <a:pt x="6095" y="272338"/>
                </a:lnTo>
                <a:lnTo>
                  <a:pt x="8140" y="273773"/>
                </a:lnTo>
                <a:lnTo>
                  <a:pt x="14170" y="271588"/>
                </a:lnTo>
                <a:lnTo>
                  <a:pt x="6095" y="265924"/>
                </a:lnTo>
                <a:close/>
              </a:path>
              <a:path w="376555" h="280035">
                <a:moveTo>
                  <a:pt x="15239" y="271200"/>
                </a:moveTo>
                <a:lnTo>
                  <a:pt x="14170" y="271588"/>
                </a:lnTo>
                <a:lnTo>
                  <a:pt x="15239" y="272338"/>
                </a:lnTo>
                <a:lnTo>
                  <a:pt x="15239" y="271200"/>
                </a:lnTo>
                <a:close/>
              </a:path>
              <a:path w="376555" h="280035">
                <a:moveTo>
                  <a:pt x="15239" y="261474"/>
                </a:moveTo>
                <a:lnTo>
                  <a:pt x="6095" y="264789"/>
                </a:lnTo>
                <a:lnTo>
                  <a:pt x="6095" y="265924"/>
                </a:lnTo>
                <a:lnTo>
                  <a:pt x="14170" y="271588"/>
                </a:lnTo>
                <a:lnTo>
                  <a:pt x="15239" y="271200"/>
                </a:lnTo>
                <a:lnTo>
                  <a:pt x="15239" y="261474"/>
                </a:lnTo>
                <a:close/>
              </a:path>
              <a:path w="376555" h="280035">
                <a:moveTo>
                  <a:pt x="351029" y="139750"/>
                </a:moveTo>
                <a:lnTo>
                  <a:pt x="15239" y="261474"/>
                </a:lnTo>
                <a:lnTo>
                  <a:pt x="15239" y="271200"/>
                </a:lnTo>
                <a:lnTo>
                  <a:pt x="364444" y="144613"/>
                </a:lnTo>
                <a:lnTo>
                  <a:pt x="351029" y="139750"/>
                </a:lnTo>
                <a:close/>
              </a:path>
              <a:path w="376555" h="280035">
                <a:moveTo>
                  <a:pt x="6095" y="264789"/>
                </a:moveTo>
                <a:lnTo>
                  <a:pt x="5029" y="265175"/>
                </a:lnTo>
                <a:lnTo>
                  <a:pt x="6095" y="265924"/>
                </a:lnTo>
                <a:lnTo>
                  <a:pt x="6095" y="264789"/>
                </a:lnTo>
                <a:close/>
              </a:path>
              <a:path w="376555" h="280035">
                <a:moveTo>
                  <a:pt x="6095" y="14712"/>
                </a:moveTo>
                <a:lnTo>
                  <a:pt x="6095" y="264789"/>
                </a:lnTo>
                <a:lnTo>
                  <a:pt x="15239" y="261474"/>
                </a:lnTo>
                <a:lnTo>
                  <a:pt x="15239" y="18027"/>
                </a:lnTo>
                <a:lnTo>
                  <a:pt x="6095" y="14712"/>
                </a:lnTo>
                <a:close/>
              </a:path>
              <a:path w="376555" h="280035">
                <a:moveTo>
                  <a:pt x="370789" y="145548"/>
                </a:moveTo>
                <a:lnTo>
                  <a:pt x="368906" y="146231"/>
                </a:lnTo>
                <a:lnTo>
                  <a:pt x="370789" y="146913"/>
                </a:lnTo>
                <a:lnTo>
                  <a:pt x="370789" y="145548"/>
                </a:lnTo>
                <a:close/>
              </a:path>
              <a:path w="376555" h="280035">
                <a:moveTo>
                  <a:pt x="375983" y="132587"/>
                </a:moveTo>
                <a:lnTo>
                  <a:pt x="370789" y="132587"/>
                </a:lnTo>
                <a:lnTo>
                  <a:pt x="370789" y="133940"/>
                </a:lnTo>
                <a:lnTo>
                  <a:pt x="374942" y="135445"/>
                </a:lnTo>
                <a:lnTo>
                  <a:pt x="374942" y="144043"/>
                </a:lnTo>
                <a:lnTo>
                  <a:pt x="370789" y="145548"/>
                </a:lnTo>
                <a:lnTo>
                  <a:pt x="370789" y="146913"/>
                </a:lnTo>
                <a:lnTo>
                  <a:pt x="375983" y="146913"/>
                </a:lnTo>
                <a:lnTo>
                  <a:pt x="375983" y="132587"/>
                </a:lnTo>
                <a:close/>
              </a:path>
              <a:path w="376555" h="280035">
                <a:moveTo>
                  <a:pt x="370789" y="142313"/>
                </a:moveTo>
                <a:lnTo>
                  <a:pt x="364444" y="144613"/>
                </a:lnTo>
                <a:lnTo>
                  <a:pt x="368906" y="146231"/>
                </a:lnTo>
                <a:lnTo>
                  <a:pt x="370789" y="145548"/>
                </a:lnTo>
                <a:lnTo>
                  <a:pt x="370789" y="142313"/>
                </a:lnTo>
                <a:close/>
              </a:path>
              <a:path w="376555" h="280035">
                <a:moveTo>
                  <a:pt x="364444" y="134887"/>
                </a:moveTo>
                <a:lnTo>
                  <a:pt x="351029" y="139750"/>
                </a:lnTo>
                <a:lnTo>
                  <a:pt x="364444" y="144613"/>
                </a:lnTo>
                <a:lnTo>
                  <a:pt x="370789" y="142313"/>
                </a:lnTo>
                <a:lnTo>
                  <a:pt x="370789" y="137187"/>
                </a:lnTo>
                <a:lnTo>
                  <a:pt x="364444" y="134887"/>
                </a:lnTo>
                <a:close/>
              </a:path>
              <a:path w="376555" h="280035">
                <a:moveTo>
                  <a:pt x="370789" y="137187"/>
                </a:moveTo>
                <a:lnTo>
                  <a:pt x="370789" y="142313"/>
                </a:lnTo>
                <a:lnTo>
                  <a:pt x="373900" y="141185"/>
                </a:lnTo>
                <a:lnTo>
                  <a:pt x="373900" y="138315"/>
                </a:lnTo>
                <a:lnTo>
                  <a:pt x="370789" y="137187"/>
                </a:lnTo>
                <a:close/>
              </a:path>
              <a:path w="376555" h="280035">
                <a:moveTo>
                  <a:pt x="15239" y="8301"/>
                </a:moveTo>
                <a:lnTo>
                  <a:pt x="15239" y="18027"/>
                </a:lnTo>
                <a:lnTo>
                  <a:pt x="351029" y="139750"/>
                </a:lnTo>
                <a:lnTo>
                  <a:pt x="364444" y="134887"/>
                </a:lnTo>
                <a:lnTo>
                  <a:pt x="15239" y="8301"/>
                </a:lnTo>
                <a:close/>
              </a:path>
              <a:path w="376555" h="280035">
                <a:moveTo>
                  <a:pt x="368924" y="133264"/>
                </a:moveTo>
                <a:lnTo>
                  <a:pt x="364444" y="134887"/>
                </a:lnTo>
                <a:lnTo>
                  <a:pt x="370789" y="137187"/>
                </a:lnTo>
                <a:lnTo>
                  <a:pt x="370789" y="133940"/>
                </a:lnTo>
                <a:lnTo>
                  <a:pt x="368924" y="133264"/>
                </a:lnTo>
                <a:close/>
              </a:path>
              <a:path w="376555" h="280035">
                <a:moveTo>
                  <a:pt x="370789" y="132587"/>
                </a:moveTo>
                <a:lnTo>
                  <a:pt x="368924" y="133264"/>
                </a:lnTo>
                <a:lnTo>
                  <a:pt x="370789" y="133940"/>
                </a:lnTo>
                <a:lnTo>
                  <a:pt x="370789" y="132587"/>
                </a:lnTo>
                <a:close/>
              </a:path>
              <a:path w="376555" h="280035">
                <a:moveTo>
                  <a:pt x="10223" y="0"/>
                </a:moveTo>
                <a:lnTo>
                  <a:pt x="9182" y="2857"/>
                </a:lnTo>
                <a:lnTo>
                  <a:pt x="368924" y="133264"/>
                </a:lnTo>
                <a:lnTo>
                  <a:pt x="370789" y="132587"/>
                </a:lnTo>
                <a:lnTo>
                  <a:pt x="375983" y="132587"/>
                </a:lnTo>
                <a:lnTo>
                  <a:pt x="10223" y="0"/>
                </a:lnTo>
                <a:close/>
              </a:path>
              <a:path w="376555" h="280035">
                <a:moveTo>
                  <a:pt x="14170" y="7913"/>
                </a:moveTo>
                <a:lnTo>
                  <a:pt x="6095" y="13577"/>
                </a:lnTo>
                <a:lnTo>
                  <a:pt x="6095" y="14712"/>
                </a:lnTo>
                <a:lnTo>
                  <a:pt x="15239" y="18027"/>
                </a:lnTo>
                <a:lnTo>
                  <a:pt x="15239" y="8301"/>
                </a:lnTo>
                <a:lnTo>
                  <a:pt x="14170" y="7913"/>
                </a:lnTo>
                <a:close/>
              </a:path>
              <a:path w="376555" h="280035">
                <a:moveTo>
                  <a:pt x="6095" y="13577"/>
                </a:moveTo>
                <a:lnTo>
                  <a:pt x="5029" y="14325"/>
                </a:lnTo>
                <a:lnTo>
                  <a:pt x="6095" y="14712"/>
                </a:lnTo>
                <a:lnTo>
                  <a:pt x="6095" y="13577"/>
                </a:lnTo>
                <a:close/>
              </a:path>
              <a:path w="376555" h="280035">
                <a:moveTo>
                  <a:pt x="8140" y="5727"/>
                </a:moveTo>
                <a:lnTo>
                  <a:pt x="6095" y="11377"/>
                </a:lnTo>
                <a:lnTo>
                  <a:pt x="6095" y="13577"/>
                </a:lnTo>
                <a:lnTo>
                  <a:pt x="14170" y="7913"/>
                </a:lnTo>
                <a:lnTo>
                  <a:pt x="8140" y="5727"/>
                </a:lnTo>
                <a:close/>
              </a:path>
              <a:path w="376555" h="280035">
                <a:moveTo>
                  <a:pt x="8140" y="5727"/>
                </a:moveTo>
                <a:lnTo>
                  <a:pt x="6095" y="7162"/>
                </a:lnTo>
                <a:lnTo>
                  <a:pt x="6095" y="11377"/>
                </a:lnTo>
                <a:lnTo>
                  <a:pt x="8140" y="5727"/>
                </a:lnTo>
                <a:close/>
              </a:path>
              <a:path w="376555" h="280035">
                <a:moveTo>
                  <a:pt x="15239" y="7162"/>
                </a:moveTo>
                <a:lnTo>
                  <a:pt x="14170" y="7913"/>
                </a:lnTo>
                <a:lnTo>
                  <a:pt x="15239" y="8301"/>
                </a:lnTo>
                <a:lnTo>
                  <a:pt x="15239" y="7162"/>
                </a:lnTo>
                <a:close/>
              </a:path>
            </a:pathLst>
          </a:custGeom>
          <a:solidFill>
            <a:srgbClr val="00B050"/>
          </a:solidFill>
        </p:spPr>
        <p:txBody>
          <a:bodyPr wrap="square" lIns="0" tIns="0" rIns="0" bIns="0" rtlCol="0"/>
          <a:lstStyle/>
          <a:p>
            <a:endParaRPr>
              <a:solidFill>
                <a:prstClr val="black"/>
              </a:solidFill>
            </a:endParaRPr>
          </a:p>
        </p:txBody>
      </p:sp>
      <p:sp>
        <p:nvSpPr>
          <p:cNvPr id="75" name="object 75"/>
          <p:cNvSpPr/>
          <p:nvPr/>
        </p:nvSpPr>
        <p:spPr>
          <a:xfrm>
            <a:off x="2743200" y="2110739"/>
            <a:ext cx="365760" cy="265430"/>
          </a:xfrm>
          <a:custGeom>
            <a:avLst/>
            <a:gdLst/>
            <a:ahLst/>
            <a:cxnLst/>
            <a:rect l="l" t="t" r="r" b="b"/>
            <a:pathLst>
              <a:path w="365760" h="265430">
                <a:moveTo>
                  <a:pt x="0" y="0"/>
                </a:moveTo>
                <a:lnTo>
                  <a:pt x="0" y="265176"/>
                </a:lnTo>
                <a:lnTo>
                  <a:pt x="365760" y="132588"/>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76" name="object 76"/>
          <p:cNvSpPr/>
          <p:nvPr/>
        </p:nvSpPr>
        <p:spPr>
          <a:xfrm>
            <a:off x="2735573" y="2103578"/>
            <a:ext cx="376555" cy="280035"/>
          </a:xfrm>
          <a:custGeom>
            <a:avLst/>
            <a:gdLst/>
            <a:ahLst/>
            <a:cxnLst/>
            <a:rect l="l" t="t" r="r" b="b"/>
            <a:pathLst>
              <a:path w="376555" h="280035">
                <a:moveTo>
                  <a:pt x="10223" y="0"/>
                </a:moveTo>
                <a:lnTo>
                  <a:pt x="0" y="7162"/>
                </a:lnTo>
                <a:lnTo>
                  <a:pt x="0" y="272338"/>
                </a:lnTo>
                <a:lnTo>
                  <a:pt x="10223" y="279501"/>
                </a:lnTo>
                <a:lnTo>
                  <a:pt x="18141" y="276631"/>
                </a:lnTo>
                <a:lnTo>
                  <a:pt x="9182" y="276631"/>
                </a:lnTo>
                <a:lnTo>
                  <a:pt x="3047" y="272338"/>
                </a:lnTo>
                <a:lnTo>
                  <a:pt x="3047" y="7162"/>
                </a:lnTo>
                <a:lnTo>
                  <a:pt x="9182" y="2857"/>
                </a:lnTo>
                <a:lnTo>
                  <a:pt x="10223" y="0"/>
                </a:lnTo>
                <a:close/>
              </a:path>
              <a:path w="376555" h="280035">
                <a:moveTo>
                  <a:pt x="368906" y="146231"/>
                </a:moveTo>
                <a:lnTo>
                  <a:pt x="9182" y="276631"/>
                </a:lnTo>
                <a:lnTo>
                  <a:pt x="18141" y="276631"/>
                </a:lnTo>
                <a:lnTo>
                  <a:pt x="375983" y="146913"/>
                </a:lnTo>
                <a:lnTo>
                  <a:pt x="370789" y="146913"/>
                </a:lnTo>
                <a:lnTo>
                  <a:pt x="368906" y="146231"/>
                </a:lnTo>
                <a:close/>
              </a:path>
              <a:path w="376555" h="280035">
                <a:moveTo>
                  <a:pt x="6095" y="265924"/>
                </a:moveTo>
                <a:lnTo>
                  <a:pt x="6095" y="272338"/>
                </a:lnTo>
                <a:lnTo>
                  <a:pt x="8140" y="273773"/>
                </a:lnTo>
                <a:lnTo>
                  <a:pt x="14170" y="271588"/>
                </a:lnTo>
                <a:lnTo>
                  <a:pt x="6095" y="265924"/>
                </a:lnTo>
                <a:close/>
              </a:path>
              <a:path w="376555" h="280035">
                <a:moveTo>
                  <a:pt x="15239" y="271200"/>
                </a:moveTo>
                <a:lnTo>
                  <a:pt x="14170" y="271588"/>
                </a:lnTo>
                <a:lnTo>
                  <a:pt x="15239" y="272338"/>
                </a:lnTo>
                <a:lnTo>
                  <a:pt x="15239" y="271200"/>
                </a:lnTo>
                <a:close/>
              </a:path>
              <a:path w="376555" h="280035">
                <a:moveTo>
                  <a:pt x="15239" y="261474"/>
                </a:moveTo>
                <a:lnTo>
                  <a:pt x="6095" y="264789"/>
                </a:lnTo>
                <a:lnTo>
                  <a:pt x="6095" y="265924"/>
                </a:lnTo>
                <a:lnTo>
                  <a:pt x="14170" y="271588"/>
                </a:lnTo>
                <a:lnTo>
                  <a:pt x="15239" y="271200"/>
                </a:lnTo>
                <a:lnTo>
                  <a:pt x="15239" y="261474"/>
                </a:lnTo>
                <a:close/>
              </a:path>
              <a:path w="376555" h="280035">
                <a:moveTo>
                  <a:pt x="351029" y="139750"/>
                </a:moveTo>
                <a:lnTo>
                  <a:pt x="15239" y="261474"/>
                </a:lnTo>
                <a:lnTo>
                  <a:pt x="15239" y="271200"/>
                </a:lnTo>
                <a:lnTo>
                  <a:pt x="364444" y="144613"/>
                </a:lnTo>
                <a:lnTo>
                  <a:pt x="351029" y="139750"/>
                </a:lnTo>
                <a:close/>
              </a:path>
              <a:path w="376555" h="280035">
                <a:moveTo>
                  <a:pt x="6095" y="264789"/>
                </a:moveTo>
                <a:lnTo>
                  <a:pt x="5029" y="265175"/>
                </a:lnTo>
                <a:lnTo>
                  <a:pt x="6095" y="265924"/>
                </a:lnTo>
                <a:lnTo>
                  <a:pt x="6095" y="264789"/>
                </a:lnTo>
                <a:close/>
              </a:path>
              <a:path w="376555" h="280035">
                <a:moveTo>
                  <a:pt x="6095" y="14712"/>
                </a:moveTo>
                <a:lnTo>
                  <a:pt x="6095" y="264789"/>
                </a:lnTo>
                <a:lnTo>
                  <a:pt x="15239" y="261474"/>
                </a:lnTo>
                <a:lnTo>
                  <a:pt x="15239" y="18027"/>
                </a:lnTo>
                <a:lnTo>
                  <a:pt x="6095" y="14712"/>
                </a:lnTo>
                <a:close/>
              </a:path>
              <a:path w="376555" h="280035">
                <a:moveTo>
                  <a:pt x="370789" y="145548"/>
                </a:moveTo>
                <a:lnTo>
                  <a:pt x="368906" y="146231"/>
                </a:lnTo>
                <a:lnTo>
                  <a:pt x="370789" y="146913"/>
                </a:lnTo>
                <a:lnTo>
                  <a:pt x="370789" y="145548"/>
                </a:lnTo>
                <a:close/>
              </a:path>
              <a:path w="376555" h="280035">
                <a:moveTo>
                  <a:pt x="375983" y="132587"/>
                </a:moveTo>
                <a:lnTo>
                  <a:pt x="370789" y="132587"/>
                </a:lnTo>
                <a:lnTo>
                  <a:pt x="370789" y="133940"/>
                </a:lnTo>
                <a:lnTo>
                  <a:pt x="374942" y="135445"/>
                </a:lnTo>
                <a:lnTo>
                  <a:pt x="374942" y="144043"/>
                </a:lnTo>
                <a:lnTo>
                  <a:pt x="370789" y="145548"/>
                </a:lnTo>
                <a:lnTo>
                  <a:pt x="370789" y="146913"/>
                </a:lnTo>
                <a:lnTo>
                  <a:pt x="375983" y="146913"/>
                </a:lnTo>
                <a:lnTo>
                  <a:pt x="375983" y="132587"/>
                </a:lnTo>
                <a:close/>
              </a:path>
              <a:path w="376555" h="280035">
                <a:moveTo>
                  <a:pt x="370789" y="142313"/>
                </a:moveTo>
                <a:lnTo>
                  <a:pt x="364444" y="144613"/>
                </a:lnTo>
                <a:lnTo>
                  <a:pt x="368906" y="146231"/>
                </a:lnTo>
                <a:lnTo>
                  <a:pt x="370789" y="145548"/>
                </a:lnTo>
                <a:lnTo>
                  <a:pt x="370789" y="142313"/>
                </a:lnTo>
                <a:close/>
              </a:path>
              <a:path w="376555" h="280035">
                <a:moveTo>
                  <a:pt x="364444" y="134887"/>
                </a:moveTo>
                <a:lnTo>
                  <a:pt x="351029" y="139750"/>
                </a:lnTo>
                <a:lnTo>
                  <a:pt x="364444" y="144613"/>
                </a:lnTo>
                <a:lnTo>
                  <a:pt x="370789" y="142313"/>
                </a:lnTo>
                <a:lnTo>
                  <a:pt x="370789" y="137187"/>
                </a:lnTo>
                <a:lnTo>
                  <a:pt x="364444" y="134887"/>
                </a:lnTo>
                <a:close/>
              </a:path>
              <a:path w="376555" h="280035">
                <a:moveTo>
                  <a:pt x="370789" y="137187"/>
                </a:moveTo>
                <a:lnTo>
                  <a:pt x="370789" y="142313"/>
                </a:lnTo>
                <a:lnTo>
                  <a:pt x="373900" y="141185"/>
                </a:lnTo>
                <a:lnTo>
                  <a:pt x="373900" y="138315"/>
                </a:lnTo>
                <a:lnTo>
                  <a:pt x="370789" y="137187"/>
                </a:lnTo>
                <a:close/>
              </a:path>
              <a:path w="376555" h="280035">
                <a:moveTo>
                  <a:pt x="15239" y="8301"/>
                </a:moveTo>
                <a:lnTo>
                  <a:pt x="15239" y="18027"/>
                </a:lnTo>
                <a:lnTo>
                  <a:pt x="351029" y="139750"/>
                </a:lnTo>
                <a:lnTo>
                  <a:pt x="364444" y="134887"/>
                </a:lnTo>
                <a:lnTo>
                  <a:pt x="15239" y="8301"/>
                </a:lnTo>
                <a:close/>
              </a:path>
              <a:path w="376555" h="280035">
                <a:moveTo>
                  <a:pt x="368924" y="133264"/>
                </a:moveTo>
                <a:lnTo>
                  <a:pt x="364444" y="134887"/>
                </a:lnTo>
                <a:lnTo>
                  <a:pt x="370789" y="137187"/>
                </a:lnTo>
                <a:lnTo>
                  <a:pt x="370789" y="133940"/>
                </a:lnTo>
                <a:lnTo>
                  <a:pt x="368924" y="133264"/>
                </a:lnTo>
                <a:close/>
              </a:path>
              <a:path w="376555" h="280035">
                <a:moveTo>
                  <a:pt x="370789" y="132587"/>
                </a:moveTo>
                <a:lnTo>
                  <a:pt x="368924" y="133264"/>
                </a:lnTo>
                <a:lnTo>
                  <a:pt x="370789" y="133940"/>
                </a:lnTo>
                <a:lnTo>
                  <a:pt x="370789" y="132587"/>
                </a:lnTo>
                <a:close/>
              </a:path>
              <a:path w="376555" h="280035">
                <a:moveTo>
                  <a:pt x="10223" y="0"/>
                </a:moveTo>
                <a:lnTo>
                  <a:pt x="9182" y="2857"/>
                </a:lnTo>
                <a:lnTo>
                  <a:pt x="368924" y="133264"/>
                </a:lnTo>
                <a:lnTo>
                  <a:pt x="370789" y="132587"/>
                </a:lnTo>
                <a:lnTo>
                  <a:pt x="375983" y="132587"/>
                </a:lnTo>
                <a:lnTo>
                  <a:pt x="10223" y="0"/>
                </a:lnTo>
                <a:close/>
              </a:path>
              <a:path w="376555" h="280035">
                <a:moveTo>
                  <a:pt x="14170" y="7913"/>
                </a:moveTo>
                <a:lnTo>
                  <a:pt x="6095" y="13577"/>
                </a:lnTo>
                <a:lnTo>
                  <a:pt x="6095" y="14712"/>
                </a:lnTo>
                <a:lnTo>
                  <a:pt x="15239" y="18027"/>
                </a:lnTo>
                <a:lnTo>
                  <a:pt x="15239" y="8301"/>
                </a:lnTo>
                <a:lnTo>
                  <a:pt x="14170" y="7913"/>
                </a:lnTo>
                <a:close/>
              </a:path>
              <a:path w="376555" h="280035">
                <a:moveTo>
                  <a:pt x="6095" y="13577"/>
                </a:moveTo>
                <a:lnTo>
                  <a:pt x="5029" y="14325"/>
                </a:lnTo>
                <a:lnTo>
                  <a:pt x="6095" y="14712"/>
                </a:lnTo>
                <a:lnTo>
                  <a:pt x="6095" y="13577"/>
                </a:lnTo>
                <a:close/>
              </a:path>
              <a:path w="376555" h="280035">
                <a:moveTo>
                  <a:pt x="8140" y="5727"/>
                </a:moveTo>
                <a:lnTo>
                  <a:pt x="6095" y="11377"/>
                </a:lnTo>
                <a:lnTo>
                  <a:pt x="6095" y="13577"/>
                </a:lnTo>
                <a:lnTo>
                  <a:pt x="14170" y="7913"/>
                </a:lnTo>
                <a:lnTo>
                  <a:pt x="8140" y="5727"/>
                </a:lnTo>
                <a:close/>
              </a:path>
              <a:path w="376555" h="280035">
                <a:moveTo>
                  <a:pt x="8140" y="5727"/>
                </a:moveTo>
                <a:lnTo>
                  <a:pt x="6095" y="7162"/>
                </a:lnTo>
                <a:lnTo>
                  <a:pt x="6095" y="11377"/>
                </a:lnTo>
                <a:lnTo>
                  <a:pt x="8140" y="5727"/>
                </a:lnTo>
                <a:close/>
              </a:path>
              <a:path w="376555" h="280035">
                <a:moveTo>
                  <a:pt x="15239" y="7162"/>
                </a:moveTo>
                <a:lnTo>
                  <a:pt x="14170" y="7913"/>
                </a:lnTo>
                <a:lnTo>
                  <a:pt x="15239" y="8301"/>
                </a:lnTo>
                <a:lnTo>
                  <a:pt x="15239" y="7162"/>
                </a:lnTo>
                <a:close/>
              </a:path>
            </a:pathLst>
          </a:custGeom>
          <a:solidFill>
            <a:srgbClr val="00B050"/>
          </a:solidFill>
        </p:spPr>
        <p:txBody>
          <a:bodyPr wrap="square" lIns="0" tIns="0" rIns="0" bIns="0" rtlCol="0"/>
          <a:lstStyle/>
          <a:p>
            <a:endParaRPr>
              <a:solidFill>
                <a:prstClr val="black"/>
              </a:solidFill>
            </a:endParaRPr>
          </a:p>
        </p:txBody>
      </p:sp>
      <p:sp>
        <p:nvSpPr>
          <p:cNvPr id="77" name="object 77"/>
          <p:cNvSpPr/>
          <p:nvPr/>
        </p:nvSpPr>
        <p:spPr>
          <a:xfrm>
            <a:off x="3069335" y="2555748"/>
            <a:ext cx="365760" cy="265430"/>
          </a:xfrm>
          <a:custGeom>
            <a:avLst/>
            <a:gdLst/>
            <a:ahLst/>
            <a:cxnLst/>
            <a:rect l="l" t="t" r="r" b="b"/>
            <a:pathLst>
              <a:path w="365760" h="265430">
                <a:moveTo>
                  <a:pt x="0" y="0"/>
                </a:moveTo>
                <a:lnTo>
                  <a:pt x="0" y="265176"/>
                </a:lnTo>
                <a:lnTo>
                  <a:pt x="365760" y="132588"/>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78" name="object 78"/>
          <p:cNvSpPr/>
          <p:nvPr/>
        </p:nvSpPr>
        <p:spPr>
          <a:xfrm>
            <a:off x="3061709" y="2548586"/>
            <a:ext cx="376555" cy="280035"/>
          </a:xfrm>
          <a:custGeom>
            <a:avLst/>
            <a:gdLst/>
            <a:ahLst/>
            <a:cxnLst/>
            <a:rect l="l" t="t" r="r" b="b"/>
            <a:pathLst>
              <a:path w="376554" h="280035">
                <a:moveTo>
                  <a:pt x="10223" y="0"/>
                </a:moveTo>
                <a:lnTo>
                  <a:pt x="0" y="7162"/>
                </a:lnTo>
                <a:lnTo>
                  <a:pt x="0" y="272338"/>
                </a:lnTo>
                <a:lnTo>
                  <a:pt x="10223" y="279501"/>
                </a:lnTo>
                <a:lnTo>
                  <a:pt x="18141" y="276631"/>
                </a:lnTo>
                <a:lnTo>
                  <a:pt x="9182" y="276631"/>
                </a:lnTo>
                <a:lnTo>
                  <a:pt x="3047" y="272338"/>
                </a:lnTo>
                <a:lnTo>
                  <a:pt x="3047" y="7162"/>
                </a:lnTo>
                <a:lnTo>
                  <a:pt x="9182" y="2857"/>
                </a:lnTo>
                <a:lnTo>
                  <a:pt x="10223" y="0"/>
                </a:lnTo>
                <a:close/>
              </a:path>
              <a:path w="376554" h="280035">
                <a:moveTo>
                  <a:pt x="368906" y="146231"/>
                </a:moveTo>
                <a:lnTo>
                  <a:pt x="9182" y="276631"/>
                </a:lnTo>
                <a:lnTo>
                  <a:pt x="18141" y="276631"/>
                </a:lnTo>
                <a:lnTo>
                  <a:pt x="375983" y="146913"/>
                </a:lnTo>
                <a:lnTo>
                  <a:pt x="370789" y="146913"/>
                </a:lnTo>
                <a:lnTo>
                  <a:pt x="368906" y="146231"/>
                </a:lnTo>
                <a:close/>
              </a:path>
              <a:path w="376554" h="280035">
                <a:moveTo>
                  <a:pt x="6095" y="265924"/>
                </a:moveTo>
                <a:lnTo>
                  <a:pt x="6095" y="272338"/>
                </a:lnTo>
                <a:lnTo>
                  <a:pt x="8140" y="273773"/>
                </a:lnTo>
                <a:lnTo>
                  <a:pt x="14170" y="271588"/>
                </a:lnTo>
                <a:lnTo>
                  <a:pt x="6095" y="265924"/>
                </a:lnTo>
                <a:close/>
              </a:path>
              <a:path w="376554" h="280035">
                <a:moveTo>
                  <a:pt x="15239" y="271200"/>
                </a:moveTo>
                <a:lnTo>
                  <a:pt x="14170" y="271588"/>
                </a:lnTo>
                <a:lnTo>
                  <a:pt x="15239" y="272338"/>
                </a:lnTo>
                <a:lnTo>
                  <a:pt x="15239" y="271200"/>
                </a:lnTo>
                <a:close/>
              </a:path>
              <a:path w="376554" h="280035">
                <a:moveTo>
                  <a:pt x="15239" y="261474"/>
                </a:moveTo>
                <a:lnTo>
                  <a:pt x="6095" y="264789"/>
                </a:lnTo>
                <a:lnTo>
                  <a:pt x="6095" y="265924"/>
                </a:lnTo>
                <a:lnTo>
                  <a:pt x="14170" y="271588"/>
                </a:lnTo>
                <a:lnTo>
                  <a:pt x="15239" y="271200"/>
                </a:lnTo>
                <a:lnTo>
                  <a:pt x="15239" y="261474"/>
                </a:lnTo>
                <a:close/>
              </a:path>
              <a:path w="376554" h="280035">
                <a:moveTo>
                  <a:pt x="351029" y="139750"/>
                </a:moveTo>
                <a:lnTo>
                  <a:pt x="15239" y="261474"/>
                </a:lnTo>
                <a:lnTo>
                  <a:pt x="15239" y="271200"/>
                </a:lnTo>
                <a:lnTo>
                  <a:pt x="364444" y="144613"/>
                </a:lnTo>
                <a:lnTo>
                  <a:pt x="351029" y="139750"/>
                </a:lnTo>
                <a:close/>
              </a:path>
              <a:path w="376554" h="280035">
                <a:moveTo>
                  <a:pt x="6095" y="264789"/>
                </a:moveTo>
                <a:lnTo>
                  <a:pt x="5029" y="265175"/>
                </a:lnTo>
                <a:lnTo>
                  <a:pt x="6095" y="265924"/>
                </a:lnTo>
                <a:lnTo>
                  <a:pt x="6095" y="264789"/>
                </a:lnTo>
                <a:close/>
              </a:path>
              <a:path w="376554" h="280035">
                <a:moveTo>
                  <a:pt x="6095" y="14712"/>
                </a:moveTo>
                <a:lnTo>
                  <a:pt x="6095" y="264789"/>
                </a:lnTo>
                <a:lnTo>
                  <a:pt x="15239" y="261474"/>
                </a:lnTo>
                <a:lnTo>
                  <a:pt x="15239" y="18027"/>
                </a:lnTo>
                <a:lnTo>
                  <a:pt x="6095" y="14712"/>
                </a:lnTo>
                <a:close/>
              </a:path>
              <a:path w="376554" h="280035">
                <a:moveTo>
                  <a:pt x="370789" y="145548"/>
                </a:moveTo>
                <a:lnTo>
                  <a:pt x="368906" y="146231"/>
                </a:lnTo>
                <a:lnTo>
                  <a:pt x="370789" y="146913"/>
                </a:lnTo>
                <a:lnTo>
                  <a:pt x="370789" y="145548"/>
                </a:lnTo>
                <a:close/>
              </a:path>
              <a:path w="376554" h="280035">
                <a:moveTo>
                  <a:pt x="375983" y="132587"/>
                </a:moveTo>
                <a:lnTo>
                  <a:pt x="370789" y="132587"/>
                </a:lnTo>
                <a:lnTo>
                  <a:pt x="370789" y="133940"/>
                </a:lnTo>
                <a:lnTo>
                  <a:pt x="374942" y="135445"/>
                </a:lnTo>
                <a:lnTo>
                  <a:pt x="374942" y="144043"/>
                </a:lnTo>
                <a:lnTo>
                  <a:pt x="370789" y="145548"/>
                </a:lnTo>
                <a:lnTo>
                  <a:pt x="370789" y="146913"/>
                </a:lnTo>
                <a:lnTo>
                  <a:pt x="375983" y="146913"/>
                </a:lnTo>
                <a:lnTo>
                  <a:pt x="375983" y="132587"/>
                </a:lnTo>
                <a:close/>
              </a:path>
              <a:path w="376554" h="280035">
                <a:moveTo>
                  <a:pt x="370789" y="142313"/>
                </a:moveTo>
                <a:lnTo>
                  <a:pt x="364444" y="144613"/>
                </a:lnTo>
                <a:lnTo>
                  <a:pt x="368906" y="146231"/>
                </a:lnTo>
                <a:lnTo>
                  <a:pt x="370789" y="145548"/>
                </a:lnTo>
                <a:lnTo>
                  <a:pt x="370789" y="142313"/>
                </a:lnTo>
                <a:close/>
              </a:path>
              <a:path w="376554" h="280035">
                <a:moveTo>
                  <a:pt x="364444" y="134887"/>
                </a:moveTo>
                <a:lnTo>
                  <a:pt x="351029" y="139750"/>
                </a:lnTo>
                <a:lnTo>
                  <a:pt x="364444" y="144613"/>
                </a:lnTo>
                <a:lnTo>
                  <a:pt x="370789" y="142313"/>
                </a:lnTo>
                <a:lnTo>
                  <a:pt x="370789" y="137187"/>
                </a:lnTo>
                <a:lnTo>
                  <a:pt x="364444" y="134887"/>
                </a:lnTo>
                <a:close/>
              </a:path>
              <a:path w="376554" h="280035">
                <a:moveTo>
                  <a:pt x="370789" y="137187"/>
                </a:moveTo>
                <a:lnTo>
                  <a:pt x="370789" y="142313"/>
                </a:lnTo>
                <a:lnTo>
                  <a:pt x="373900" y="141185"/>
                </a:lnTo>
                <a:lnTo>
                  <a:pt x="373900" y="138315"/>
                </a:lnTo>
                <a:lnTo>
                  <a:pt x="370789" y="137187"/>
                </a:lnTo>
                <a:close/>
              </a:path>
              <a:path w="376554" h="280035">
                <a:moveTo>
                  <a:pt x="15239" y="8301"/>
                </a:moveTo>
                <a:lnTo>
                  <a:pt x="15239" y="18027"/>
                </a:lnTo>
                <a:lnTo>
                  <a:pt x="351029" y="139750"/>
                </a:lnTo>
                <a:lnTo>
                  <a:pt x="364444" y="134887"/>
                </a:lnTo>
                <a:lnTo>
                  <a:pt x="15239" y="8301"/>
                </a:lnTo>
                <a:close/>
              </a:path>
              <a:path w="376554" h="280035">
                <a:moveTo>
                  <a:pt x="368924" y="133264"/>
                </a:moveTo>
                <a:lnTo>
                  <a:pt x="364444" y="134887"/>
                </a:lnTo>
                <a:lnTo>
                  <a:pt x="370789" y="137187"/>
                </a:lnTo>
                <a:lnTo>
                  <a:pt x="370789" y="133940"/>
                </a:lnTo>
                <a:lnTo>
                  <a:pt x="368924" y="133264"/>
                </a:lnTo>
                <a:close/>
              </a:path>
              <a:path w="376554" h="280035">
                <a:moveTo>
                  <a:pt x="370789" y="132587"/>
                </a:moveTo>
                <a:lnTo>
                  <a:pt x="368924" y="133264"/>
                </a:lnTo>
                <a:lnTo>
                  <a:pt x="370789" y="133940"/>
                </a:lnTo>
                <a:lnTo>
                  <a:pt x="370789" y="132587"/>
                </a:lnTo>
                <a:close/>
              </a:path>
              <a:path w="376554" h="280035">
                <a:moveTo>
                  <a:pt x="10223" y="0"/>
                </a:moveTo>
                <a:lnTo>
                  <a:pt x="9182" y="2857"/>
                </a:lnTo>
                <a:lnTo>
                  <a:pt x="368924" y="133264"/>
                </a:lnTo>
                <a:lnTo>
                  <a:pt x="370789" y="132587"/>
                </a:lnTo>
                <a:lnTo>
                  <a:pt x="375983" y="132587"/>
                </a:lnTo>
                <a:lnTo>
                  <a:pt x="10223" y="0"/>
                </a:lnTo>
                <a:close/>
              </a:path>
              <a:path w="376554" h="280035">
                <a:moveTo>
                  <a:pt x="14170" y="7913"/>
                </a:moveTo>
                <a:lnTo>
                  <a:pt x="6095" y="13577"/>
                </a:lnTo>
                <a:lnTo>
                  <a:pt x="6095" y="14712"/>
                </a:lnTo>
                <a:lnTo>
                  <a:pt x="15239" y="18027"/>
                </a:lnTo>
                <a:lnTo>
                  <a:pt x="15239" y="8301"/>
                </a:lnTo>
                <a:lnTo>
                  <a:pt x="14170" y="7913"/>
                </a:lnTo>
                <a:close/>
              </a:path>
              <a:path w="376554" h="280035">
                <a:moveTo>
                  <a:pt x="6095" y="13577"/>
                </a:moveTo>
                <a:lnTo>
                  <a:pt x="5029" y="14325"/>
                </a:lnTo>
                <a:lnTo>
                  <a:pt x="6095" y="14712"/>
                </a:lnTo>
                <a:lnTo>
                  <a:pt x="6095" y="13577"/>
                </a:lnTo>
                <a:close/>
              </a:path>
              <a:path w="376554" h="280035">
                <a:moveTo>
                  <a:pt x="8140" y="5727"/>
                </a:moveTo>
                <a:lnTo>
                  <a:pt x="6095" y="11377"/>
                </a:lnTo>
                <a:lnTo>
                  <a:pt x="6095" y="13577"/>
                </a:lnTo>
                <a:lnTo>
                  <a:pt x="14170" y="7913"/>
                </a:lnTo>
                <a:lnTo>
                  <a:pt x="8140" y="5727"/>
                </a:lnTo>
                <a:close/>
              </a:path>
              <a:path w="376554" h="280035">
                <a:moveTo>
                  <a:pt x="8140" y="5727"/>
                </a:moveTo>
                <a:lnTo>
                  <a:pt x="6095" y="7162"/>
                </a:lnTo>
                <a:lnTo>
                  <a:pt x="6095" y="11377"/>
                </a:lnTo>
                <a:lnTo>
                  <a:pt x="8140" y="5727"/>
                </a:lnTo>
                <a:close/>
              </a:path>
              <a:path w="376554" h="280035">
                <a:moveTo>
                  <a:pt x="15239" y="7162"/>
                </a:moveTo>
                <a:lnTo>
                  <a:pt x="14170" y="7913"/>
                </a:lnTo>
                <a:lnTo>
                  <a:pt x="15239" y="8301"/>
                </a:lnTo>
                <a:lnTo>
                  <a:pt x="15239" y="7162"/>
                </a:lnTo>
                <a:close/>
              </a:path>
            </a:pathLst>
          </a:custGeom>
          <a:solidFill>
            <a:srgbClr val="00B050"/>
          </a:solidFill>
        </p:spPr>
        <p:txBody>
          <a:bodyPr wrap="square" lIns="0" tIns="0" rIns="0" bIns="0" rtlCol="0"/>
          <a:lstStyle/>
          <a:p>
            <a:endParaRPr>
              <a:solidFill>
                <a:prstClr val="black"/>
              </a:solidFill>
            </a:endParaRPr>
          </a:p>
        </p:txBody>
      </p:sp>
      <p:sp>
        <p:nvSpPr>
          <p:cNvPr id="79" name="object 79"/>
          <p:cNvSpPr/>
          <p:nvPr/>
        </p:nvSpPr>
        <p:spPr>
          <a:xfrm>
            <a:off x="3118104" y="5914644"/>
            <a:ext cx="497205" cy="137160"/>
          </a:xfrm>
          <a:custGeom>
            <a:avLst/>
            <a:gdLst/>
            <a:ahLst/>
            <a:cxnLst/>
            <a:rect l="l" t="t" r="r" b="b"/>
            <a:pathLst>
              <a:path w="497204" h="137160">
                <a:moveTo>
                  <a:pt x="0" y="0"/>
                </a:moveTo>
                <a:lnTo>
                  <a:pt x="496823" y="0"/>
                </a:lnTo>
                <a:lnTo>
                  <a:pt x="496823" y="137159"/>
                </a:lnTo>
                <a:lnTo>
                  <a:pt x="0" y="137159"/>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80" name="object 80"/>
          <p:cNvSpPr/>
          <p:nvPr/>
        </p:nvSpPr>
        <p:spPr>
          <a:xfrm>
            <a:off x="8693657" y="4722114"/>
            <a:ext cx="133350" cy="0"/>
          </a:xfrm>
          <a:custGeom>
            <a:avLst/>
            <a:gdLst/>
            <a:ahLst/>
            <a:cxnLst/>
            <a:rect l="l" t="t" r="r" b="b"/>
            <a:pathLst>
              <a:path w="133350">
                <a:moveTo>
                  <a:pt x="0" y="0"/>
                </a:moveTo>
                <a:lnTo>
                  <a:pt x="133350" y="0"/>
                </a:lnTo>
              </a:path>
            </a:pathLst>
          </a:custGeom>
          <a:ln w="38100">
            <a:solidFill>
              <a:srgbClr val="FFFFFF"/>
            </a:solidFill>
          </a:ln>
        </p:spPr>
        <p:txBody>
          <a:bodyPr wrap="square" lIns="0" tIns="0" rIns="0" bIns="0" rtlCol="0"/>
          <a:lstStyle/>
          <a:p>
            <a:endParaRPr>
              <a:solidFill>
                <a:prstClr val="black"/>
              </a:solidFill>
            </a:endParaRPr>
          </a:p>
        </p:txBody>
      </p:sp>
      <p:sp>
        <p:nvSpPr>
          <p:cNvPr id="81" name="object 81"/>
          <p:cNvSpPr/>
          <p:nvPr/>
        </p:nvSpPr>
        <p:spPr>
          <a:xfrm>
            <a:off x="8807960" y="4664969"/>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82" name="object 82"/>
          <p:cNvSpPr/>
          <p:nvPr/>
        </p:nvSpPr>
        <p:spPr>
          <a:xfrm>
            <a:off x="5410200" y="6103620"/>
            <a:ext cx="494030" cy="137160"/>
          </a:xfrm>
          <a:custGeom>
            <a:avLst/>
            <a:gdLst/>
            <a:ahLst/>
            <a:cxnLst/>
            <a:rect l="l" t="t" r="r" b="b"/>
            <a:pathLst>
              <a:path w="494029" h="137160">
                <a:moveTo>
                  <a:pt x="0" y="0"/>
                </a:moveTo>
                <a:lnTo>
                  <a:pt x="493775" y="0"/>
                </a:lnTo>
                <a:lnTo>
                  <a:pt x="493775" y="137159"/>
                </a:lnTo>
                <a:lnTo>
                  <a:pt x="0" y="137159"/>
                </a:lnTo>
                <a:lnTo>
                  <a:pt x="0" y="0"/>
                </a:lnTo>
                <a:close/>
              </a:path>
            </a:pathLst>
          </a:custGeom>
          <a:solidFill>
            <a:srgbClr val="002060"/>
          </a:solidFill>
        </p:spPr>
        <p:txBody>
          <a:bodyPr wrap="square" lIns="0" tIns="0" rIns="0" bIns="0" rtlCol="0"/>
          <a:lstStyle/>
          <a:p>
            <a:endParaRPr>
              <a:solidFill>
                <a:prstClr val="black"/>
              </a:solidFill>
            </a:endParaRPr>
          </a:p>
        </p:txBody>
      </p:sp>
      <p:sp>
        <p:nvSpPr>
          <p:cNvPr id="83" name="object 83"/>
          <p:cNvSpPr/>
          <p:nvPr/>
        </p:nvSpPr>
        <p:spPr>
          <a:xfrm>
            <a:off x="5586221" y="6168390"/>
            <a:ext cx="191770" cy="0"/>
          </a:xfrm>
          <a:custGeom>
            <a:avLst/>
            <a:gdLst/>
            <a:ahLst/>
            <a:cxnLst/>
            <a:rect l="l" t="t" r="r" b="b"/>
            <a:pathLst>
              <a:path w="191770">
                <a:moveTo>
                  <a:pt x="0" y="0"/>
                </a:moveTo>
                <a:lnTo>
                  <a:pt x="191262" y="0"/>
                </a:lnTo>
              </a:path>
            </a:pathLst>
          </a:custGeom>
          <a:ln w="38100">
            <a:solidFill>
              <a:srgbClr val="FFFFFF"/>
            </a:solidFill>
          </a:ln>
        </p:spPr>
        <p:txBody>
          <a:bodyPr wrap="square" lIns="0" tIns="0" rIns="0" bIns="0" rtlCol="0"/>
          <a:lstStyle/>
          <a:p>
            <a:endParaRPr>
              <a:solidFill>
                <a:prstClr val="black"/>
              </a:solidFill>
            </a:endParaRPr>
          </a:p>
        </p:txBody>
      </p:sp>
      <p:sp>
        <p:nvSpPr>
          <p:cNvPr id="84" name="object 84"/>
          <p:cNvSpPr/>
          <p:nvPr/>
        </p:nvSpPr>
        <p:spPr>
          <a:xfrm>
            <a:off x="5758436" y="6111245"/>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85" name="object 85"/>
          <p:cNvSpPr/>
          <p:nvPr/>
        </p:nvSpPr>
        <p:spPr>
          <a:xfrm>
            <a:off x="3127248" y="6103620"/>
            <a:ext cx="498475" cy="137160"/>
          </a:xfrm>
          <a:custGeom>
            <a:avLst/>
            <a:gdLst/>
            <a:ahLst/>
            <a:cxnLst/>
            <a:rect l="l" t="t" r="r" b="b"/>
            <a:pathLst>
              <a:path w="498475" h="137160">
                <a:moveTo>
                  <a:pt x="0" y="0"/>
                </a:moveTo>
                <a:lnTo>
                  <a:pt x="498348" y="0"/>
                </a:lnTo>
                <a:lnTo>
                  <a:pt x="498348" y="137159"/>
                </a:lnTo>
                <a:lnTo>
                  <a:pt x="0" y="137159"/>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86" name="object 86"/>
          <p:cNvSpPr/>
          <p:nvPr/>
        </p:nvSpPr>
        <p:spPr>
          <a:xfrm>
            <a:off x="3259835" y="6166865"/>
            <a:ext cx="191770" cy="0"/>
          </a:xfrm>
          <a:custGeom>
            <a:avLst/>
            <a:gdLst/>
            <a:ahLst/>
            <a:cxnLst/>
            <a:rect l="l" t="t" r="r" b="b"/>
            <a:pathLst>
              <a:path w="191770">
                <a:moveTo>
                  <a:pt x="191262" y="0"/>
                </a:moveTo>
                <a:lnTo>
                  <a:pt x="0" y="0"/>
                </a:lnTo>
              </a:path>
            </a:pathLst>
          </a:custGeom>
          <a:ln w="38100">
            <a:solidFill>
              <a:srgbClr val="FFFFFF"/>
            </a:solidFill>
          </a:ln>
        </p:spPr>
        <p:txBody>
          <a:bodyPr wrap="square" lIns="0" tIns="0" rIns="0" bIns="0" rtlCol="0"/>
          <a:lstStyle/>
          <a:p>
            <a:endParaRPr>
              <a:solidFill>
                <a:prstClr val="black"/>
              </a:solidFill>
            </a:endParaRPr>
          </a:p>
        </p:txBody>
      </p:sp>
      <p:sp>
        <p:nvSpPr>
          <p:cNvPr id="87" name="object 87"/>
          <p:cNvSpPr/>
          <p:nvPr/>
        </p:nvSpPr>
        <p:spPr>
          <a:xfrm>
            <a:off x="3164583" y="6109710"/>
            <a:ext cx="114300" cy="114300"/>
          </a:xfrm>
          <a:custGeom>
            <a:avLst/>
            <a:gdLst/>
            <a:ahLst/>
            <a:cxnLst/>
            <a:rect l="l" t="t" r="r" b="b"/>
            <a:pathLst>
              <a:path w="114300" h="114300">
                <a:moveTo>
                  <a:pt x="114300" y="0"/>
                </a:moveTo>
                <a:lnTo>
                  <a:pt x="0" y="57149"/>
                </a:lnTo>
                <a:lnTo>
                  <a:pt x="114300" y="114299"/>
                </a:lnTo>
                <a:lnTo>
                  <a:pt x="114300" y="0"/>
                </a:lnTo>
                <a:close/>
              </a:path>
            </a:pathLst>
          </a:custGeom>
          <a:solidFill>
            <a:srgbClr val="FFFFFF"/>
          </a:solidFill>
        </p:spPr>
        <p:txBody>
          <a:bodyPr wrap="square" lIns="0" tIns="0" rIns="0" bIns="0" rtlCol="0"/>
          <a:lstStyle/>
          <a:p>
            <a:endParaRPr>
              <a:solidFill>
                <a:prstClr val="black"/>
              </a:solidFill>
            </a:endParaRPr>
          </a:p>
        </p:txBody>
      </p:sp>
      <p:sp>
        <p:nvSpPr>
          <p:cNvPr id="88" name="object 88"/>
          <p:cNvSpPr txBox="1"/>
          <p:nvPr/>
        </p:nvSpPr>
        <p:spPr>
          <a:xfrm>
            <a:off x="3721647" y="6293261"/>
            <a:ext cx="5062220" cy="304800"/>
          </a:xfrm>
          <a:prstGeom prst="rect">
            <a:avLst/>
          </a:prstGeom>
        </p:spPr>
        <p:txBody>
          <a:bodyPr vert="horz" wrap="square" lIns="0" tIns="0" rIns="0" bIns="0" rtlCol="0">
            <a:spAutoFit/>
          </a:bodyPr>
          <a:lstStyle/>
          <a:p>
            <a:pPr marL="12700" marR="5080"/>
            <a:r>
              <a:rPr sz="1000" b="1" spc="-5" dirty="0">
                <a:solidFill>
                  <a:srgbClr val="002060"/>
                </a:solidFill>
                <a:latin typeface="Franklin Gothic Demi"/>
                <a:cs typeface="Franklin Gothic Demi"/>
              </a:rPr>
              <a:t>R</a:t>
            </a:r>
            <a:r>
              <a:rPr sz="1000" b="1" spc="-10" dirty="0">
                <a:solidFill>
                  <a:srgbClr val="002060"/>
                </a:solidFill>
                <a:latin typeface="Franklin Gothic Demi"/>
                <a:cs typeface="Franklin Gothic Demi"/>
              </a:rPr>
              <a:t>eliabilit</a:t>
            </a:r>
            <a:r>
              <a:rPr sz="1000" b="1" spc="-5" dirty="0">
                <a:solidFill>
                  <a:srgbClr val="002060"/>
                </a:solidFill>
                <a:latin typeface="Franklin Gothic Demi"/>
                <a:cs typeface="Franklin Gothic Demi"/>
              </a:rPr>
              <a:t>y</a:t>
            </a:r>
            <a:r>
              <a:rPr sz="1000" b="1" spc="1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a:t>
            </a:r>
            <a:r>
              <a:rPr sz="1000" b="1" spc="-5" dirty="0">
                <a:solidFill>
                  <a:srgbClr val="002060"/>
                </a:solidFill>
                <a:latin typeface="Franklin Gothic Demi"/>
                <a:cs typeface="Franklin Gothic Demi"/>
              </a:rPr>
              <a:t>nal</a:t>
            </a:r>
            <a:r>
              <a:rPr sz="1000" b="1" spc="-10" dirty="0">
                <a:solidFill>
                  <a:srgbClr val="002060"/>
                </a:solidFill>
                <a:latin typeface="Franklin Gothic Demi"/>
                <a:cs typeface="Franklin Gothic Demi"/>
              </a:rPr>
              <a:t>ysis-based</a:t>
            </a:r>
            <a:r>
              <a:rPr sz="1000" b="1" spc="50"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x</a:t>
            </a:r>
            <a:r>
              <a:rPr sz="1000" b="1" spc="-10" dirty="0">
                <a:solidFill>
                  <a:srgbClr val="002060"/>
                </a:solidFill>
                <a:latin typeface="Franklin Gothic Demi"/>
                <a:cs typeface="Franklin Gothic Demi"/>
              </a:rPr>
              <a:t>te</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d</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d</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w</a:t>
            </a:r>
            <a:r>
              <a:rPr sz="1000" b="1" spc="-15" dirty="0">
                <a:solidFill>
                  <a:srgbClr val="002060"/>
                </a:solidFill>
                <a:latin typeface="Franklin Gothic Demi"/>
                <a:cs typeface="Franklin Gothic Demi"/>
              </a:rPr>
              <a:t>e</a:t>
            </a:r>
            <a:r>
              <a:rPr sz="1000" b="1" spc="-10" dirty="0">
                <a:solidFill>
                  <a:srgbClr val="002060"/>
                </a:solidFill>
                <a:latin typeface="Franklin Gothic Demi"/>
                <a:cs typeface="Franklin Gothic Demi"/>
              </a:rPr>
              <a:t>athe</a:t>
            </a:r>
            <a:r>
              <a:rPr sz="1000" b="1" spc="-5" dirty="0">
                <a:solidFill>
                  <a:srgbClr val="002060"/>
                </a:solidFill>
                <a:latin typeface="Franklin Gothic Demi"/>
                <a:cs typeface="Franklin Gothic Demi"/>
              </a:rPr>
              <a:t>r</a:t>
            </a:r>
            <a:r>
              <a:rPr sz="1000" b="1" spc="40"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obse</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v</a:t>
            </a:r>
            <a:r>
              <a:rPr sz="1000" b="1" spc="-10" dirty="0">
                <a:solidFill>
                  <a:srgbClr val="002060"/>
                </a:solidFill>
                <a:latin typeface="Franklin Gothic Demi"/>
                <a:cs typeface="Franklin Gothic Demi"/>
              </a:rPr>
              <a:t>at</a:t>
            </a:r>
            <a:r>
              <a:rPr sz="1000" b="1" spc="-5" dirty="0">
                <a:solidFill>
                  <a:srgbClr val="002060"/>
                </a:solidFill>
                <a:latin typeface="Franklin Gothic Demi"/>
                <a:cs typeface="Franklin Gothic Demi"/>
              </a:rPr>
              <a:t>i</a:t>
            </a:r>
            <a:r>
              <a:rPr sz="1000" b="1" spc="-15"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n</a:t>
            </a:r>
            <a:r>
              <a:rPr sz="1000" b="1" spc="5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l</a:t>
            </a:r>
            <a:r>
              <a:rPr sz="1000" b="1" spc="-5" dirty="0">
                <a:solidFill>
                  <a:srgbClr val="002060"/>
                </a:solidFill>
                <a:latin typeface="Franklin Gothic Demi"/>
                <a:cs typeface="Franklin Gothic Demi"/>
              </a:rPr>
              <a:t>i</a:t>
            </a:r>
            <a:r>
              <a:rPr sz="1000" b="1" dirty="0">
                <a:solidFill>
                  <a:srgbClr val="002060"/>
                </a:solidFill>
                <a:latin typeface="Franklin Gothic Demi"/>
                <a:cs typeface="Franklin Gothic Demi"/>
              </a:rPr>
              <a:t>f</a:t>
            </a:r>
            <a:r>
              <a:rPr sz="1000" b="1" spc="-10" dirty="0">
                <a:solidFill>
                  <a:srgbClr val="002060"/>
                </a:solidFill>
                <a:latin typeface="Franklin Gothic Demi"/>
                <a:cs typeface="Franklin Gothic Demi"/>
              </a:rPr>
              <a:t>e</a:t>
            </a:r>
            <a:r>
              <a:rPr sz="1000" b="1" spc="-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estimate</a:t>
            </a:r>
            <a:r>
              <a:rPr sz="1000" b="1" spc="3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c</a:t>
            </a:r>
            <a:r>
              <a:rPr sz="1000" b="1" spc="-15" dirty="0">
                <a:solidFill>
                  <a:srgbClr val="002060"/>
                </a:solidFill>
                <a:latin typeface="Franklin Gothic Demi"/>
                <a:cs typeface="Franklin Gothic Demi"/>
              </a:rPr>
              <a:t>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a:t>
            </a:r>
            <a:r>
              <a:rPr sz="1000" b="1" spc="30" dirty="0">
                <a:solidFill>
                  <a:srgbClr val="002060"/>
                </a:solidFill>
                <a:latin typeface="Franklin Gothic Demi"/>
                <a:cs typeface="Franklin Gothic Demi"/>
              </a:rPr>
              <a:t> </a:t>
            </a:r>
            <a:r>
              <a:rPr sz="1000" b="1" dirty="0">
                <a:solidFill>
                  <a:srgbClr val="002060"/>
                </a:solidFill>
                <a:latin typeface="Franklin Gothic Demi"/>
                <a:cs typeface="Franklin Gothic Demi"/>
              </a:rPr>
              <a:t>f</a:t>
            </a:r>
            <a:r>
              <a:rPr sz="1000" b="1" spc="-15"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 </a:t>
            </a:r>
            <a:r>
              <a:rPr sz="1000" b="1" spc="-10" dirty="0">
                <a:solidFill>
                  <a:srgbClr val="002060"/>
                </a:solidFill>
                <a:latin typeface="Franklin Gothic Demi"/>
                <a:cs typeface="Franklin Gothic Demi"/>
              </a:rPr>
              <a:t>satel</a:t>
            </a:r>
            <a:r>
              <a:rPr sz="1000" b="1" spc="-5" dirty="0">
                <a:solidFill>
                  <a:srgbClr val="002060"/>
                </a:solidFill>
                <a:latin typeface="Franklin Gothic Demi"/>
                <a:cs typeface="Franklin Gothic Demi"/>
              </a:rPr>
              <a:t>li</a:t>
            </a:r>
            <a:r>
              <a:rPr sz="1000" b="1" spc="-10" dirty="0">
                <a:solidFill>
                  <a:srgbClr val="002060"/>
                </a:solidFill>
                <a:latin typeface="Franklin Gothic Demi"/>
                <a:cs typeface="Franklin Gothic Demi"/>
              </a:rPr>
              <a:t>te</a:t>
            </a:r>
            <a:r>
              <a:rPr sz="1000" b="1" spc="-5" dirty="0">
                <a:solidFill>
                  <a:srgbClr val="002060"/>
                </a:solidFill>
                <a:latin typeface="Franklin Gothic Demi"/>
                <a:cs typeface="Franklin Gothic Demi"/>
              </a:rPr>
              <a:t>s</a:t>
            </a:r>
            <a:r>
              <a:rPr sz="1000" b="1" spc="20"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10" dirty="0">
                <a:solidFill>
                  <a:srgbClr val="002060"/>
                </a:solidFill>
                <a:latin typeface="Franklin Gothic Demi"/>
                <a:cs typeface="Franklin Gothic Demi"/>
              </a:rPr>
              <a:t>n</a:t>
            </a:r>
            <a:r>
              <a:rPr sz="1000" b="1" spc="1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b</a:t>
            </a:r>
            <a:r>
              <a:rPr sz="1000" b="1" spc="-5" dirty="0">
                <a:solidFill>
                  <a:srgbClr val="002060"/>
                </a:solidFill>
                <a:latin typeface="Franklin Gothic Demi"/>
                <a:cs typeface="Franklin Gothic Demi"/>
              </a:rPr>
              <a:t>it</a:t>
            </a:r>
            <a:r>
              <a:rPr sz="1000" b="1" spc="10" dirty="0">
                <a:solidFill>
                  <a:srgbClr val="002060"/>
                </a:solidFill>
                <a:latin typeface="Franklin Gothic Demi"/>
                <a:cs typeface="Franklin Gothic Demi"/>
              </a:rPr>
              <a:t> </a:t>
            </a:r>
            <a:r>
              <a:rPr sz="1000" b="1" dirty="0">
                <a:solidFill>
                  <a:srgbClr val="002060"/>
                </a:solidFill>
                <a:latin typeface="Franklin Gothic Demi"/>
                <a:cs typeface="Franklin Gothic Demi"/>
              </a:rPr>
              <a:t>f</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a:t>
            </a:r>
            <a:r>
              <a:rPr sz="1000" b="1"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m</a:t>
            </a:r>
            <a:r>
              <a:rPr sz="1000" b="1" spc="-5" dirty="0">
                <a:solidFill>
                  <a:srgbClr val="002060"/>
                </a:solidFill>
                <a:latin typeface="Franklin Gothic Demi"/>
                <a:cs typeface="Franklin Gothic Demi"/>
              </a:rPr>
              <a:t>ini</a:t>
            </a:r>
            <a:r>
              <a:rPr sz="1000" b="1" spc="-20" dirty="0">
                <a:solidFill>
                  <a:srgbClr val="002060"/>
                </a:solidFill>
                <a:latin typeface="Franklin Gothic Demi"/>
                <a:cs typeface="Franklin Gothic Demi"/>
              </a:rPr>
              <a:t>m</a:t>
            </a:r>
            <a:r>
              <a:rPr sz="1000" b="1" spc="-10" dirty="0">
                <a:solidFill>
                  <a:srgbClr val="002060"/>
                </a:solidFill>
                <a:latin typeface="Franklin Gothic Demi"/>
                <a:cs typeface="Franklin Gothic Demi"/>
              </a:rPr>
              <a:t>um</a:t>
            </a:r>
            <a:r>
              <a:rPr sz="1000" b="1" spc="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f</a:t>
            </a:r>
            <a:r>
              <a:rPr sz="1000" b="1" spc="15"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o</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e</a:t>
            </a:r>
            <a:r>
              <a:rPr sz="1000" b="1" spc="5" dirty="0">
                <a:solidFill>
                  <a:srgbClr val="002060"/>
                </a:solidFill>
                <a:latin typeface="Franklin Gothic Demi"/>
                <a:cs typeface="Franklin Gothic Demi"/>
              </a:rPr>
              <a:t> </a:t>
            </a:r>
            <a:r>
              <a:rPr sz="1000" b="1" spc="-5" dirty="0">
                <a:solidFill>
                  <a:srgbClr val="002060"/>
                </a:solidFill>
                <a:latin typeface="Franklin Gothic Demi"/>
                <a:cs typeface="Franklin Gothic Demi"/>
              </a:rPr>
              <a:t>y</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ar</a:t>
            </a:r>
            <a:r>
              <a:rPr sz="1000" b="1" spc="15"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t>
            </a:r>
            <a:r>
              <a:rPr sz="1000" b="1" spc="-5" dirty="0">
                <a:solidFill>
                  <a:srgbClr val="002060"/>
                </a:solidFill>
                <a:latin typeface="Franklin Gothic Demi"/>
                <a:cs typeface="Franklin Gothic Demi"/>
              </a:rPr>
              <a:t>-</a:t>
            </a:r>
            <a:r>
              <a:rPr sz="1000" b="1" dirty="0">
                <a:solidFill>
                  <a:srgbClr val="002060"/>
                </a:solidFill>
                <a:latin typeface="Franklin Gothic Demi"/>
                <a:cs typeface="Franklin Gothic Demi"/>
              </a:rPr>
              <a:t> </a:t>
            </a:r>
            <a:r>
              <a:rPr sz="1000" b="1" spc="2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Mos</a:t>
            </a:r>
            <a:r>
              <a:rPr sz="1000" b="1" spc="-5" dirty="0">
                <a:solidFill>
                  <a:srgbClr val="002060"/>
                </a:solidFill>
                <a:latin typeface="Franklin Gothic Demi"/>
                <a:cs typeface="Franklin Gothic Demi"/>
              </a:rPr>
              <a:t>t</a:t>
            </a:r>
            <a:r>
              <a:rPr sz="1000" b="1" spc="2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r</a:t>
            </a:r>
            <a:r>
              <a:rPr sz="1000" b="1" spc="-15" dirty="0">
                <a:solidFill>
                  <a:srgbClr val="002060"/>
                </a:solidFill>
                <a:latin typeface="Franklin Gothic Demi"/>
                <a:cs typeface="Franklin Gothic Demi"/>
              </a:rPr>
              <a:t>e</a:t>
            </a:r>
            <a:r>
              <a:rPr sz="1000" b="1" spc="-20" dirty="0">
                <a:solidFill>
                  <a:srgbClr val="002060"/>
                </a:solidFill>
                <a:latin typeface="Franklin Gothic Demi"/>
                <a:cs typeface="Franklin Gothic Demi"/>
              </a:rPr>
              <a:t>c</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nt</a:t>
            </a:r>
            <a:r>
              <a:rPr sz="1000" b="1" spc="20" dirty="0">
                <a:solidFill>
                  <a:srgbClr val="002060"/>
                </a:solidFill>
                <a:latin typeface="Franklin Gothic Demi"/>
                <a:cs typeface="Franklin Gothic Demi"/>
              </a:rPr>
              <a:t> </a:t>
            </a:r>
            <a:r>
              <a:rPr sz="1000" b="1" spc="-10" dirty="0">
                <a:solidFill>
                  <a:srgbClr val="002060"/>
                </a:solidFill>
                <a:latin typeface="Franklin Gothic Demi"/>
                <a:cs typeface="Franklin Gothic Demi"/>
              </a:rPr>
              <a:t>a</a:t>
            </a:r>
            <a:r>
              <a:rPr sz="1000" b="1" spc="-5" dirty="0">
                <a:solidFill>
                  <a:srgbClr val="002060"/>
                </a:solidFill>
                <a:latin typeface="Franklin Gothic Demi"/>
                <a:cs typeface="Franklin Gothic Demi"/>
              </a:rPr>
              <a:t>n</a:t>
            </a:r>
            <a:r>
              <a:rPr sz="1000" b="1" spc="-10" dirty="0">
                <a:solidFill>
                  <a:srgbClr val="002060"/>
                </a:solidFill>
                <a:latin typeface="Franklin Gothic Demi"/>
                <a:cs typeface="Franklin Gothic Demi"/>
              </a:rPr>
              <a:t>al</a:t>
            </a:r>
            <a:r>
              <a:rPr sz="1000" b="1" spc="-5" dirty="0">
                <a:solidFill>
                  <a:srgbClr val="002060"/>
                </a:solidFill>
                <a:latin typeface="Franklin Gothic Demi"/>
                <a:cs typeface="Franklin Gothic Demi"/>
              </a:rPr>
              <a:t>y</a:t>
            </a:r>
            <a:r>
              <a:rPr sz="1000" b="1" spc="-10" dirty="0">
                <a:solidFill>
                  <a:srgbClr val="002060"/>
                </a:solidFill>
                <a:latin typeface="Franklin Gothic Demi"/>
                <a:cs typeface="Franklin Gothic Demi"/>
              </a:rPr>
              <a:t>sis</a:t>
            </a:r>
            <a:r>
              <a:rPr sz="1000" b="1" spc="-5" dirty="0">
                <a:solidFill>
                  <a:srgbClr val="002060"/>
                </a:solidFill>
                <a:latin typeface="Franklin Gothic Demi"/>
                <a:cs typeface="Franklin Gothic Demi"/>
              </a:rPr>
              <a:t>:</a:t>
            </a:r>
            <a:r>
              <a:rPr sz="1000" b="1" dirty="0">
                <a:solidFill>
                  <a:srgbClr val="002060"/>
                </a:solidFill>
                <a:latin typeface="Franklin Gothic Demi"/>
                <a:cs typeface="Franklin Gothic Demi"/>
              </a:rPr>
              <a:t> </a:t>
            </a:r>
            <a:r>
              <a:rPr sz="1000" b="1" spc="20" dirty="0">
                <a:solidFill>
                  <a:srgbClr val="002060"/>
                </a:solidFill>
                <a:latin typeface="Franklin Gothic Demi"/>
                <a:cs typeface="Franklin Gothic Demi"/>
              </a:rPr>
              <a:t> </a:t>
            </a:r>
            <a:r>
              <a:rPr sz="1000" b="1" spc="-5" dirty="0">
                <a:solidFill>
                  <a:srgbClr val="002060"/>
                </a:solidFill>
                <a:latin typeface="Franklin Gothic Demi"/>
                <a:cs typeface="Franklin Gothic Demi"/>
              </a:rPr>
              <a:t>Ju</a:t>
            </a:r>
            <a:r>
              <a:rPr sz="1000" b="1" spc="-10" dirty="0">
                <a:solidFill>
                  <a:srgbClr val="002060"/>
                </a:solidFill>
                <a:latin typeface="Franklin Gothic Demi"/>
                <a:cs typeface="Franklin Gothic Demi"/>
              </a:rPr>
              <a:t>l</a:t>
            </a:r>
            <a:r>
              <a:rPr sz="1000" b="1" spc="-5" dirty="0">
                <a:solidFill>
                  <a:srgbClr val="002060"/>
                </a:solidFill>
                <a:latin typeface="Franklin Gothic Demi"/>
                <a:cs typeface="Franklin Gothic Demi"/>
              </a:rPr>
              <a:t>y</a:t>
            </a:r>
            <a:r>
              <a:rPr sz="1000" b="1" spc="-10" dirty="0">
                <a:solidFill>
                  <a:srgbClr val="002060"/>
                </a:solidFill>
                <a:latin typeface="Franklin Gothic Demi"/>
                <a:cs typeface="Franklin Gothic Demi"/>
              </a:rPr>
              <a:t> 2016</a:t>
            </a:r>
            <a:endParaRPr sz="1000">
              <a:solidFill>
                <a:prstClr val="black"/>
              </a:solidFill>
              <a:latin typeface="Franklin Gothic Demi"/>
              <a:cs typeface="Franklin Gothic Demi"/>
            </a:endParaRPr>
          </a:p>
        </p:txBody>
      </p:sp>
      <p:sp>
        <p:nvSpPr>
          <p:cNvPr id="89" name="object 89"/>
          <p:cNvSpPr/>
          <p:nvPr/>
        </p:nvSpPr>
        <p:spPr>
          <a:xfrm>
            <a:off x="3526535" y="6313932"/>
            <a:ext cx="189230" cy="137160"/>
          </a:xfrm>
          <a:custGeom>
            <a:avLst/>
            <a:gdLst/>
            <a:ahLst/>
            <a:cxnLst/>
            <a:rect l="l" t="t" r="r" b="b"/>
            <a:pathLst>
              <a:path w="189229" h="137160">
                <a:moveTo>
                  <a:pt x="0" y="0"/>
                </a:moveTo>
                <a:lnTo>
                  <a:pt x="0" y="137160"/>
                </a:lnTo>
                <a:lnTo>
                  <a:pt x="188976" y="68580"/>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90" name="object 90"/>
          <p:cNvSpPr/>
          <p:nvPr/>
        </p:nvSpPr>
        <p:spPr>
          <a:xfrm>
            <a:off x="3130295" y="6313932"/>
            <a:ext cx="394970" cy="128270"/>
          </a:xfrm>
          <a:custGeom>
            <a:avLst/>
            <a:gdLst/>
            <a:ahLst/>
            <a:cxnLst/>
            <a:rect l="l" t="t" r="r" b="b"/>
            <a:pathLst>
              <a:path w="394970" h="128270">
                <a:moveTo>
                  <a:pt x="0" y="0"/>
                </a:moveTo>
                <a:lnTo>
                  <a:pt x="394716" y="0"/>
                </a:lnTo>
                <a:lnTo>
                  <a:pt x="394716" y="128016"/>
                </a:lnTo>
                <a:lnTo>
                  <a:pt x="0" y="128016"/>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91" name="object 91"/>
          <p:cNvSpPr/>
          <p:nvPr/>
        </p:nvSpPr>
        <p:spPr>
          <a:xfrm>
            <a:off x="3354323" y="3020567"/>
            <a:ext cx="365760" cy="265430"/>
          </a:xfrm>
          <a:custGeom>
            <a:avLst/>
            <a:gdLst/>
            <a:ahLst/>
            <a:cxnLst/>
            <a:rect l="l" t="t" r="r" b="b"/>
            <a:pathLst>
              <a:path w="365760" h="265429">
                <a:moveTo>
                  <a:pt x="0" y="0"/>
                </a:moveTo>
                <a:lnTo>
                  <a:pt x="0" y="265176"/>
                </a:lnTo>
                <a:lnTo>
                  <a:pt x="365760" y="132588"/>
                </a:lnTo>
                <a:lnTo>
                  <a:pt x="0" y="0"/>
                </a:lnTo>
                <a:close/>
              </a:path>
            </a:pathLst>
          </a:custGeom>
          <a:solidFill>
            <a:srgbClr val="00B050"/>
          </a:solidFill>
        </p:spPr>
        <p:txBody>
          <a:bodyPr wrap="square" lIns="0" tIns="0" rIns="0" bIns="0" rtlCol="0"/>
          <a:lstStyle/>
          <a:p>
            <a:endParaRPr>
              <a:solidFill>
                <a:prstClr val="black"/>
              </a:solidFill>
            </a:endParaRPr>
          </a:p>
        </p:txBody>
      </p:sp>
      <p:sp>
        <p:nvSpPr>
          <p:cNvPr id="92" name="object 92"/>
          <p:cNvSpPr/>
          <p:nvPr/>
        </p:nvSpPr>
        <p:spPr>
          <a:xfrm>
            <a:off x="3346697" y="3013406"/>
            <a:ext cx="376555" cy="280035"/>
          </a:xfrm>
          <a:custGeom>
            <a:avLst/>
            <a:gdLst/>
            <a:ahLst/>
            <a:cxnLst/>
            <a:rect l="l" t="t" r="r" b="b"/>
            <a:pathLst>
              <a:path w="376554" h="280035">
                <a:moveTo>
                  <a:pt x="10223" y="0"/>
                </a:moveTo>
                <a:lnTo>
                  <a:pt x="0" y="7162"/>
                </a:lnTo>
                <a:lnTo>
                  <a:pt x="0" y="272338"/>
                </a:lnTo>
                <a:lnTo>
                  <a:pt x="10223" y="279501"/>
                </a:lnTo>
                <a:lnTo>
                  <a:pt x="18141" y="276631"/>
                </a:lnTo>
                <a:lnTo>
                  <a:pt x="9182" y="276631"/>
                </a:lnTo>
                <a:lnTo>
                  <a:pt x="3048" y="272338"/>
                </a:lnTo>
                <a:lnTo>
                  <a:pt x="3048" y="7162"/>
                </a:lnTo>
                <a:lnTo>
                  <a:pt x="9182" y="2857"/>
                </a:lnTo>
                <a:lnTo>
                  <a:pt x="10223" y="0"/>
                </a:lnTo>
                <a:close/>
              </a:path>
              <a:path w="376554" h="280035">
                <a:moveTo>
                  <a:pt x="368906" y="146231"/>
                </a:moveTo>
                <a:lnTo>
                  <a:pt x="9182" y="276631"/>
                </a:lnTo>
                <a:lnTo>
                  <a:pt x="18141" y="276631"/>
                </a:lnTo>
                <a:lnTo>
                  <a:pt x="375983" y="146913"/>
                </a:lnTo>
                <a:lnTo>
                  <a:pt x="370789" y="146913"/>
                </a:lnTo>
                <a:lnTo>
                  <a:pt x="368906" y="146231"/>
                </a:lnTo>
                <a:close/>
              </a:path>
              <a:path w="376554" h="280035">
                <a:moveTo>
                  <a:pt x="6096" y="265924"/>
                </a:moveTo>
                <a:lnTo>
                  <a:pt x="6096" y="272338"/>
                </a:lnTo>
                <a:lnTo>
                  <a:pt x="8140" y="273773"/>
                </a:lnTo>
                <a:lnTo>
                  <a:pt x="14170" y="271588"/>
                </a:lnTo>
                <a:lnTo>
                  <a:pt x="6096" y="265924"/>
                </a:lnTo>
                <a:close/>
              </a:path>
              <a:path w="376554" h="280035">
                <a:moveTo>
                  <a:pt x="15240" y="271200"/>
                </a:moveTo>
                <a:lnTo>
                  <a:pt x="14170" y="271588"/>
                </a:lnTo>
                <a:lnTo>
                  <a:pt x="15240" y="272338"/>
                </a:lnTo>
                <a:lnTo>
                  <a:pt x="15240" y="271200"/>
                </a:lnTo>
                <a:close/>
              </a:path>
              <a:path w="376554" h="280035">
                <a:moveTo>
                  <a:pt x="15240" y="261474"/>
                </a:moveTo>
                <a:lnTo>
                  <a:pt x="6096" y="264789"/>
                </a:lnTo>
                <a:lnTo>
                  <a:pt x="6096" y="265924"/>
                </a:lnTo>
                <a:lnTo>
                  <a:pt x="14170" y="271588"/>
                </a:lnTo>
                <a:lnTo>
                  <a:pt x="15240" y="271200"/>
                </a:lnTo>
                <a:lnTo>
                  <a:pt x="15240" y="261474"/>
                </a:lnTo>
                <a:close/>
              </a:path>
              <a:path w="376554" h="280035">
                <a:moveTo>
                  <a:pt x="351029" y="139750"/>
                </a:moveTo>
                <a:lnTo>
                  <a:pt x="15240" y="261474"/>
                </a:lnTo>
                <a:lnTo>
                  <a:pt x="15240" y="271200"/>
                </a:lnTo>
                <a:lnTo>
                  <a:pt x="364444" y="144613"/>
                </a:lnTo>
                <a:lnTo>
                  <a:pt x="351029" y="139750"/>
                </a:lnTo>
                <a:close/>
              </a:path>
              <a:path w="376554" h="280035">
                <a:moveTo>
                  <a:pt x="6096" y="264789"/>
                </a:moveTo>
                <a:lnTo>
                  <a:pt x="5029" y="265175"/>
                </a:lnTo>
                <a:lnTo>
                  <a:pt x="6096" y="265924"/>
                </a:lnTo>
                <a:lnTo>
                  <a:pt x="6096" y="264789"/>
                </a:lnTo>
                <a:close/>
              </a:path>
              <a:path w="376554" h="280035">
                <a:moveTo>
                  <a:pt x="6096" y="14712"/>
                </a:moveTo>
                <a:lnTo>
                  <a:pt x="6096" y="264789"/>
                </a:lnTo>
                <a:lnTo>
                  <a:pt x="15240" y="261474"/>
                </a:lnTo>
                <a:lnTo>
                  <a:pt x="15240" y="18027"/>
                </a:lnTo>
                <a:lnTo>
                  <a:pt x="6096" y="14712"/>
                </a:lnTo>
                <a:close/>
              </a:path>
              <a:path w="376554" h="280035">
                <a:moveTo>
                  <a:pt x="370789" y="145548"/>
                </a:moveTo>
                <a:lnTo>
                  <a:pt x="368906" y="146231"/>
                </a:lnTo>
                <a:lnTo>
                  <a:pt x="370789" y="146913"/>
                </a:lnTo>
                <a:lnTo>
                  <a:pt x="370789" y="145548"/>
                </a:lnTo>
                <a:close/>
              </a:path>
              <a:path w="376554" h="280035">
                <a:moveTo>
                  <a:pt x="375983" y="132587"/>
                </a:moveTo>
                <a:lnTo>
                  <a:pt x="370789" y="132587"/>
                </a:lnTo>
                <a:lnTo>
                  <a:pt x="370789" y="133940"/>
                </a:lnTo>
                <a:lnTo>
                  <a:pt x="374942" y="135445"/>
                </a:lnTo>
                <a:lnTo>
                  <a:pt x="374942" y="144043"/>
                </a:lnTo>
                <a:lnTo>
                  <a:pt x="370789" y="145548"/>
                </a:lnTo>
                <a:lnTo>
                  <a:pt x="370789" y="146913"/>
                </a:lnTo>
                <a:lnTo>
                  <a:pt x="375983" y="146913"/>
                </a:lnTo>
                <a:lnTo>
                  <a:pt x="375983" y="132587"/>
                </a:lnTo>
                <a:close/>
              </a:path>
              <a:path w="376554" h="280035">
                <a:moveTo>
                  <a:pt x="370789" y="142313"/>
                </a:moveTo>
                <a:lnTo>
                  <a:pt x="364444" y="144613"/>
                </a:lnTo>
                <a:lnTo>
                  <a:pt x="368906" y="146231"/>
                </a:lnTo>
                <a:lnTo>
                  <a:pt x="370789" y="145548"/>
                </a:lnTo>
                <a:lnTo>
                  <a:pt x="370789" y="142313"/>
                </a:lnTo>
                <a:close/>
              </a:path>
              <a:path w="376554" h="280035">
                <a:moveTo>
                  <a:pt x="364444" y="134887"/>
                </a:moveTo>
                <a:lnTo>
                  <a:pt x="351029" y="139750"/>
                </a:lnTo>
                <a:lnTo>
                  <a:pt x="364444" y="144613"/>
                </a:lnTo>
                <a:lnTo>
                  <a:pt x="370789" y="142313"/>
                </a:lnTo>
                <a:lnTo>
                  <a:pt x="370789" y="137187"/>
                </a:lnTo>
                <a:lnTo>
                  <a:pt x="364444" y="134887"/>
                </a:lnTo>
                <a:close/>
              </a:path>
              <a:path w="376554" h="280035">
                <a:moveTo>
                  <a:pt x="370789" y="137187"/>
                </a:moveTo>
                <a:lnTo>
                  <a:pt x="370789" y="142313"/>
                </a:lnTo>
                <a:lnTo>
                  <a:pt x="373900" y="141185"/>
                </a:lnTo>
                <a:lnTo>
                  <a:pt x="373900" y="138315"/>
                </a:lnTo>
                <a:lnTo>
                  <a:pt x="370789" y="137187"/>
                </a:lnTo>
                <a:close/>
              </a:path>
              <a:path w="376554" h="280035">
                <a:moveTo>
                  <a:pt x="15240" y="8301"/>
                </a:moveTo>
                <a:lnTo>
                  <a:pt x="15240" y="18027"/>
                </a:lnTo>
                <a:lnTo>
                  <a:pt x="351029" y="139750"/>
                </a:lnTo>
                <a:lnTo>
                  <a:pt x="364444" y="134887"/>
                </a:lnTo>
                <a:lnTo>
                  <a:pt x="15240" y="8301"/>
                </a:lnTo>
                <a:close/>
              </a:path>
              <a:path w="376554" h="280035">
                <a:moveTo>
                  <a:pt x="368924" y="133264"/>
                </a:moveTo>
                <a:lnTo>
                  <a:pt x="364444" y="134887"/>
                </a:lnTo>
                <a:lnTo>
                  <a:pt x="370789" y="137187"/>
                </a:lnTo>
                <a:lnTo>
                  <a:pt x="370789" y="133940"/>
                </a:lnTo>
                <a:lnTo>
                  <a:pt x="368924" y="133264"/>
                </a:lnTo>
                <a:close/>
              </a:path>
              <a:path w="376554" h="280035">
                <a:moveTo>
                  <a:pt x="370789" y="132587"/>
                </a:moveTo>
                <a:lnTo>
                  <a:pt x="368924" y="133264"/>
                </a:lnTo>
                <a:lnTo>
                  <a:pt x="370789" y="133940"/>
                </a:lnTo>
                <a:lnTo>
                  <a:pt x="370789" y="132587"/>
                </a:lnTo>
                <a:close/>
              </a:path>
              <a:path w="376554" h="280035">
                <a:moveTo>
                  <a:pt x="10223" y="0"/>
                </a:moveTo>
                <a:lnTo>
                  <a:pt x="9182" y="2857"/>
                </a:lnTo>
                <a:lnTo>
                  <a:pt x="368924" y="133264"/>
                </a:lnTo>
                <a:lnTo>
                  <a:pt x="370789" y="132587"/>
                </a:lnTo>
                <a:lnTo>
                  <a:pt x="375983" y="132587"/>
                </a:lnTo>
                <a:lnTo>
                  <a:pt x="10223" y="0"/>
                </a:lnTo>
                <a:close/>
              </a:path>
              <a:path w="376554" h="280035">
                <a:moveTo>
                  <a:pt x="14170" y="7913"/>
                </a:moveTo>
                <a:lnTo>
                  <a:pt x="6096" y="13577"/>
                </a:lnTo>
                <a:lnTo>
                  <a:pt x="6096" y="14712"/>
                </a:lnTo>
                <a:lnTo>
                  <a:pt x="15240" y="18027"/>
                </a:lnTo>
                <a:lnTo>
                  <a:pt x="15240" y="8301"/>
                </a:lnTo>
                <a:lnTo>
                  <a:pt x="14170" y="7913"/>
                </a:lnTo>
                <a:close/>
              </a:path>
              <a:path w="376554" h="280035">
                <a:moveTo>
                  <a:pt x="6096" y="13577"/>
                </a:moveTo>
                <a:lnTo>
                  <a:pt x="5029" y="14325"/>
                </a:lnTo>
                <a:lnTo>
                  <a:pt x="6096" y="14712"/>
                </a:lnTo>
                <a:lnTo>
                  <a:pt x="6096" y="13577"/>
                </a:lnTo>
                <a:close/>
              </a:path>
              <a:path w="376554" h="280035">
                <a:moveTo>
                  <a:pt x="8140" y="5727"/>
                </a:moveTo>
                <a:lnTo>
                  <a:pt x="6096" y="11377"/>
                </a:lnTo>
                <a:lnTo>
                  <a:pt x="6096" y="13577"/>
                </a:lnTo>
                <a:lnTo>
                  <a:pt x="14170" y="7913"/>
                </a:lnTo>
                <a:lnTo>
                  <a:pt x="8140" y="5727"/>
                </a:lnTo>
                <a:close/>
              </a:path>
              <a:path w="376554" h="280035">
                <a:moveTo>
                  <a:pt x="8140" y="5727"/>
                </a:moveTo>
                <a:lnTo>
                  <a:pt x="6096" y="7162"/>
                </a:lnTo>
                <a:lnTo>
                  <a:pt x="6096" y="11377"/>
                </a:lnTo>
                <a:lnTo>
                  <a:pt x="8140" y="5727"/>
                </a:lnTo>
                <a:close/>
              </a:path>
              <a:path w="376554" h="280035">
                <a:moveTo>
                  <a:pt x="15240" y="7162"/>
                </a:moveTo>
                <a:lnTo>
                  <a:pt x="14170" y="7913"/>
                </a:lnTo>
                <a:lnTo>
                  <a:pt x="15240" y="8301"/>
                </a:lnTo>
                <a:lnTo>
                  <a:pt x="15240" y="7162"/>
                </a:lnTo>
                <a:close/>
              </a:path>
            </a:pathLst>
          </a:custGeom>
          <a:solidFill>
            <a:srgbClr val="00B050"/>
          </a:solidFill>
        </p:spPr>
        <p:txBody>
          <a:bodyPr wrap="square" lIns="0" tIns="0" rIns="0" bIns="0" rtlCol="0"/>
          <a:lstStyle/>
          <a:p>
            <a:endParaRPr>
              <a:solidFill>
                <a:prstClr val="black"/>
              </a:solidFill>
            </a:endParaRPr>
          </a:p>
        </p:txBody>
      </p:sp>
      <p:sp>
        <p:nvSpPr>
          <p:cNvPr id="93" name="object 93"/>
          <p:cNvSpPr/>
          <p:nvPr/>
        </p:nvSpPr>
        <p:spPr>
          <a:xfrm>
            <a:off x="3140964" y="1714500"/>
            <a:ext cx="1156970" cy="226060"/>
          </a:xfrm>
          <a:custGeom>
            <a:avLst/>
            <a:gdLst/>
            <a:ahLst/>
            <a:cxnLst/>
            <a:rect l="l" t="t" r="r" b="b"/>
            <a:pathLst>
              <a:path w="1156970" h="226060">
                <a:moveTo>
                  <a:pt x="0" y="0"/>
                </a:moveTo>
                <a:lnTo>
                  <a:pt x="1156715" y="0"/>
                </a:lnTo>
                <a:lnTo>
                  <a:pt x="1156715" y="225551"/>
                </a:lnTo>
                <a:lnTo>
                  <a:pt x="0" y="225551"/>
                </a:lnTo>
                <a:lnTo>
                  <a:pt x="0" y="0"/>
                </a:lnTo>
                <a:close/>
              </a:path>
            </a:pathLst>
          </a:custGeom>
          <a:ln w="12192">
            <a:solidFill>
              <a:srgbClr val="002060"/>
            </a:solidFill>
          </a:ln>
        </p:spPr>
        <p:txBody>
          <a:bodyPr wrap="square" lIns="0" tIns="0" rIns="0" bIns="0" rtlCol="0"/>
          <a:lstStyle/>
          <a:p>
            <a:endParaRPr>
              <a:solidFill>
                <a:prstClr val="black"/>
              </a:solidFill>
            </a:endParaRPr>
          </a:p>
        </p:txBody>
      </p:sp>
      <p:sp>
        <p:nvSpPr>
          <p:cNvPr id="94" name="object 94"/>
          <p:cNvSpPr txBox="1"/>
          <p:nvPr/>
        </p:nvSpPr>
        <p:spPr>
          <a:xfrm>
            <a:off x="3258588" y="1768451"/>
            <a:ext cx="922019" cy="152400"/>
          </a:xfrm>
          <a:prstGeom prst="rect">
            <a:avLst/>
          </a:prstGeom>
        </p:spPr>
        <p:txBody>
          <a:bodyPr vert="horz" wrap="square" lIns="0" tIns="0" rIns="0" bIns="0" rtlCol="0">
            <a:spAutoFit/>
          </a:bodyPr>
          <a:lstStyle/>
          <a:p>
            <a:pPr marL="12700"/>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a:solidFill>
                <a:prstClr val="black"/>
              </a:solidFill>
              <a:latin typeface="Franklin Gothic Demi"/>
              <a:cs typeface="Franklin Gothic Demi"/>
            </a:endParaRPr>
          </a:p>
        </p:txBody>
      </p:sp>
      <p:sp>
        <p:nvSpPr>
          <p:cNvPr id="95" name="object 95"/>
          <p:cNvSpPr/>
          <p:nvPr/>
        </p:nvSpPr>
        <p:spPr>
          <a:xfrm>
            <a:off x="3378708" y="2138172"/>
            <a:ext cx="1158240" cy="227329"/>
          </a:xfrm>
          <a:custGeom>
            <a:avLst/>
            <a:gdLst/>
            <a:ahLst/>
            <a:cxnLst/>
            <a:rect l="l" t="t" r="r" b="b"/>
            <a:pathLst>
              <a:path w="1158239" h="227330">
                <a:moveTo>
                  <a:pt x="0" y="0"/>
                </a:moveTo>
                <a:lnTo>
                  <a:pt x="1158239" y="0"/>
                </a:lnTo>
                <a:lnTo>
                  <a:pt x="1158239" y="227075"/>
                </a:lnTo>
                <a:lnTo>
                  <a:pt x="0" y="227075"/>
                </a:lnTo>
                <a:lnTo>
                  <a:pt x="0" y="0"/>
                </a:lnTo>
                <a:close/>
              </a:path>
            </a:pathLst>
          </a:custGeom>
          <a:ln w="12191">
            <a:solidFill>
              <a:srgbClr val="002060"/>
            </a:solidFill>
          </a:ln>
        </p:spPr>
        <p:txBody>
          <a:bodyPr wrap="square" lIns="0" tIns="0" rIns="0" bIns="0" rtlCol="0"/>
          <a:lstStyle/>
          <a:p>
            <a:endParaRPr>
              <a:solidFill>
                <a:prstClr val="black"/>
              </a:solidFill>
            </a:endParaRPr>
          </a:p>
        </p:txBody>
      </p:sp>
      <p:sp>
        <p:nvSpPr>
          <p:cNvPr id="96" name="object 96"/>
          <p:cNvSpPr txBox="1"/>
          <p:nvPr/>
        </p:nvSpPr>
        <p:spPr>
          <a:xfrm>
            <a:off x="3496508" y="2193082"/>
            <a:ext cx="922019" cy="152400"/>
          </a:xfrm>
          <a:prstGeom prst="rect">
            <a:avLst/>
          </a:prstGeom>
        </p:spPr>
        <p:txBody>
          <a:bodyPr vert="horz" wrap="square" lIns="0" tIns="0" rIns="0" bIns="0" rtlCol="0">
            <a:spAutoFit/>
          </a:bodyPr>
          <a:lstStyle/>
          <a:p>
            <a:pPr marL="12700"/>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a:solidFill>
                <a:prstClr val="black"/>
              </a:solidFill>
              <a:latin typeface="Franklin Gothic Demi"/>
              <a:cs typeface="Franklin Gothic Demi"/>
            </a:endParaRPr>
          </a:p>
        </p:txBody>
      </p:sp>
      <p:sp>
        <p:nvSpPr>
          <p:cNvPr id="97" name="object 97"/>
          <p:cNvSpPr/>
          <p:nvPr/>
        </p:nvSpPr>
        <p:spPr>
          <a:xfrm>
            <a:off x="3666744" y="2572511"/>
            <a:ext cx="1156970" cy="226060"/>
          </a:xfrm>
          <a:custGeom>
            <a:avLst/>
            <a:gdLst/>
            <a:ahLst/>
            <a:cxnLst/>
            <a:rect l="l" t="t" r="r" b="b"/>
            <a:pathLst>
              <a:path w="1156970" h="226060">
                <a:moveTo>
                  <a:pt x="0" y="0"/>
                </a:moveTo>
                <a:lnTo>
                  <a:pt x="1156715" y="0"/>
                </a:lnTo>
                <a:lnTo>
                  <a:pt x="1156715" y="225551"/>
                </a:lnTo>
                <a:lnTo>
                  <a:pt x="0" y="225551"/>
                </a:lnTo>
                <a:lnTo>
                  <a:pt x="0" y="0"/>
                </a:lnTo>
                <a:close/>
              </a:path>
            </a:pathLst>
          </a:custGeom>
          <a:ln w="12192">
            <a:solidFill>
              <a:srgbClr val="002060"/>
            </a:solidFill>
          </a:ln>
        </p:spPr>
        <p:txBody>
          <a:bodyPr wrap="square" lIns="0" tIns="0" rIns="0" bIns="0" rtlCol="0"/>
          <a:lstStyle/>
          <a:p>
            <a:endParaRPr>
              <a:solidFill>
                <a:prstClr val="black"/>
              </a:solidFill>
            </a:endParaRPr>
          </a:p>
        </p:txBody>
      </p:sp>
      <p:sp>
        <p:nvSpPr>
          <p:cNvPr id="98" name="object 98"/>
          <p:cNvSpPr txBox="1"/>
          <p:nvPr/>
        </p:nvSpPr>
        <p:spPr>
          <a:xfrm>
            <a:off x="3783473" y="2626468"/>
            <a:ext cx="922019" cy="152400"/>
          </a:xfrm>
          <a:prstGeom prst="rect">
            <a:avLst/>
          </a:prstGeom>
        </p:spPr>
        <p:txBody>
          <a:bodyPr vert="horz" wrap="square" lIns="0" tIns="0" rIns="0" bIns="0" rtlCol="0">
            <a:spAutoFit/>
          </a:bodyPr>
          <a:lstStyle/>
          <a:p>
            <a:pPr marL="12700"/>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dirty="0">
              <a:solidFill>
                <a:prstClr val="black"/>
              </a:solidFill>
              <a:latin typeface="Franklin Gothic Demi"/>
              <a:cs typeface="Franklin Gothic Demi"/>
            </a:endParaRPr>
          </a:p>
        </p:txBody>
      </p:sp>
      <p:sp>
        <p:nvSpPr>
          <p:cNvPr id="99" name="object 99"/>
          <p:cNvSpPr/>
          <p:nvPr/>
        </p:nvSpPr>
        <p:spPr>
          <a:xfrm>
            <a:off x="3913632" y="3032760"/>
            <a:ext cx="1156970" cy="226060"/>
          </a:xfrm>
          <a:custGeom>
            <a:avLst/>
            <a:gdLst/>
            <a:ahLst/>
            <a:cxnLst/>
            <a:rect l="l" t="t" r="r" b="b"/>
            <a:pathLst>
              <a:path w="1156970" h="226060">
                <a:moveTo>
                  <a:pt x="0" y="0"/>
                </a:moveTo>
                <a:lnTo>
                  <a:pt x="1156715" y="0"/>
                </a:lnTo>
                <a:lnTo>
                  <a:pt x="1156715" y="225551"/>
                </a:lnTo>
                <a:lnTo>
                  <a:pt x="0" y="225551"/>
                </a:lnTo>
                <a:lnTo>
                  <a:pt x="0" y="0"/>
                </a:lnTo>
                <a:close/>
              </a:path>
            </a:pathLst>
          </a:custGeom>
          <a:ln w="12192">
            <a:solidFill>
              <a:srgbClr val="002060"/>
            </a:solidFill>
          </a:ln>
        </p:spPr>
        <p:txBody>
          <a:bodyPr wrap="square" lIns="0" tIns="0" rIns="0" bIns="0" rtlCol="0"/>
          <a:lstStyle/>
          <a:p>
            <a:endParaRPr>
              <a:solidFill>
                <a:prstClr val="black"/>
              </a:solidFill>
            </a:endParaRPr>
          </a:p>
        </p:txBody>
      </p:sp>
      <p:sp>
        <p:nvSpPr>
          <p:cNvPr id="100" name="object 100"/>
          <p:cNvSpPr txBox="1"/>
          <p:nvPr/>
        </p:nvSpPr>
        <p:spPr>
          <a:xfrm>
            <a:off x="4031001" y="3086366"/>
            <a:ext cx="922019" cy="152400"/>
          </a:xfrm>
          <a:prstGeom prst="rect">
            <a:avLst/>
          </a:prstGeom>
        </p:spPr>
        <p:txBody>
          <a:bodyPr vert="horz" wrap="square" lIns="0" tIns="0" rIns="0" bIns="0" rtlCol="0">
            <a:spAutoFit/>
          </a:bodyPr>
          <a:lstStyle/>
          <a:p>
            <a:pPr marL="12700"/>
            <a:r>
              <a:rPr sz="1000" b="1" spc="-10" dirty="0">
                <a:solidFill>
                  <a:srgbClr val="002060"/>
                </a:solidFill>
                <a:latin typeface="Franklin Gothic Demi"/>
                <a:cs typeface="Franklin Gothic Demi"/>
              </a:rPr>
              <a:t>60%</a:t>
            </a:r>
            <a:r>
              <a:rPr sz="1000" b="1" spc="-5" dirty="0">
                <a:solidFill>
                  <a:srgbClr val="002060"/>
                </a:solidFill>
                <a:latin typeface="Franklin Gothic Demi"/>
                <a:cs typeface="Franklin Gothic Demi"/>
              </a:rPr>
              <a:t> </a:t>
            </a:r>
            <a:r>
              <a:rPr sz="1000" b="1" spc="-15" dirty="0">
                <a:solidFill>
                  <a:srgbClr val="002060"/>
                </a:solidFill>
                <a:latin typeface="Franklin Gothic Demi"/>
                <a:cs typeface="Franklin Gothic Demi"/>
              </a:rPr>
              <a:t>Co</a:t>
            </a:r>
            <a:r>
              <a:rPr sz="1000" b="1" dirty="0">
                <a:solidFill>
                  <a:srgbClr val="002060"/>
                </a:solidFill>
                <a:latin typeface="Franklin Gothic Demi"/>
                <a:cs typeface="Franklin Gothic Demi"/>
              </a:rPr>
              <a:t>nf</a:t>
            </a:r>
            <a:r>
              <a:rPr sz="1000" b="1" spc="-5" dirty="0">
                <a:solidFill>
                  <a:srgbClr val="002060"/>
                </a:solidFill>
                <a:latin typeface="Franklin Gothic Demi"/>
                <a:cs typeface="Franklin Gothic Demi"/>
              </a:rPr>
              <a:t>id</a:t>
            </a:r>
            <a:r>
              <a:rPr sz="1000" b="1" spc="-15" dirty="0">
                <a:solidFill>
                  <a:srgbClr val="002060"/>
                </a:solidFill>
                <a:latin typeface="Franklin Gothic Demi"/>
                <a:cs typeface="Franklin Gothic Demi"/>
              </a:rPr>
              <a:t>e</a:t>
            </a:r>
            <a:r>
              <a:rPr sz="1000" b="1" spc="-5" dirty="0">
                <a:solidFill>
                  <a:srgbClr val="002060"/>
                </a:solidFill>
                <a:latin typeface="Franklin Gothic Demi"/>
                <a:cs typeface="Franklin Gothic Demi"/>
              </a:rPr>
              <a:t>n</a:t>
            </a:r>
            <a:r>
              <a:rPr sz="1000" b="1" spc="-20" dirty="0">
                <a:solidFill>
                  <a:srgbClr val="002060"/>
                </a:solidFill>
                <a:latin typeface="Franklin Gothic Demi"/>
                <a:cs typeface="Franklin Gothic Demi"/>
              </a:rPr>
              <a:t>c</a:t>
            </a:r>
            <a:r>
              <a:rPr sz="1000" b="1" spc="-10" dirty="0">
                <a:solidFill>
                  <a:srgbClr val="002060"/>
                </a:solidFill>
                <a:latin typeface="Franklin Gothic Demi"/>
                <a:cs typeface="Franklin Gothic Demi"/>
              </a:rPr>
              <a:t>e</a:t>
            </a:r>
            <a:endParaRPr sz="1000">
              <a:solidFill>
                <a:prstClr val="black"/>
              </a:solidFill>
              <a:latin typeface="Franklin Gothic Demi"/>
              <a:cs typeface="Franklin Gothic Demi"/>
            </a:endParaRPr>
          </a:p>
        </p:txBody>
      </p:sp>
      <p:sp>
        <p:nvSpPr>
          <p:cNvPr id="101" name="object 101"/>
          <p:cNvSpPr/>
          <p:nvPr/>
        </p:nvSpPr>
        <p:spPr>
          <a:xfrm>
            <a:off x="64007" y="5786628"/>
            <a:ext cx="2901695" cy="597407"/>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102" name="TextBox 101"/>
          <p:cNvSpPr txBox="1"/>
          <p:nvPr/>
        </p:nvSpPr>
        <p:spPr>
          <a:xfrm>
            <a:off x="427157" y="4194553"/>
            <a:ext cx="2360289" cy="369332"/>
          </a:xfrm>
          <a:prstGeom prst="rect">
            <a:avLst/>
          </a:prstGeom>
          <a:noFill/>
        </p:spPr>
        <p:txBody>
          <a:bodyPr wrap="square" rtlCol="0">
            <a:spAutoFit/>
          </a:bodyPr>
          <a:lstStyle/>
          <a:p>
            <a:r>
              <a:rPr lang="en-US" dirty="0" smtClean="0">
                <a:solidFill>
                  <a:prstClr val="black"/>
                </a:solidFill>
              </a:rPr>
              <a:t>Updated March 2017</a:t>
            </a:r>
            <a:endParaRPr lang="en-US" dirty="0">
              <a:solidFill>
                <a:prstClr val="black"/>
              </a:solidFill>
            </a:endParaRPr>
          </a:p>
        </p:txBody>
      </p:sp>
      <p:sp>
        <p:nvSpPr>
          <p:cNvPr id="103" name="TextBox 102"/>
          <p:cNvSpPr txBox="1"/>
          <p:nvPr/>
        </p:nvSpPr>
        <p:spPr>
          <a:xfrm>
            <a:off x="8760332" y="6551704"/>
            <a:ext cx="968507" cy="276999"/>
          </a:xfrm>
          <a:prstGeom prst="rect">
            <a:avLst/>
          </a:prstGeom>
          <a:noFill/>
        </p:spPr>
        <p:txBody>
          <a:bodyPr wrap="square" rtlCol="0">
            <a:spAutoFit/>
          </a:bodyPr>
          <a:lstStyle/>
          <a:p>
            <a:r>
              <a:rPr lang="en-US" sz="1200" dirty="0" smtClean="0"/>
              <a:t>40</a:t>
            </a:r>
            <a:endParaRPr lang="en-US" sz="1200" dirty="0"/>
          </a:p>
        </p:txBody>
      </p:sp>
    </p:spTree>
    <p:extLst>
      <p:ext uri="{BB962C8B-B14F-4D97-AF65-F5344CB8AC3E}">
        <p14:creationId xmlns:p14="http://schemas.microsoft.com/office/powerpoint/2010/main" val="3312313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pPr algn="ctr"/>
            <a:r>
              <a:rPr lang="en-US" dirty="0">
                <a:solidFill>
                  <a:schemeClr val="accent3">
                    <a:lumMod val="50000"/>
                  </a:schemeClr>
                </a:solidFill>
              </a:rPr>
              <a:t>Product Distribution and </a:t>
            </a:r>
            <a:r>
              <a:rPr lang="en-US" dirty="0" smtClean="0">
                <a:solidFill>
                  <a:schemeClr val="accent3">
                    <a:lumMod val="50000"/>
                  </a:schemeClr>
                </a:solidFill>
              </a:rPr>
              <a:t>Access                  (PDA) System</a:t>
            </a:r>
            <a:endParaRPr lang="en-US" dirty="0">
              <a:solidFill>
                <a:schemeClr val="accent3">
                  <a:lumMod val="50000"/>
                </a:schemeClr>
              </a:solidFill>
            </a:endParaRP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a:defRPr/>
            </a:pPr>
            <a:r>
              <a:rPr lang="en-US" sz="2400" dirty="0"/>
              <a:t>Full policy and forms at http://</a:t>
            </a:r>
            <a:r>
              <a:rPr lang="en-US" sz="2400" dirty="0" smtClean="0"/>
              <a:t>www.ospo.noaa.gov/Organization/About/access.html</a:t>
            </a:r>
            <a:endParaRPr lang="en-US" sz="2400" dirty="0"/>
          </a:p>
          <a:p>
            <a:pPr>
              <a:defRPr/>
            </a:pPr>
            <a:r>
              <a:rPr lang="en-US" sz="2400" dirty="0"/>
              <a:t>Ever increasing data volume requires prioritization of users to effectively manage distribution resources and ensure effective system performance</a:t>
            </a:r>
          </a:p>
          <a:p>
            <a:r>
              <a:rPr lang="en-US" sz="2400" dirty="0"/>
              <a:t>Higher priority access will be given to organizations with:</a:t>
            </a:r>
          </a:p>
          <a:p>
            <a:pPr lvl="1"/>
            <a:r>
              <a:rPr lang="en-US" dirty="0"/>
              <a:t>Mission and statutory authority </a:t>
            </a:r>
          </a:p>
          <a:p>
            <a:pPr lvl="1"/>
            <a:r>
              <a:rPr lang="en-US" dirty="0"/>
              <a:t>Signed NESDIS cooperative agreements or legislative authorities</a:t>
            </a:r>
          </a:p>
          <a:p>
            <a:pPr lvl="1"/>
            <a:r>
              <a:rPr lang="en-US" dirty="0"/>
              <a:t>A demonstrated timeliness requirement for near-real time data to support operational user applications</a:t>
            </a:r>
          </a:p>
          <a:p>
            <a:pPr>
              <a:defRPr/>
            </a:pPr>
            <a:r>
              <a:rPr lang="en-US" sz="2400" dirty="0"/>
              <a:t>If available and sufficient, users will be directed to sources of data external to NESDIS (e.g. CIMSS).   Also recommend alternatives for denied users</a:t>
            </a:r>
            <a:r>
              <a:rPr lang="en-US" sz="2400" dirty="0" smtClean="0"/>
              <a:t>.</a:t>
            </a:r>
          </a:p>
          <a:p>
            <a:pPr>
              <a:defRPr/>
            </a:pPr>
            <a:r>
              <a:rPr lang="en-US" sz="2400" dirty="0"/>
              <a:t>Following transition to PDA system, NESDIS is reassessing the Data Access and Distribution Policy; some policy revisions are anticipated</a:t>
            </a:r>
          </a:p>
          <a:p>
            <a:pPr>
              <a:defRPr/>
            </a:pPr>
            <a:endParaRPr lang="en-US" dirty="0"/>
          </a:p>
        </p:txBody>
      </p:sp>
      <p:sp>
        <p:nvSpPr>
          <p:cNvPr id="4" name="Slide Number Placeholder 3"/>
          <p:cNvSpPr>
            <a:spLocks noGrp="1"/>
          </p:cNvSpPr>
          <p:nvPr>
            <p:ph type="sldNum" sz="quarter" idx="12"/>
          </p:nvPr>
        </p:nvSpPr>
        <p:spPr/>
        <p:txBody>
          <a:bodyPr/>
          <a:lstStyle/>
          <a:p>
            <a:fld id="{1A28AE97-9394-452E-891B-8D2472C60E90}" type="slidenum">
              <a:rPr lang="en-US" smtClean="0"/>
              <a:pPr/>
              <a:t>41</a:t>
            </a:fld>
            <a:endParaRPr lang="en-US" dirty="0"/>
          </a:p>
        </p:txBody>
      </p:sp>
    </p:spTree>
    <p:extLst>
      <p:ext uri="{BB962C8B-B14F-4D97-AF65-F5344CB8AC3E}">
        <p14:creationId xmlns:p14="http://schemas.microsoft.com/office/powerpoint/2010/main" val="2874039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732"/>
            <a:ext cx="8686800" cy="609600"/>
          </a:xfrm>
        </p:spPr>
        <p:txBody>
          <a:bodyPr>
            <a:noAutofit/>
          </a:bodyPr>
          <a:lstStyle/>
          <a:p>
            <a:r>
              <a:rPr lang="en-US" sz="3200" dirty="0" smtClean="0"/>
              <a:t>              Processing and Distribution with PDA</a:t>
            </a:r>
            <a:endParaRPr lang="en-US" sz="3200" dirty="0"/>
          </a:p>
        </p:txBody>
      </p:sp>
      <p:sp>
        <p:nvSpPr>
          <p:cNvPr id="3" name="Content Placeholder 2"/>
          <p:cNvSpPr>
            <a:spLocks noGrp="1"/>
          </p:cNvSpPr>
          <p:nvPr>
            <p:ph idx="1"/>
          </p:nvPr>
        </p:nvSpPr>
        <p:spPr>
          <a:xfrm>
            <a:off x="381000" y="811369"/>
            <a:ext cx="8382000" cy="5741831"/>
          </a:xfrm>
        </p:spPr>
        <p:txBody>
          <a:bodyPr>
            <a:normAutofit fontScale="62500" lnSpcReduction="20000"/>
          </a:bodyPr>
          <a:lstStyle/>
          <a:p>
            <a:pPr marL="0" indent="0">
              <a:buNone/>
            </a:pPr>
            <a:r>
              <a:rPr lang="en-US" dirty="0" smtClean="0"/>
              <a:t>Purpose of the Production Distribution and Access (PDA) is to serve as the NESDIS enterprise distribution system for our near real-time users.</a:t>
            </a:r>
          </a:p>
          <a:p>
            <a:pPr marL="0" indent="0">
              <a:buNone/>
            </a:pPr>
            <a:endParaRPr lang="en-US" dirty="0" smtClean="0"/>
          </a:p>
          <a:p>
            <a:r>
              <a:rPr lang="en-US" dirty="0" smtClean="0"/>
              <a:t>All near real time distribution except for </a:t>
            </a:r>
            <a:r>
              <a:rPr lang="en-US" dirty="0" err="1" smtClean="0"/>
              <a:t>McIDAS</a:t>
            </a:r>
            <a:r>
              <a:rPr lang="en-US" dirty="0" smtClean="0"/>
              <a:t> will be migrated to PDA.  </a:t>
            </a:r>
            <a:r>
              <a:rPr lang="en-US" dirty="0" err="1" smtClean="0"/>
              <a:t>McIDAS</a:t>
            </a:r>
            <a:r>
              <a:rPr lang="en-US" sz="2500" dirty="0" smtClean="0"/>
              <a:t> ADDE access will remain on GEODIST systems for the foreseeable future.</a:t>
            </a:r>
            <a:endParaRPr lang="en-US" sz="2500" dirty="0"/>
          </a:p>
          <a:p>
            <a:r>
              <a:rPr lang="en-US" sz="2500" dirty="0" smtClean="0"/>
              <a:t>GOES-16 products will be provided to the primary PDA system at NSOF</a:t>
            </a:r>
            <a:endParaRPr lang="en-US" sz="2500" dirty="0"/>
          </a:p>
          <a:p>
            <a:r>
              <a:rPr lang="en-US" sz="2500" dirty="0" smtClean="0"/>
              <a:t>S-NPP/JPSS/GCOM-W products will be provided via PDA</a:t>
            </a:r>
          </a:p>
          <a:p>
            <a:r>
              <a:rPr lang="en-US" sz="2700" dirty="0" smtClean="0"/>
              <a:t>All distribution will use FTPS or SFTP protocols</a:t>
            </a:r>
            <a:endParaRPr lang="en-US" sz="2200" dirty="0"/>
          </a:p>
          <a:p>
            <a:r>
              <a:rPr lang="en-US" dirty="0" smtClean="0"/>
              <a:t>Other </a:t>
            </a:r>
            <a:r>
              <a:rPr lang="en-US" dirty="0"/>
              <a:t>products from currently supported missions being moved from DDS</a:t>
            </a:r>
          </a:p>
          <a:p>
            <a:pPr marL="0" indent="0">
              <a:buNone/>
            </a:pPr>
            <a:endParaRPr lang="en-US" dirty="0" smtClean="0"/>
          </a:p>
          <a:p>
            <a:pPr marL="0" indent="0">
              <a:buNone/>
            </a:pPr>
            <a:r>
              <a:rPr lang="en-US" u="sng" dirty="0" smtClean="0"/>
              <a:t>PDA Distribution Service Improvements:</a:t>
            </a:r>
          </a:p>
          <a:p>
            <a:pPr marL="0" indent="0">
              <a:buNone/>
            </a:pPr>
            <a:endParaRPr lang="en-US" u="sng" dirty="0" smtClean="0"/>
          </a:p>
          <a:p>
            <a:r>
              <a:rPr lang="en-US" dirty="0" smtClean="0"/>
              <a:t>Provide our organization with far greater management control and system insight over data distribution.</a:t>
            </a:r>
          </a:p>
          <a:p>
            <a:r>
              <a:rPr lang="en-US" dirty="0"/>
              <a:t>Ability to handle large data </a:t>
            </a:r>
            <a:r>
              <a:rPr lang="en-US" dirty="0" smtClean="0"/>
              <a:t>volumes</a:t>
            </a:r>
          </a:p>
          <a:p>
            <a:r>
              <a:rPr lang="en-US" sz="2500" dirty="0"/>
              <a:t>User managed </a:t>
            </a:r>
            <a:r>
              <a:rPr lang="en-US" sz="2500" dirty="0" smtClean="0"/>
              <a:t>subscriptions</a:t>
            </a:r>
          </a:p>
          <a:p>
            <a:pPr lvl="1"/>
            <a:r>
              <a:rPr lang="en-US" sz="2300" dirty="0" smtClean="0"/>
              <a:t>User </a:t>
            </a:r>
            <a:r>
              <a:rPr lang="en-US" sz="2300" dirty="0"/>
              <a:t>managed search and </a:t>
            </a:r>
            <a:r>
              <a:rPr lang="en-US" sz="2300" dirty="0" smtClean="0"/>
              <a:t>tailoring</a:t>
            </a:r>
          </a:p>
          <a:p>
            <a:pPr lvl="1"/>
            <a:r>
              <a:rPr lang="en-US" sz="2200" dirty="0" smtClean="0"/>
              <a:t>Tailoring </a:t>
            </a:r>
            <a:r>
              <a:rPr lang="en-US" sz="2200" dirty="0"/>
              <a:t>of spatial, temporal, spectral, and geographic </a:t>
            </a:r>
            <a:r>
              <a:rPr lang="en-US" sz="2200" dirty="0" smtClean="0"/>
              <a:t>parameters</a:t>
            </a:r>
            <a:endParaRPr lang="en-US" sz="2200" dirty="0"/>
          </a:p>
          <a:p>
            <a:r>
              <a:rPr lang="en-US" dirty="0" smtClean="0"/>
              <a:t>Enhanced </a:t>
            </a:r>
            <a:r>
              <a:rPr lang="en-US" dirty="0"/>
              <a:t>security controls/transfer </a:t>
            </a:r>
            <a:r>
              <a:rPr lang="en-US" dirty="0" smtClean="0"/>
              <a:t>protocols</a:t>
            </a:r>
          </a:p>
          <a:p>
            <a:r>
              <a:rPr lang="en-US" sz="2400" dirty="0" smtClean="0"/>
              <a:t>Online/email </a:t>
            </a:r>
            <a:r>
              <a:rPr lang="en-US" sz="2400" dirty="0"/>
              <a:t>DAR process improves </a:t>
            </a:r>
            <a:r>
              <a:rPr lang="en-US" sz="2400" dirty="0" smtClean="0"/>
              <a:t>internal review </a:t>
            </a:r>
            <a:r>
              <a:rPr lang="en-US" sz="2400" dirty="0"/>
              <a:t>and decision </a:t>
            </a:r>
            <a:r>
              <a:rPr lang="en-US" sz="2400" dirty="0" smtClean="0"/>
              <a:t>efficiency</a:t>
            </a:r>
          </a:p>
          <a:p>
            <a:r>
              <a:rPr lang="en-US" sz="2400" dirty="0"/>
              <a:t>OSPO manages and updates international user subscriptions, same as DDS</a:t>
            </a:r>
          </a:p>
          <a:p>
            <a:pPr lvl="1"/>
            <a:r>
              <a:rPr lang="en-US" sz="2000" dirty="0"/>
              <a:t>User training provided following approved </a:t>
            </a:r>
            <a:r>
              <a:rPr lang="en-US" sz="2000" dirty="0" smtClean="0"/>
              <a:t>access</a:t>
            </a:r>
            <a:endParaRPr lang="en-US" sz="2400" dirty="0" smtClean="0"/>
          </a:p>
          <a:p>
            <a:pPr marL="274320" lvl="1" indent="-274320">
              <a:buClr>
                <a:schemeClr val="accent3"/>
              </a:buClr>
              <a:buSzPct val="95000"/>
            </a:pPr>
            <a:r>
              <a:rPr lang="en-US" dirty="0" smtClean="0"/>
              <a:t>System will enable </a:t>
            </a:r>
            <a:r>
              <a:rPr lang="en-US" dirty="0"/>
              <a:t>NESDIS to more easily scale to meet future distribution demands while ensuring a secure distribution framework</a:t>
            </a:r>
            <a:r>
              <a:rPr lang="en-US" dirty="0" smtClean="0"/>
              <a:t>.</a:t>
            </a:r>
            <a:r>
              <a:rPr lang="en-US" sz="2400" dirty="0" smtClean="0"/>
              <a:t> </a:t>
            </a:r>
            <a:endParaRPr lang="en-US" sz="2400" dirty="0"/>
          </a:p>
          <a:p>
            <a:endParaRPr lang="en-US" dirty="0"/>
          </a:p>
          <a:p>
            <a:endParaRPr lang="en-US" dirty="0" smtClean="0"/>
          </a:p>
        </p:txBody>
      </p:sp>
      <p:sp>
        <p:nvSpPr>
          <p:cNvPr id="4" name="TextBox 3"/>
          <p:cNvSpPr txBox="1"/>
          <p:nvPr/>
        </p:nvSpPr>
        <p:spPr>
          <a:xfrm>
            <a:off x="8610600" y="6503524"/>
            <a:ext cx="968507" cy="276999"/>
          </a:xfrm>
          <a:prstGeom prst="rect">
            <a:avLst/>
          </a:prstGeom>
          <a:noFill/>
        </p:spPr>
        <p:txBody>
          <a:bodyPr wrap="square" rtlCol="0">
            <a:spAutoFit/>
          </a:bodyPr>
          <a:lstStyle/>
          <a:p>
            <a:r>
              <a:rPr lang="en-US" sz="1200" dirty="0" smtClean="0"/>
              <a:t>42</a:t>
            </a:r>
            <a:endParaRPr lang="en-US" sz="1200" dirty="0"/>
          </a:p>
        </p:txBody>
      </p:sp>
    </p:spTree>
    <p:extLst>
      <p:ext uri="{BB962C8B-B14F-4D97-AF65-F5344CB8AC3E}">
        <p14:creationId xmlns:p14="http://schemas.microsoft.com/office/powerpoint/2010/main" val="1096698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688" y="1424271"/>
            <a:ext cx="8595955" cy="4795039"/>
          </a:xfrm>
        </p:spPr>
        <p:txBody>
          <a:bodyPr>
            <a:normAutofit/>
          </a:bodyPr>
          <a:lstStyle/>
          <a:p>
            <a:r>
              <a:rPr lang="en-US" sz="2400" dirty="0" smtClean="0"/>
              <a:t>NDE 2.0, PDA and EI (ESPC new network) status:</a:t>
            </a:r>
          </a:p>
          <a:p>
            <a:pPr lvl="1"/>
            <a:r>
              <a:rPr lang="en-US" sz="1800" dirty="0" smtClean="0"/>
              <a:t>Put into operations on Dec 5</a:t>
            </a:r>
            <a:r>
              <a:rPr lang="en-US" sz="1800" baseline="30000" dirty="0" smtClean="0"/>
              <a:t>th</a:t>
            </a:r>
            <a:r>
              <a:rPr lang="en-US" sz="1800" dirty="0" smtClean="0"/>
              <a:t>, 2016 at 12:00 UTC</a:t>
            </a:r>
          </a:p>
          <a:p>
            <a:pPr lvl="1"/>
            <a:r>
              <a:rPr lang="en-US" sz="1800" dirty="0" smtClean="0"/>
              <a:t>Supported GOES-16 ABI data activations on Mar 1, 2017</a:t>
            </a:r>
          </a:p>
          <a:p>
            <a:pPr lvl="1"/>
            <a:r>
              <a:rPr lang="en-US" sz="1800" dirty="0" smtClean="0"/>
              <a:t>Transitioned to full operations (B2.0 transition) on Mar 8, 2017 at 15:00 UTC </a:t>
            </a:r>
          </a:p>
          <a:p>
            <a:endParaRPr lang="en-US" sz="2400" dirty="0" smtClean="0"/>
          </a:p>
          <a:p>
            <a:r>
              <a:rPr lang="en-US" sz="2400" dirty="0" smtClean="0"/>
              <a:t>Transition status</a:t>
            </a:r>
          </a:p>
          <a:p>
            <a:pPr lvl="1"/>
            <a:r>
              <a:rPr lang="en-US" sz="1800" dirty="0" smtClean="0">
                <a:sym typeface="Wingdings" panose="05000000000000000000" pitchFamily="2" charset="2"/>
              </a:rPr>
              <a:t>All NDE 1.0 users are on PDA at this time; old NDE system is being decommissioned</a:t>
            </a:r>
          </a:p>
          <a:p>
            <a:pPr lvl="1"/>
            <a:r>
              <a:rPr lang="en-US" sz="1800" dirty="0" smtClean="0">
                <a:sym typeface="Wingdings" panose="05000000000000000000" pitchFamily="2" charset="2"/>
              </a:rPr>
              <a:t>Next big PDA data activations expected in June when GOES-16 ABI data reaches provisional maturity</a:t>
            </a:r>
          </a:p>
          <a:p>
            <a:pPr marL="393700" lvl="1" indent="0">
              <a:buNone/>
            </a:pPr>
            <a:endParaRPr lang="en-US" sz="1800" dirty="0" smtClean="0">
              <a:sym typeface="Wingdings" panose="05000000000000000000" pitchFamily="2" charset="2"/>
            </a:endParaRPr>
          </a:p>
          <a:p>
            <a:pPr lvl="1"/>
            <a:endParaRPr lang="en-US" sz="1800" dirty="0" smtClean="0"/>
          </a:p>
        </p:txBody>
      </p:sp>
      <p:sp>
        <p:nvSpPr>
          <p:cNvPr id="3" name="Slide Number Placeholder 2"/>
          <p:cNvSpPr>
            <a:spLocks noGrp="1"/>
          </p:cNvSpPr>
          <p:nvPr>
            <p:ph type="sldNum" sz="quarter" idx="11"/>
          </p:nvPr>
        </p:nvSpPr>
        <p:spPr>
          <a:xfrm>
            <a:off x="8262043" y="6307286"/>
            <a:ext cx="609600" cy="365125"/>
          </a:xfrm>
        </p:spPr>
        <p:txBody>
          <a:bodyPr/>
          <a:lstStyle/>
          <a:p>
            <a:pPr>
              <a:defRPr/>
            </a:pPr>
            <a:fld id="{48358016-9852-45C6-8768-44569CBE4428}" type="slidenum">
              <a:rPr lang="en-US" smtClean="0"/>
              <a:pPr>
                <a:defRPr/>
              </a:pPr>
              <a:t>43</a:t>
            </a:fld>
            <a:endParaRPr lang="en-US" dirty="0"/>
          </a:p>
        </p:txBody>
      </p:sp>
      <p:sp>
        <p:nvSpPr>
          <p:cNvPr id="4" name="Title 3"/>
          <p:cNvSpPr>
            <a:spLocks noGrp="1"/>
          </p:cNvSpPr>
          <p:nvPr>
            <p:ph type="title"/>
          </p:nvPr>
        </p:nvSpPr>
        <p:spPr>
          <a:xfrm>
            <a:off x="458865" y="10732"/>
            <a:ext cx="8229600" cy="1143000"/>
          </a:xfrm>
        </p:spPr>
        <p:txBody>
          <a:bodyPr/>
          <a:lstStyle/>
          <a:p>
            <a:r>
              <a:rPr lang="en-US" dirty="0" smtClean="0"/>
              <a:t>   PDA Ops Environment Status</a:t>
            </a:r>
            <a:endParaRPr lang="en-US" dirty="0"/>
          </a:p>
        </p:txBody>
      </p:sp>
    </p:spTree>
    <p:extLst>
      <p:ext uri="{BB962C8B-B14F-4D97-AF65-F5344CB8AC3E}">
        <p14:creationId xmlns:p14="http://schemas.microsoft.com/office/powerpoint/2010/main" val="1956771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30" y="205105"/>
            <a:ext cx="8229600" cy="1143000"/>
          </a:xfrm>
        </p:spPr>
        <p:txBody>
          <a:bodyPr/>
          <a:lstStyle/>
          <a:p>
            <a:r>
              <a:rPr lang="en-US" dirty="0"/>
              <a:t>PDA Product Delivery Schedule</a:t>
            </a:r>
          </a:p>
        </p:txBody>
      </p:sp>
      <p:sp>
        <p:nvSpPr>
          <p:cNvPr id="3" name="Content Placeholder 2"/>
          <p:cNvSpPr>
            <a:spLocks noGrp="1"/>
          </p:cNvSpPr>
          <p:nvPr>
            <p:ph idx="1"/>
          </p:nvPr>
        </p:nvSpPr>
        <p:spPr>
          <a:xfrm>
            <a:off x="423930" y="1657666"/>
            <a:ext cx="8229600" cy="4895533"/>
          </a:xfrm>
        </p:spPr>
        <p:txBody>
          <a:bodyPr>
            <a:normAutofit lnSpcReduction="10000"/>
          </a:bodyPr>
          <a:lstStyle/>
          <a:p>
            <a:r>
              <a:rPr lang="en-US" dirty="0"/>
              <a:t>GOES-16 </a:t>
            </a:r>
            <a:r>
              <a:rPr lang="en-US" dirty="0" smtClean="0"/>
              <a:t>– June 5, 2017 for L1b and CMI from all 16 ABI channels </a:t>
            </a:r>
          </a:p>
          <a:p>
            <a:pPr lvl="1"/>
            <a:r>
              <a:rPr lang="en-US" dirty="0" smtClean="0"/>
              <a:t>All other instruments in mid-August 2017 </a:t>
            </a:r>
            <a:endParaRPr lang="en-US" dirty="0"/>
          </a:p>
          <a:p>
            <a:r>
              <a:rPr lang="en-US" dirty="0" smtClean="0"/>
              <a:t>JPSS-1 - L (~September 2017) +90 </a:t>
            </a:r>
            <a:r>
              <a:rPr lang="en-US" dirty="0"/>
              <a:t>days for </a:t>
            </a:r>
            <a:r>
              <a:rPr lang="en-US" dirty="0" smtClean="0"/>
              <a:t>Key Performance Parameters</a:t>
            </a:r>
            <a:endParaRPr lang="en-US" dirty="0"/>
          </a:p>
          <a:p>
            <a:pPr lvl="1"/>
            <a:r>
              <a:rPr lang="en-US" dirty="0"/>
              <a:t>VIIRS over Alaska, ATMS, </a:t>
            </a:r>
            <a:r>
              <a:rPr lang="en-US" dirty="0" err="1"/>
              <a:t>CrIS</a:t>
            </a:r>
            <a:endParaRPr lang="en-US" dirty="0"/>
          </a:p>
          <a:p>
            <a:pPr lvl="1"/>
            <a:r>
              <a:rPr lang="en-US" dirty="0"/>
              <a:t>Other sensor products later</a:t>
            </a:r>
          </a:p>
          <a:p>
            <a:r>
              <a:rPr lang="en-US" dirty="0"/>
              <a:t>GOES-NOP/POES/Other Legacy Products</a:t>
            </a:r>
          </a:p>
          <a:p>
            <a:pPr lvl="1"/>
            <a:r>
              <a:rPr lang="en-US" dirty="0" smtClean="0"/>
              <a:t>Currently about 40% </a:t>
            </a:r>
            <a:r>
              <a:rPr lang="en-US" dirty="0"/>
              <a:t>of </a:t>
            </a:r>
            <a:r>
              <a:rPr lang="en-US" dirty="0" smtClean="0"/>
              <a:t>all legacy </a:t>
            </a:r>
            <a:r>
              <a:rPr lang="en-US" dirty="0"/>
              <a:t>products </a:t>
            </a:r>
            <a:r>
              <a:rPr lang="en-US" dirty="0" smtClean="0"/>
              <a:t>were transferred to the PDA</a:t>
            </a:r>
            <a:endParaRPr lang="en-US" dirty="0"/>
          </a:p>
          <a:p>
            <a:pPr lvl="1"/>
            <a:r>
              <a:rPr lang="en-US" dirty="0"/>
              <a:t>DDS will be removed from service </a:t>
            </a:r>
            <a:r>
              <a:rPr lang="en-US" dirty="0" smtClean="0"/>
              <a:t>in August/September 2017 timeframe</a:t>
            </a:r>
            <a:endParaRPr lang="en-US" dirty="0"/>
          </a:p>
        </p:txBody>
      </p:sp>
      <p:sp>
        <p:nvSpPr>
          <p:cNvPr id="4" name="Slide Number Placeholder 3"/>
          <p:cNvSpPr>
            <a:spLocks noGrp="1"/>
          </p:cNvSpPr>
          <p:nvPr>
            <p:ph type="sldNum" sz="quarter" idx="4294967295"/>
          </p:nvPr>
        </p:nvSpPr>
        <p:spPr/>
        <p:txBody>
          <a:bodyPr/>
          <a:lstStyle/>
          <a:p>
            <a:pPr>
              <a:defRPr/>
            </a:pPr>
            <a:fld id="{8AE4F5B3-C86E-48F7-90B4-22A3CA5B476D}" type="slidenum">
              <a:rPr lang="en-GB" smtClean="0"/>
              <a:pPr>
                <a:defRPr/>
              </a:pPr>
              <a:t>44</a:t>
            </a:fld>
            <a:endParaRPr lang="en-GB" dirty="0"/>
          </a:p>
        </p:txBody>
      </p:sp>
    </p:spTree>
    <p:extLst>
      <p:ext uri="{BB962C8B-B14F-4D97-AF65-F5344CB8AC3E}">
        <p14:creationId xmlns:p14="http://schemas.microsoft.com/office/powerpoint/2010/main" val="877887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71" y="1079068"/>
            <a:ext cx="8229600" cy="1876424"/>
          </a:xfrm>
        </p:spPr>
        <p:txBody>
          <a:bodyPr>
            <a:normAutofit lnSpcReduction="10000"/>
          </a:bodyPr>
          <a:lstStyle/>
          <a:p>
            <a:r>
              <a:rPr lang="en-US" sz="2000" dirty="0"/>
              <a:t>PDA was initially designed with a data volume capacity egress rate of </a:t>
            </a:r>
            <a:r>
              <a:rPr lang="en-US" sz="2000" u="sng" dirty="0"/>
              <a:t>~40 TB/day</a:t>
            </a:r>
            <a:r>
              <a:rPr lang="en-US" sz="2000" dirty="0"/>
              <a:t> (at 25 </a:t>
            </a:r>
            <a:r>
              <a:rPr lang="en-US" sz="2000" dirty="0" err="1"/>
              <a:t>Gbps</a:t>
            </a:r>
            <a:r>
              <a:rPr lang="en-US" sz="2000" dirty="0"/>
              <a:t>); PDA and infrastructure is scalable to meet growing demand</a:t>
            </a:r>
          </a:p>
          <a:p>
            <a:r>
              <a:rPr lang="en-US" sz="2000" dirty="0"/>
              <a:t>As of January 30, 2017 ~</a:t>
            </a:r>
            <a:r>
              <a:rPr lang="en-US" sz="2000" u="sng" dirty="0"/>
              <a:t>41.55 TB/day</a:t>
            </a:r>
            <a:r>
              <a:rPr lang="en-US" sz="2000" dirty="0"/>
              <a:t> has been allocated to approved </a:t>
            </a:r>
            <a:r>
              <a:rPr lang="en-US" sz="2000" dirty="0" smtClean="0"/>
              <a:t>users</a:t>
            </a:r>
          </a:p>
          <a:p>
            <a:r>
              <a:rPr lang="en-US" sz="2000" dirty="0" smtClean="0"/>
              <a:t>Below is a current snapshot of PDA allocation</a:t>
            </a:r>
          </a:p>
          <a:p>
            <a:endParaRPr lang="en-US" sz="2000" dirty="0"/>
          </a:p>
          <a:p>
            <a:endParaRPr lang="en-US" dirty="0"/>
          </a:p>
        </p:txBody>
      </p:sp>
      <p:sp>
        <p:nvSpPr>
          <p:cNvPr id="3" name="Slide Number Placeholder 2"/>
          <p:cNvSpPr>
            <a:spLocks noGrp="1"/>
          </p:cNvSpPr>
          <p:nvPr>
            <p:ph type="sldNum" sz="quarter" idx="11"/>
          </p:nvPr>
        </p:nvSpPr>
        <p:spPr>
          <a:xfrm>
            <a:off x="8604992" y="6387145"/>
            <a:ext cx="533400" cy="365125"/>
          </a:xfrm>
        </p:spPr>
        <p:txBody>
          <a:bodyPr/>
          <a:lstStyle/>
          <a:p>
            <a:pPr>
              <a:defRPr/>
            </a:pPr>
            <a:fld id="{48358016-9852-45C6-8768-44569CBE4428}" type="slidenum">
              <a:rPr lang="en-US" smtClean="0"/>
              <a:pPr>
                <a:defRPr/>
              </a:pPr>
              <a:t>45</a:t>
            </a:fld>
            <a:endParaRPr lang="en-US" dirty="0"/>
          </a:p>
        </p:txBody>
      </p:sp>
      <p:sp>
        <p:nvSpPr>
          <p:cNvPr id="4" name="Title 3"/>
          <p:cNvSpPr>
            <a:spLocks noGrp="1"/>
          </p:cNvSpPr>
          <p:nvPr>
            <p:ph type="title"/>
          </p:nvPr>
        </p:nvSpPr>
        <p:spPr>
          <a:xfrm>
            <a:off x="457200" y="0"/>
            <a:ext cx="8229600" cy="1308969"/>
          </a:xfrm>
        </p:spPr>
        <p:txBody>
          <a:bodyPr>
            <a:normAutofit fontScale="90000"/>
          </a:bodyPr>
          <a:lstStyle/>
          <a:p>
            <a:pPr algn="ctr"/>
            <a:r>
              <a:rPr lang="en-US" dirty="0"/>
              <a:t>PDA Data </a:t>
            </a:r>
            <a:r>
              <a:rPr lang="en-US" dirty="0" smtClean="0"/>
              <a:t>Allocation - System </a:t>
            </a:r>
            <a:r>
              <a:rPr lang="en-US" dirty="0"/>
              <a:t>Capacity Overview</a:t>
            </a:r>
          </a:p>
        </p:txBody>
      </p:sp>
      <p:graphicFrame>
        <p:nvGraphicFramePr>
          <p:cNvPr id="8" name="Table 7"/>
          <p:cNvGraphicFramePr>
            <a:graphicFrameLocks noGrp="1"/>
          </p:cNvGraphicFramePr>
          <p:nvPr>
            <p:extLst>
              <p:ext uri="{D42A27DB-BD31-4B8C-83A1-F6EECF244321}">
                <p14:modId xmlns:p14="http://schemas.microsoft.com/office/powerpoint/2010/main" val="4196703150"/>
              </p:ext>
            </p:extLst>
          </p:nvPr>
        </p:nvGraphicFramePr>
        <p:xfrm>
          <a:off x="838200" y="3148783"/>
          <a:ext cx="2300516" cy="3017520"/>
        </p:xfrm>
        <a:graphic>
          <a:graphicData uri="http://schemas.openxmlformats.org/drawingml/2006/table">
            <a:tbl>
              <a:tblPr firstRow="1" bandRow="1">
                <a:tableStyleId>{5C22544A-7EE6-4342-B048-85BDC9FD1C3A}</a:tableStyleId>
              </a:tblPr>
              <a:tblGrid>
                <a:gridCol w="700316"/>
                <a:gridCol w="1045752"/>
                <a:gridCol w="554448"/>
              </a:tblGrid>
              <a:tr h="316100">
                <a:tc gridSpan="3">
                  <a:txBody>
                    <a:bodyPr/>
                    <a:lstStyle/>
                    <a:p>
                      <a:pPr algn="ctr"/>
                      <a:r>
                        <a:rPr lang="en-US" sz="1100" dirty="0" smtClean="0">
                          <a:latin typeface="Arial" panose="020B0604020202020204" pitchFamily="34" charset="0"/>
                          <a:cs typeface="Arial" panose="020B0604020202020204" pitchFamily="34" charset="0"/>
                        </a:rPr>
                        <a:t>PDA</a:t>
                      </a:r>
                      <a:r>
                        <a:rPr lang="en-US" sz="1100" baseline="0" dirty="0" smtClean="0">
                          <a:latin typeface="Arial" panose="020B0604020202020204" pitchFamily="34" charset="0"/>
                          <a:cs typeface="Arial" panose="020B0604020202020204" pitchFamily="34" charset="0"/>
                        </a:rPr>
                        <a:t> Daily Data Allocation by </a:t>
                      </a:r>
                    </a:p>
                    <a:p>
                      <a:pPr algn="ctr"/>
                      <a:r>
                        <a:rPr lang="en-US" sz="1100" baseline="0" dirty="0" smtClean="0">
                          <a:latin typeface="Arial" panose="020B0604020202020204" pitchFamily="34" charset="0"/>
                          <a:cs typeface="Arial" panose="020B0604020202020204" pitchFamily="34" charset="0"/>
                        </a:rPr>
                        <a:t>Major User Category (TB/day)</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panose="020B0604020202020204" pitchFamily="34" charset="0"/>
                        <a:cs typeface="Arial" panose="020B0604020202020204" pitchFamily="34" charset="0"/>
                      </a:endParaRPr>
                    </a:p>
                  </a:txBody>
                  <a:tcPr/>
                </a:tc>
                <a:tc hMerge="1">
                  <a:txBody>
                    <a:bodyPr/>
                    <a:lstStyle/>
                    <a:p>
                      <a:endParaRPr lang="en-US" sz="1100" dirty="0"/>
                    </a:p>
                  </a:txBody>
                  <a:tcPr/>
                </a:tc>
              </a:tr>
              <a:tr h="191918">
                <a:tc rowSpan="4">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NOAA</a:t>
                      </a:r>
                    </a:p>
                  </a:txBody>
                  <a:tcPr anchor="ctr">
                    <a:lnL w="12700"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NWS</a:t>
                      </a:r>
                    </a:p>
                  </a:txBody>
                  <a:tcPr/>
                </a:tc>
                <a:tc>
                  <a:txBody>
                    <a:bodyPr/>
                    <a:lstStyle/>
                    <a:p>
                      <a:r>
                        <a:rPr lang="en-US" sz="1100" dirty="0" smtClean="0">
                          <a:latin typeface="Arial" panose="020B0604020202020204" pitchFamily="34" charset="0"/>
                          <a:cs typeface="Arial" panose="020B0604020202020204" pitchFamily="34" charset="0"/>
                        </a:rPr>
                        <a:t>17.65</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vMerge="1">
                  <a:txBody>
                    <a:bodyPr/>
                    <a:lstStyle/>
                    <a:p>
                      <a:pPr marL="227013"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Arial" panose="020B0604020202020204" pitchFamily="34" charset="0"/>
                        <a:cs typeface="Arial" panose="020B060402020202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NESDIS </a:t>
                      </a:r>
                      <a:endParaRPr lang="en-US" sz="1000" baseline="0" dirty="0" smtClean="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5.55</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vMerge="1">
                  <a:txBody>
                    <a:bodyPr/>
                    <a:lstStyle/>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Arial" panose="020B0604020202020204" pitchFamily="34" charset="0"/>
                          <a:cs typeface="Arial" panose="020B0604020202020204" pitchFamily="34" charset="0"/>
                        </a:rPr>
                        <a:t>NESDIS STAR</a:t>
                      </a:r>
                    </a:p>
                  </a:txBody>
                  <a:tcPr/>
                </a:tc>
                <a:tc>
                  <a:txBody>
                    <a:bodyPr/>
                    <a:lstStyle/>
                    <a:p>
                      <a:r>
                        <a:rPr lang="en-US" sz="1100" dirty="0" smtClean="0">
                          <a:latin typeface="Arial" panose="020B0604020202020204" pitchFamily="34" charset="0"/>
                          <a:cs typeface="Arial" panose="020B0604020202020204" pitchFamily="34" charset="0"/>
                        </a:rPr>
                        <a:t>6.75</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vMerge="1">
                  <a:txBody>
                    <a:bodyPr/>
                    <a:lstStyle/>
                    <a:p>
                      <a:pPr marL="227013"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anose="020B0604020202020204" pitchFamily="34" charset="0"/>
                        <a:cs typeface="Arial" panose="020B060402020202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Arial" panose="020B0604020202020204" pitchFamily="34" charset="0"/>
                          <a:cs typeface="Arial" panose="020B0604020202020204" pitchFamily="34" charset="0"/>
                        </a:rPr>
                        <a:t>Other NOAA</a:t>
                      </a:r>
                      <a:endParaRPr lang="en-US" sz="1000" dirty="0" smtClean="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gridSpan="2">
                  <a:txBody>
                    <a:bodyPr/>
                    <a:lstStyle/>
                    <a:p>
                      <a:r>
                        <a:rPr lang="en-US" sz="1100" dirty="0" smtClean="0">
                          <a:latin typeface="Arial" panose="020B0604020202020204" pitchFamily="34" charset="0"/>
                          <a:cs typeface="Arial" panose="020B0604020202020204" pitchFamily="34" charset="0"/>
                        </a:rPr>
                        <a:t>NASA</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0.55</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gridSpan="2">
                  <a:txBody>
                    <a:bodyPr/>
                    <a:lstStyle/>
                    <a:p>
                      <a:r>
                        <a:rPr lang="en-US" sz="1100" dirty="0" smtClean="0">
                          <a:latin typeface="Arial" panose="020B0604020202020204" pitchFamily="34" charset="0"/>
                          <a:cs typeface="Arial" panose="020B0604020202020204" pitchFamily="34" charset="0"/>
                        </a:rPr>
                        <a:t>DoD</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4.25</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gridSpan="2">
                  <a:txBody>
                    <a:bodyPr/>
                    <a:lstStyle/>
                    <a:p>
                      <a:r>
                        <a:rPr lang="en-US" sz="1100" dirty="0" smtClean="0">
                          <a:latin typeface="Arial" panose="020B0604020202020204" pitchFamily="34" charset="0"/>
                          <a:cs typeface="Arial" panose="020B0604020202020204" pitchFamily="34" charset="0"/>
                        </a:rPr>
                        <a:t>Commercial/Private</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gridSpan="2">
                  <a:txBody>
                    <a:bodyPr/>
                    <a:lstStyle/>
                    <a:p>
                      <a:r>
                        <a:rPr lang="en-US" sz="1100" dirty="0" smtClean="0">
                          <a:latin typeface="Arial" panose="020B0604020202020204" pitchFamily="34" charset="0"/>
                          <a:cs typeface="Arial" panose="020B0604020202020204" pitchFamily="34" charset="0"/>
                        </a:rPr>
                        <a:t>International</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3.4</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gridSpan="2">
                  <a:txBody>
                    <a:bodyPr/>
                    <a:lstStyle/>
                    <a:p>
                      <a:r>
                        <a:rPr lang="en-US" sz="1100" dirty="0" smtClean="0">
                          <a:latin typeface="Arial" panose="020B0604020202020204" pitchFamily="34" charset="0"/>
                          <a:cs typeface="Arial" panose="020B0604020202020204" pitchFamily="34" charset="0"/>
                        </a:rPr>
                        <a:t>R2O initiatives/Testbeds</a:t>
                      </a: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0.3</a:t>
                      </a:r>
                      <a:endParaRPr lang="en-US" sz="11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r>
              <a:tr h="191918">
                <a:tc gridSpan="2">
                  <a:txBody>
                    <a:bodyPr/>
                    <a:lstStyle/>
                    <a:p>
                      <a:r>
                        <a:rPr lang="en-US" sz="1100" b="1" dirty="0" smtClean="0">
                          <a:solidFill>
                            <a:schemeClr val="bg1"/>
                          </a:solidFill>
                          <a:latin typeface="Arial" panose="020B0604020202020204" pitchFamily="34" charset="0"/>
                          <a:cs typeface="Arial" panose="020B0604020202020204" pitchFamily="34" charset="0"/>
                        </a:rPr>
                        <a:t>Total</a:t>
                      </a:r>
                      <a:endParaRPr lang="en-US" sz="11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a:txBody>
                    <a:bodyPr/>
                    <a:lstStyle/>
                    <a:p>
                      <a:r>
                        <a:rPr lang="en-US" sz="1100" b="1" dirty="0" smtClean="0">
                          <a:solidFill>
                            <a:schemeClr val="bg1"/>
                          </a:solidFill>
                          <a:latin typeface="Arial" panose="020B0604020202020204" pitchFamily="34" charset="0"/>
                          <a:cs typeface="Arial" panose="020B0604020202020204" pitchFamily="34" charset="0"/>
                        </a:rPr>
                        <a:t>41.55</a:t>
                      </a:r>
                      <a:endParaRPr lang="en-US" sz="11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r>
            </a:tbl>
          </a:graphicData>
        </a:graphic>
      </p:graphicFrame>
      <p:pic>
        <p:nvPicPr>
          <p:cNvPr id="9" name="Picture 8"/>
          <p:cNvPicPr>
            <a:picLocks noChangeAspect="1"/>
          </p:cNvPicPr>
          <p:nvPr/>
        </p:nvPicPr>
        <p:blipFill>
          <a:blip r:embed="rId2"/>
          <a:stretch>
            <a:fillRect/>
          </a:stretch>
        </p:blipFill>
        <p:spPr>
          <a:xfrm>
            <a:off x="4267200" y="2901018"/>
            <a:ext cx="4014849" cy="3237523"/>
          </a:xfrm>
          <a:prstGeom prst="rect">
            <a:avLst/>
          </a:prstGeom>
        </p:spPr>
      </p:pic>
      <p:sp>
        <p:nvSpPr>
          <p:cNvPr id="10" name="Rectangle 9"/>
          <p:cNvSpPr/>
          <p:nvPr/>
        </p:nvSpPr>
        <p:spPr>
          <a:xfrm>
            <a:off x="255813" y="6214573"/>
            <a:ext cx="8625116" cy="461665"/>
          </a:xfrm>
          <a:prstGeom prst="rect">
            <a:avLst/>
          </a:prstGeom>
        </p:spPr>
        <p:txBody>
          <a:bodyPr wrap="square">
            <a:spAutoFit/>
          </a:bodyPr>
          <a:lstStyle/>
          <a:p>
            <a:r>
              <a:rPr lang="en-US" sz="1200" dirty="0">
                <a:solidFill>
                  <a:srgbClr val="222222"/>
                </a:solidFill>
                <a:latin typeface="arial" panose="020B0604020202020204" pitchFamily="34" charset="0"/>
              </a:rPr>
              <a:t>Note - These data allocations </a:t>
            </a:r>
            <a:r>
              <a:rPr lang="en-US" sz="1200" dirty="0" smtClean="0">
                <a:solidFill>
                  <a:srgbClr val="222222"/>
                </a:solidFill>
                <a:latin typeface="arial" panose="020B0604020202020204" pitchFamily="34" charset="0"/>
              </a:rPr>
              <a:t>per </a:t>
            </a:r>
            <a:r>
              <a:rPr lang="en-US" sz="1200" dirty="0">
                <a:solidFill>
                  <a:srgbClr val="222222"/>
                </a:solidFill>
                <a:latin typeface="arial" panose="020B0604020202020204" pitchFamily="34" charset="0"/>
              </a:rPr>
              <a:t>user are maximums and for many of the big data consumers it is unlikely they will fully utilize as much data as currently allocated over the next 12-24 months</a:t>
            </a:r>
            <a:endParaRPr lang="en-US" sz="1200" dirty="0"/>
          </a:p>
        </p:txBody>
      </p:sp>
    </p:spTree>
    <p:extLst>
      <p:ext uri="{BB962C8B-B14F-4D97-AF65-F5344CB8AC3E}">
        <p14:creationId xmlns:p14="http://schemas.microsoft.com/office/powerpoint/2010/main" val="2895688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normAutofit fontScale="90000"/>
          </a:bodyPr>
          <a:lstStyle/>
          <a:p>
            <a:r>
              <a:rPr lang="en-US" b="1" dirty="0" smtClean="0">
                <a:solidFill>
                  <a:srgbClr val="263F78"/>
                </a:solidFill>
              </a:rPr>
              <a:t>PDA Systems </a:t>
            </a:r>
            <a:r>
              <a:rPr lang="en-US" sz="3600" dirty="0" smtClean="0">
                <a:solidFill>
                  <a:srgbClr val="263F78"/>
                </a:solidFill>
              </a:rPr>
              <a:t>– Primary and COOP/Back-up</a:t>
            </a:r>
            <a:endParaRPr lang="en-US" dirty="0">
              <a:solidFill>
                <a:srgbClr val="263F78"/>
              </a:solidFill>
            </a:endParaRPr>
          </a:p>
        </p:txBody>
      </p:sp>
      <p:sp>
        <p:nvSpPr>
          <p:cNvPr id="3" name="Content Placeholder 2"/>
          <p:cNvSpPr>
            <a:spLocks noGrp="1"/>
          </p:cNvSpPr>
          <p:nvPr>
            <p:ph idx="1"/>
          </p:nvPr>
        </p:nvSpPr>
        <p:spPr>
          <a:xfrm>
            <a:off x="324255" y="4633990"/>
            <a:ext cx="4055272" cy="1402360"/>
          </a:xfrm>
        </p:spPr>
        <p:txBody>
          <a:bodyPr>
            <a:normAutofit fontScale="25000" lnSpcReduction="20000"/>
          </a:bodyPr>
          <a:lstStyle/>
          <a:p>
            <a:pPr>
              <a:buClr>
                <a:srgbClr val="263F78"/>
              </a:buClr>
            </a:pPr>
            <a:r>
              <a:rPr lang="en-US" sz="5600" dirty="0" smtClean="0"/>
              <a:t>There are three PDA System Options:</a:t>
            </a:r>
          </a:p>
          <a:p>
            <a:pPr lvl="1">
              <a:buClr>
                <a:srgbClr val="263F78"/>
              </a:buClr>
            </a:pPr>
            <a:r>
              <a:rPr lang="en-US" sz="5600" dirty="0" smtClean="0"/>
              <a:t>Full </a:t>
            </a:r>
            <a:r>
              <a:rPr lang="en-US" sz="5600" dirty="0"/>
              <a:t>Operational System at </a:t>
            </a:r>
            <a:r>
              <a:rPr lang="en-US" sz="5600" dirty="0" smtClean="0"/>
              <a:t>NSOF </a:t>
            </a:r>
            <a:endParaRPr lang="en-US" sz="5600" dirty="0"/>
          </a:p>
          <a:p>
            <a:pPr lvl="2">
              <a:buClr>
                <a:srgbClr val="263F78"/>
              </a:buClr>
            </a:pPr>
            <a:r>
              <a:rPr lang="en-US" sz="5600" dirty="0" smtClean="0"/>
              <a:t>S-NPP/JPSS, GOES-R and current mission data</a:t>
            </a:r>
          </a:p>
          <a:p>
            <a:pPr lvl="1">
              <a:buClr>
                <a:srgbClr val="263F78"/>
              </a:buClr>
            </a:pPr>
            <a:r>
              <a:rPr lang="en-US" sz="5600" dirty="0" smtClean="0"/>
              <a:t>Test system at NSOF</a:t>
            </a:r>
          </a:p>
          <a:p>
            <a:pPr lvl="2">
              <a:buClr>
                <a:srgbClr val="263F78"/>
              </a:buClr>
            </a:pPr>
            <a:r>
              <a:rPr lang="en-US" sz="5600" dirty="0"/>
              <a:t>I</a:t>
            </a:r>
            <a:r>
              <a:rPr lang="en-US" sz="5600" dirty="0" smtClean="0"/>
              <a:t>nternal </a:t>
            </a:r>
            <a:r>
              <a:rPr lang="en-US" sz="5600" dirty="0"/>
              <a:t>test </a:t>
            </a:r>
            <a:r>
              <a:rPr lang="en-US" sz="5600" dirty="0" smtClean="0"/>
              <a:t>system only and just a few select users with periodic access</a:t>
            </a:r>
          </a:p>
          <a:p>
            <a:pPr lvl="2">
              <a:buClr>
                <a:srgbClr val="263F78"/>
              </a:buClr>
            </a:pPr>
            <a:endParaRPr lang="en-US" sz="2000" dirty="0"/>
          </a:p>
        </p:txBody>
      </p:sp>
      <p:sp>
        <p:nvSpPr>
          <p:cNvPr id="5" name="Slide Number Placeholder 4"/>
          <p:cNvSpPr>
            <a:spLocks noGrp="1"/>
          </p:cNvSpPr>
          <p:nvPr>
            <p:ph type="sldNum" sz="quarter" idx="11"/>
          </p:nvPr>
        </p:nvSpPr>
        <p:spPr>
          <a:xfrm>
            <a:off x="8411653" y="6400800"/>
            <a:ext cx="457200" cy="365125"/>
          </a:xfrm>
        </p:spPr>
        <p:txBody>
          <a:bodyPr/>
          <a:lstStyle/>
          <a:p>
            <a:pPr>
              <a:spcBef>
                <a:spcPct val="50000"/>
              </a:spcBef>
              <a:defRPr/>
            </a:pPr>
            <a:fld id="{2B4BF80E-6E54-42BC-8C9F-D391BA1FFA80}" type="slidenum">
              <a:rPr lang="en-US" smtClean="0"/>
              <a:pPr>
                <a:spcBef>
                  <a:spcPct val="50000"/>
                </a:spcBef>
                <a:defRPr/>
              </a:pPr>
              <a:t>46</a:t>
            </a:fld>
            <a:endParaRPr lang="en-US" dirty="0"/>
          </a:p>
        </p:txBody>
      </p:sp>
      <p:sp>
        <p:nvSpPr>
          <p:cNvPr id="7" name="TextBox 6"/>
          <p:cNvSpPr txBox="1"/>
          <p:nvPr/>
        </p:nvSpPr>
        <p:spPr>
          <a:xfrm>
            <a:off x="4635825" y="4129982"/>
            <a:ext cx="4101851" cy="1677382"/>
          </a:xfrm>
          <a:prstGeom prst="rect">
            <a:avLst/>
          </a:prstGeom>
          <a:noFill/>
        </p:spPr>
        <p:txBody>
          <a:bodyPr wrap="square" rtlCol="0">
            <a:spAutoFit/>
          </a:bodyPr>
          <a:lstStyle/>
          <a:p>
            <a:pPr marL="171450" indent="-171450">
              <a:buClr>
                <a:srgbClr val="263F78"/>
              </a:buClr>
              <a:buFont typeface="Arial" panose="020B0604020202020204" pitchFamily="34" charset="0"/>
              <a:buChar char="•"/>
            </a:pPr>
            <a:r>
              <a:rPr lang="en-US" sz="1400" b="0" dirty="0" smtClean="0">
                <a:solidFill>
                  <a:schemeClr val="tx1"/>
                </a:solidFill>
                <a:latin typeface="+mn-lt"/>
              </a:rPr>
              <a:t>Smaller </a:t>
            </a:r>
            <a:r>
              <a:rPr lang="en-US" sz="1400" b="0" dirty="0">
                <a:solidFill>
                  <a:schemeClr val="tx1"/>
                </a:solidFill>
                <a:latin typeface="+mn-lt"/>
              </a:rPr>
              <a:t>capacity operational contingency system at Consolidated Back-Up (Fairmont, West </a:t>
            </a:r>
            <a:r>
              <a:rPr lang="en-US" sz="1400" b="0" dirty="0" smtClean="0">
                <a:solidFill>
                  <a:schemeClr val="tx1"/>
                </a:solidFill>
                <a:latin typeface="+mn-lt"/>
              </a:rPr>
              <a:t>Virginia)</a:t>
            </a:r>
          </a:p>
          <a:p>
            <a:pPr marL="628650" lvl="1" indent="-171450">
              <a:buClr>
                <a:srgbClr val="263F78"/>
              </a:buClr>
              <a:buFont typeface="Arial" panose="020B0604020202020204" pitchFamily="34" charset="0"/>
              <a:buChar char="•"/>
            </a:pPr>
            <a:r>
              <a:rPr lang="en-US" sz="1400" b="0" u="sng" dirty="0" smtClean="0">
                <a:solidFill>
                  <a:schemeClr val="tx1"/>
                </a:solidFill>
                <a:latin typeface="+mn-lt"/>
              </a:rPr>
              <a:t>S-NPP/JPSS data only </a:t>
            </a:r>
            <a:r>
              <a:rPr lang="en-US" sz="1400" b="0" dirty="0" smtClean="0">
                <a:solidFill>
                  <a:schemeClr val="tx1"/>
                </a:solidFill>
                <a:latin typeface="+mn-lt"/>
              </a:rPr>
              <a:t>(just the prime </a:t>
            </a:r>
            <a:r>
              <a:rPr lang="en-US" sz="1400" b="0" dirty="0">
                <a:solidFill>
                  <a:schemeClr val="tx1"/>
                </a:solidFill>
                <a:latin typeface="+mn-lt"/>
              </a:rPr>
              <a:t>mission </a:t>
            </a:r>
            <a:r>
              <a:rPr lang="en-US" sz="1400" b="0" dirty="0" smtClean="0">
                <a:solidFill>
                  <a:schemeClr val="tx1"/>
                </a:solidFill>
                <a:latin typeface="+mn-lt"/>
              </a:rPr>
              <a:t>sensor)</a:t>
            </a:r>
          </a:p>
          <a:p>
            <a:pPr marL="628650" lvl="1" indent="-171450">
              <a:buClr>
                <a:srgbClr val="263F78"/>
              </a:buClr>
              <a:buFont typeface="Arial" panose="020B0604020202020204" pitchFamily="34" charset="0"/>
              <a:buChar char="•"/>
            </a:pPr>
            <a:r>
              <a:rPr lang="en-US" sz="1400" b="0" dirty="0" smtClean="0">
                <a:solidFill>
                  <a:schemeClr val="tx1"/>
                </a:solidFill>
                <a:latin typeface="+mn-lt"/>
              </a:rPr>
              <a:t>GOES-R </a:t>
            </a:r>
            <a:r>
              <a:rPr lang="en-US" sz="1400" b="0" dirty="0">
                <a:solidFill>
                  <a:schemeClr val="tx1"/>
                </a:solidFill>
                <a:latin typeface="+mn-lt"/>
              </a:rPr>
              <a:t>data only available via GRB (GOES Re-Broadcast) and AWIPS</a:t>
            </a:r>
          </a:p>
          <a:p>
            <a:endParaRPr lang="en-US" sz="500" dirty="0"/>
          </a:p>
        </p:txBody>
      </p:sp>
      <p:pic>
        <p:nvPicPr>
          <p:cNvPr id="2050" name="Picture 2" descr="http://www.goes-r.gov/ground/images/NSO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93" y="1828800"/>
            <a:ext cx="4094434" cy="270979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2051" name="Picture 3" descr="C:\Users\david.mccormick\Downloads\14212663819_63eea00925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856" y="1898007"/>
            <a:ext cx="4276854" cy="2132492"/>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19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75488"/>
          </a:xfrm>
        </p:spPr>
        <p:txBody>
          <a:bodyPr>
            <a:normAutofit fontScale="90000"/>
          </a:bodyPr>
          <a:lstStyle/>
          <a:p>
            <a:r>
              <a:rPr lang="en-US" sz="3200" dirty="0" smtClean="0"/>
              <a:t>                           Non-NOAA Satellite Data on PDA </a:t>
            </a:r>
            <a:endParaRPr lang="en-US" sz="3200" dirty="0"/>
          </a:p>
        </p:txBody>
      </p:sp>
      <p:sp>
        <p:nvSpPr>
          <p:cNvPr id="3" name="Content Placeholder 2"/>
          <p:cNvSpPr>
            <a:spLocks noGrp="1"/>
          </p:cNvSpPr>
          <p:nvPr>
            <p:ph idx="1"/>
          </p:nvPr>
        </p:nvSpPr>
        <p:spPr>
          <a:xfrm>
            <a:off x="457200" y="914400"/>
            <a:ext cx="8229600" cy="5638800"/>
          </a:xfrm>
        </p:spPr>
        <p:txBody>
          <a:bodyPr>
            <a:normAutofit lnSpcReduction="10000"/>
          </a:bodyPr>
          <a:lstStyle/>
          <a:p>
            <a:pPr marL="274320" lvl="1" indent="-274320">
              <a:buClr>
                <a:schemeClr val="accent3"/>
              </a:buClr>
              <a:buSzPct val="95000"/>
            </a:pPr>
            <a:r>
              <a:rPr lang="en-US" dirty="0" smtClean="0"/>
              <a:t>Currently Available</a:t>
            </a:r>
          </a:p>
          <a:p>
            <a:pPr marL="548640" lvl="2" indent="-274320">
              <a:buClr>
                <a:schemeClr val="accent3"/>
              </a:buClr>
              <a:buSzPct val="95000"/>
            </a:pPr>
            <a:r>
              <a:rPr lang="en-US" dirty="0" smtClean="0"/>
              <a:t>COSMIC-1 GPS Radio Occultation data for atmospheric  pressure and temperature soundings</a:t>
            </a:r>
          </a:p>
          <a:p>
            <a:pPr marL="548640" lvl="2" indent="-274320">
              <a:buClr>
                <a:schemeClr val="accent3"/>
              </a:buClr>
              <a:buSzPct val="95000"/>
            </a:pPr>
            <a:r>
              <a:rPr lang="en-US" dirty="0" smtClean="0"/>
              <a:t>Jason-3 OSTM data for sea surface height, wave height and wind speed</a:t>
            </a:r>
          </a:p>
          <a:p>
            <a:pPr marL="548640" lvl="2" indent="-274320">
              <a:buClr>
                <a:schemeClr val="accent3"/>
              </a:buClr>
              <a:buSzPct val="95000"/>
            </a:pPr>
            <a:r>
              <a:rPr lang="en-US" dirty="0"/>
              <a:t>GPM GMI level 1 and level 2 products</a:t>
            </a:r>
          </a:p>
          <a:p>
            <a:pPr marL="548640" lvl="2" indent="-274320">
              <a:buClr>
                <a:schemeClr val="accent3"/>
              </a:buClr>
              <a:buSzPct val="95000"/>
            </a:pPr>
            <a:r>
              <a:rPr lang="en-US" dirty="0"/>
              <a:t>GCOM-W1 AMSR2 level 2 </a:t>
            </a:r>
            <a:r>
              <a:rPr lang="en-US" dirty="0" smtClean="0"/>
              <a:t>products</a:t>
            </a:r>
          </a:p>
          <a:p>
            <a:pPr marL="548640" lvl="2" indent="-274320">
              <a:buClr>
                <a:schemeClr val="accent3"/>
              </a:buClr>
              <a:buSzPct val="95000"/>
            </a:pPr>
            <a:endParaRPr lang="en-US" spc="-5" dirty="0" smtClean="0">
              <a:solidFill>
                <a:srgbClr val="050505"/>
              </a:solidFill>
              <a:latin typeface="Constantia" pitchFamily="18" charset="0"/>
              <a:cs typeface="Calibri"/>
            </a:endParaRPr>
          </a:p>
          <a:p>
            <a:pPr marL="274320" lvl="1" indent="-274320">
              <a:buClr>
                <a:schemeClr val="accent3"/>
              </a:buClr>
              <a:buSzPct val="95000"/>
            </a:pPr>
            <a:r>
              <a:rPr lang="en-US" spc="-5" dirty="0" smtClean="0">
                <a:solidFill>
                  <a:srgbClr val="050505"/>
                </a:solidFill>
                <a:latin typeface="Constantia" pitchFamily="18" charset="0"/>
                <a:cs typeface="Calibri"/>
              </a:rPr>
              <a:t>Available in Summer 2017</a:t>
            </a:r>
          </a:p>
          <a:p>
            <a:pPr marL="548640" lvl="2" indent="-274320">
              <a:buClr>
                <a:schemeClr val="accent3"/>
              </a:buClr>
              <a:buSzPct val="95000"/>
            </a:pPr>
            <a:r>
              <a:rPr lang="en-US" spc="-5" dirty="0" err="1" smtClean="0">
                <a:solidFill>
                  <a:srgbClr val="050505"/>
                </a:solidFill>
                <a:latin typeface="Constantia" pitchFamily="18" charset="0"/>
                <a:cs typeface="Calibri"/>
              </a:rPr>
              <a:t>M</a:t>
            </a:r>
            <a:r>
              <a:rPr lang="en-US" dirty="0" err="1" smtClean="0">
                <a:solidFill>
                  <a:srgbClr val="050505"/>
                </a:solidFill>
                <a:latin typeface="Constantia" pitchFamily="18" charset="0"/>
                <a:cs typeface="Calibri"/>
              </a:rPr>
              <a:t>egha-</a:t>
            </a:r>
            <a:r>
              <a:rPr lang="en-US" spc="-110" dirty="0" err="1" smtClean="0">
                <a:solidFill>
                  <a:srgbClr val="050505"/>
                </a:solidFill>
                <a:latin typeface="Constantia" pitchFamily="18" charset="0"/>
                <a:cs typeface="Calibri"/>
              </a:rPr>
              <a:t>T</a:t>
            </a:r>
            <a:r>
              <a:rPr lang="en-US" spc="-30" dirty="0" err="1" smtClean="0">
                <a:solidFill>
                  <a:srgbClr val="050505"/>
                </a:solidFill>
                <a:latin typeface="Constantia" pitchFamily="18" charset="0"/>
                <a:cs typeface="Calibri"/>
              </a:rPr>
              <a:t>r</a:t>
            </a:r>
            <a:r>
              <a:rPr lang="en-US" spc="-5" dirty="0" err="1" smtClean="0">
                <a:solidFill>
                  <a:srgbClr val="050505"/>
                </a:solidFill>
                <a:latin typeface="Constantia" pitchFamily="18" charset="0"/>
                <a:cs typeface="Calibri"/>
              </a:rPr>
              <a:t>o</a:t>
            </a:r>
            <a:r>
              <a:rPr lang="en-US" dirty="0" err="1" smtClean="0">
                <a:solidFill>
                  <a:srgbClr val="050505"/>
                </a:solidFill>
                <a:latin typeface="Constantia" pitchFamily="18" charset="0"/>
                <a:cs typeface="Calibri"/>
              </a:rPr>
              <a:t>p</a:t>
            </a:r>
            <a:r>
              <a:rPr lang="en-US" spc="-5" dirty="0" err="1" smtClean="0">
                <a:solidFill>
                  <a:srgbClr val="050505"/>
                </a:solidFill>
                <a:latin typeface="Constantia" pitchFamily="18" charset="0"/>
                <a:cs typeface="Calibri"/>
              </a:rPr>
              <a:t>i</a:t>
            </a:r>
            <a:r>
              <a:rPr lang="en-US" dirty="0" err="1" smtClean="0">
                <a:solidFill>
                  <a:srgbClr val="050505"/>
                </a:solidFill>
                <a:latin typeface="Constantia" pitchFamily="18" charset="0"/>
                <a:cs typeface="Calibri"/>
              </a:rPr>
              <a:t>ques</a:t>
            </a:r>
            <a:r>
              <a:rPr lang="en-US" dirty="0" smtClean="0">
                <a:solidFill>
                  <a:srgbClr val="050505"/>
                </a:solidFill>
                <a:latin typeface="Constantia" pitchFamily="18" charset="0"/>
                <a:cs typeface="Calibri"/>
              </a:rPr>
              <a:t> </a:t>
            </a:r>
            <a:r>
              <a:rPr lang="en-US" spc="-15" dirty="0" smtClean="0">
                <a:solidFill>
                  <a:srgbClr val="050505"/>
                </a:solidFill>
                <a:latin typeface="Constantia" pitchFamily="18" charset="0"/>
                <a:cs typeface="Calibri"/>
              </a:rPr>
              <a:t>S</a:t>
            </a:r>
            <a:r>
              <a:rPr lang="en-US" dirty="0" smtClean="0">
                <a:solidFill>
                  <a:srgbClr val="050505"/>
                </a:solidFill>
                <a:latin typeface="Constantia" pitchFamily="18" charset="0"/>
                <a:cs typeface="Calibri"/>
              </a:rPr>
              <a:t>A</a:t>
            </a:r>
            <a:r>
              <a:rPr lang="en-US" spc="-10" dirty="0" smtClean="0">
                <a:solidFill>
                  <a:srgbClr val="050505"/>
                </a:solidFill>
                <a:latin typeface="Constantia" pitchFamily="18" charset="0"/>
                <a:cs typeface="Calibri"/>
              </a:rPr>
              <a:t>PH</a:t>
            </a:r>
            <a:r>
              <a:rPr lang="en-US" dirty="0" smtClean="0">
                <a:solidFill>
                  <a:srgbClr val="050505"/>
                </a:solidFill>
                <a:latin typeface="Constantia" pitchFamily="18" charset="0"/>
                <a:cs typeface="Calibri"/>
              </a:rPr>
              <a:t>IR TPW and Rain Rate – Summer 2017</a:t>
            </a:r>
            <a:endParaRPr lang="en-US" dirty="0" smtClean="0"/>
          </a:p>
          <a:p>
            <a:pPr marL="548640" lvl="2" indent="-274320">
              <a:buClr>
                <a:schemeClr val="accent3"/>
              </a:buClr>
              <a:buSzPct val="95000"/>
            </a:pPr>
            <a:r>
              <a:rPr lang="en-US" dirty="0" err="1" smtClean="0"/>
              <a:t>RadarSat</a:t>
            </a:r>
            <a:r>
              <a:rPr lang="en-US" dirty="0" smtClean="0"/>
              <a:t> SAR winds and oil detection</a:t>
            </a:r>
          </a:p>
          <a:p>
            <a:pPr marL="548640" lvl="2" indent="-274320">
              <a:buClr>
                <a:schemeClr val="accent3"/>
              </a:buClr>
              <a:buSzPct val="95000"/>
            </a:pPr>
            <a:r>
              <a:rPr lang="en-US" dirty="0" smtClean="0"/>
              <a:t>Sentinel-1 SAR winds and oil detection</a:t>
            </a:r>
          </a:p>
          <a:p>
            <a:pPr marL="548640" lvl="2" indent="-274320">
              <a:buClr>
                <a:schemeClr val="accent3"/>
              </a:buClr>
              <a:buSzPct val="95000"/>
            </a:pPr>
            <a:r>
              <a:rPr lang="en-US" dirty="0"/>
              <a:t>Sentinel-3 global SSTs and ocean color </a:t>
            </a:r>
            <a:r>
              <a:rPr lang="en-US" dirty="0" smtClean="0"/>
              <a:t>products</a:t>
            </a:r>
          </a:p>
          <a:p>
            <a:pPr marL="548640" lvl="2" indent="-274320">
              <a:buClr>
                <a:schemeClr val="accent3"/>
              </a:buClr>
              <a:buSzPct val="95000"/>
            </a:pPr>
            <a:r>
              <a:rPr lang="en-US" dirty="0" smtClean="0"/>
              <a:t>Blended </a:t>
            </a:r>
            <a:r>
              <a:rPr lang="en-US" dirty="0"/>
              <a:t>Hydro-meteorological products with AMSR2 </a:t>
            </a:r>
            <a:r>
              <a:rPr lang="en-US" dirty="0" smtClean="0"/>
              <a:t>capability</a:t>
            </a:r>
          </a:p>
          <a:p>
            <a:pPr marL="548640" lvl="2" indent="-274320">
              <a:buClr>
                <a:schemeClr val="accent3"/>
              </a:buClr>
              <a:buSzPct val="95000"/>
            </a:pPr>
            <a:r>
              <a:rPr lang="en-US" dirty="0" smtClean="0"/>
              <a:t>In the event some were missed, all data currently on DDS will be available from the PDA </a:t>
            </a:r>
          </a:p>
        </p:txBody>
      </p:sp>
      <p:pic>
        <p:nvPicPr>
          <p:cNvPr id="4" name="Picture 3" descr="NOAA Logo with transparent background.png"/>
          <p:cNvPicPr>
            <a:picLocks noChangeAspect="1"/>
          </p:cNvPicPr>
          <p:nvPr/>
        </p:nvPicPr>
        <p:blipFill>
          <a:blip r:embed="rId2" cstate="print"/>
          <a:stretch>
            <a:fillRect/>
          </a:stretch>
        </p:blipFill>
        <p:spPr>
          <a:xfrm>
            <a:off x="8305800" y="152400"/>
            <a:ext cx="762000" cy="762000"/>
          </a:xfrm>
          <a:prstGeom prst="rect">
            <a:avLst/>
          </a:prstGeom>
        </p:spPr>
      </p:pic>
      <p:sp>
        <p:nvSpPr>
          <p:cNvPr id="5" name="Slide Number Placeholder 4"/>
          <p:cNvSpPr>
            <a:spLocks noGrp="1"/>
          </p:cNvSpPr>
          <p:nvPr>
            <p:ph type="sldNum" sz="quarter" idx="12"/>
          </p:nvPr>
        </p:nvSpPr>
        <p:spPr/>
        <p:txBody>
          <a:bodyPr/>
          <a:lstStyle/>
          <a:p>
            <a:fld id="{1A28AE97-9394-452E-891B-8D2472C60E90}"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75488"/>
          </a:xfrm>
        </p:spPr>
        <p:txBody>
          <a:bodyPr>
            <a:normAutofit fontScale="90000"/>
          </a:bodyPr>
          <a:lstStyle/>
          <a:p>
            <a:r>
              <a:rPr lang="en-US" sz="3200" dirty="0" smtClean="0"/>
              <a:t>                          Non-NOAA Satellite Data on PDA</a:t>
            </a:r>
            <a:endParaRPr lang="en-US" sz="3200" dirty="0"/>
          </a:p>
        </p:txBody>
      </p:sp>
      <p:pic>
        <p:nvPicPr>
          <p:cNvPr id="4" name="Picture 3" descr="NOAA Logo with transparent background.png"/>
          <p:cNvPicPr>
            <a:picLocks noChangeAspect="1"/>
          </p:cNvPicPr>
          <p:nvPr/>
        </p:nvPicPr>
        <p:blipFill>
          <a:blip r:embed="rId2" cstate="print"/>
          <a:stretch>
            <a:fillRect/>
          </a:stretch>
        </p:blipFill>
        <p:spPr>
          <a:xfrm>
            <a:off x="8305800" y="152400"/>
            <a:ext cx="762000" cy="762000"/>
          </a:xfrm>
          <a:prstGeom prst="rect">
            <a:avLst/>
          </a:prstGeom>
        </p:spPr>
      </p:pic>
      <p:sp>
        <p:nvSpPr>
          <p:cNvPr id="5" name="Slide Number Placeholder 4"/>
          <p:cNvSpPr>
            <a:spLocks noGrp="1"/>
          </p:cNvSpPr>
          <p:nvPr>
            <p:ph type="sldNum" sz="quarter" idx="12"/>
          </p:nvPr>
        </p:nvSpPr>
        <p:spPr/>
        <p:txBody>
          <a:bodyPr/>
          <a:lstStyle/>
          <a:p>
            <a:fld id="{1A28AE97-9394-452E-891B-8D2472C60E90}" type="slidenum">
              <a:rPr lang="en-US" smtClean="0"/>
              <a:pPr/>
              <a:t>48</a:t>
            </a:fld>
            <a:endParaRPr lang="en-US" dirty="0"/>
          </a:p>
        </p:txBody>
      </p:sp>
      <p:sp>
        <p:nvSpPr>
          <p:cNvPr id="6" name="Content Placeholder 5"/>
          <p:cNvSpPr>
            <a:spLocks noGrp="1"/>
          </p:cNvSpPr>
          <p:nvPr>
            <p:ph idx="1"/>
          </p:nvPr>
        </p:nvSpPr>
        <p:spPr>
          <a:xfrm>
            <a:off x="457200" y="1066800"/>
            <a:ext cx="8229600" cy="5029200"/>
          </a:xfrm>
        </p:spPr>
        <p:txBody>
          <a:bodyPr/>
          <a:lstStyle/>
          <a:p>
            <a:pPr marL="274320" lvl="1" indent="-274320">
              <a:buClr>
                <a:schemeClr val="accent3"/>
              </a:buClr>
              <a:buSzPct val="95000"/>
            </a:pPr>
            <a:endParaRPr lang="en-US" dirty="0" smtClean="0"/>
          </a:p>
          <a:p>
            <a:pPr marL="274320" lvl="1" indent="-274320">
              <a:buClr>
                <a:schemeClr val="accent3"/>
              </a:buClr>
              <a:buSzPct val="95000"/>
            </a:pPr>
            <a:r>
              <a:rPr lang="en-US" dirty="0" smtClean="0"/>
              <a:t>Future</a:t>
            </a:r>
          </a:p>
          <a:p>
            <a:pPr marL="548640" lvl="2" indent="-274320">
              <a:buClr>
                <a:schemeClr val="accent3"/>
              </a:buClr>
              <a:buSzPct val="95000"/>
            </a:pPr>
            <a:r>
              <a:rPr lang="en-US" dirty="0" smtClean="0"/>
              <a:t>COSMIC-2 – Late 2017 Launch (Taiwan/USAF)</a:t>
            </a:r>
          </a:p>
          <a:p>
            <a:pPr marL="548640" lvl="2" indent="-274320">
              <a:buClr>
                <a:schemeClr val="accent3"/>
              </a:buClr>
              <a:buSzPct val="95000"/>
            </a:pPr>
            <a:r>
              <a:rPr lang="en-US" dirty="0" err="1" smtClean="0"/>
              <a:t>Metop</a:t>
            </a:r>
            <a:r>
              <a:rPr lang="en-US" dirty="0" smtClean="0"/>
              <a:t>-C - all instruments – Launch 2018 (EUMETSAT)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28AE97-9394-452E-891B-8D2472C60E90}" type="slidenum">
              <a:rPr lang="en-US" smtClean="0"/>
              <a:pPr/>
              <a:t>49</a:t>
            </a:fld>
            <a:endParaRPr lang="en-US" dirty="0"/>
          </a:p>
        </p:txBody>
      </p:sp>
      <p:sp>
        <p:nvSpPr>
          <p:cNvPr id="3" name="TextBox 2"/>
          <p:cNvSpPr txBox="1"/>
          <p:nvPr/>
        </p:nvSpPr>
        <p:spPr>
          <a:xfrm>
            <a:off x="1066800" y="2438400"/>
            <a:ext cx="6629400" cy="923330"/>
          </a:xfrm>
          <a:prstGeom prst="rect">
            <a:avLst/>
          </a:prstGeom>
          <a:noFill/>
        </p:spPr>
        <p:txBody>
          <a:bodyPr wrap="square" rtlCol="0">
            <a:spAutoFit/>
          </a:bodyPr>
          <a:lstStyle/>
          <a:p>
            <a:r>
              <a:rPr lang="en-US" dirty="0" smtClean="0"/>
              <a:t>                            </a:t>
            </a:r>
            <a:r>
              <a:rPr lang="en-US" sz="5400" dirty="0" smtClean="0"/>
              <a:t>Thank You!</a:t>
            </a:r>
            <a:endParaRPr lang="en-US"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en-US" dirty="0" smtClean="0"/>
              <a:t>Current GOES Constellation Status</a:t>
            </a:r>
            <a:endParaRPr lang="en-US" dirty="0"/>
          </a:p>
        </p:txBody>
      </p:sp>
      <p:pic>
        <p:nvPicPr>
          <p:cNvPr id="4" name="Picture 3" descr="NOAA Logo with transparent background.png"/>
          <p:cNvPicPr>
            <a:picLocks noChangeAspect="1"/>
          </p:cNvPicPr>
          <p:nvPr/>
        </p:nvPicPr>
        <p:blipFill>
          <a:blip r:embed="rId2" cstate="print"/>
          <a:stretch>
            <a:fillRect/>
          </a:stretch>
        </p:blipFill>
        <p:spPr>
          <a:xfrm>
            <a:off x="8001000" y="76200"/>
            <a:ext cx="1005757" cy="1005757"/>
          </a:xfrm>
          <a:prstGeom prst="rect">
            <a:avLst/>
          </a:prstGeom>
        </p:spPr>
      </p:pic>
      <p:sp>
        <p:nvSpPr>
          <p:cNvPr id="5" name="Slide Number Placeholder 4"/>
          <p:cNvSpPr>
            <a:spLocks noGrp="1"/>
          </p:cNvSpPr>
          <p:nvPr>
            <p:ph type="sldNum" sz="quarter" idx="12"/>
          </p:nvPr>
        </p:nvSpPr>
        <p:spPr/>
        <p:txBody>
          <a:bodyPr/>
          <a:lstStyle/>
          <a:p>
            <a:fld id="{1A28AE97-9394-452E-891B-8D2472C60E90}"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763000" cy="990600"/>
          </a:xfrm>
        </p:spPr>
        <p:txBody>
          <a:bodyPr>
            <a:normAutofit/>
          </a:bodyPr>
          <a:lstStyle/>
          <a:p>
            <a:r>
              <a:rPr lang="en-US" dirty="0" smtClean="0"/>
              <a:t>       </a:t>
            </a:r>
            <a:r>
              <a:rPr lang="en-US" sz="4800" dirty="0" smtClean="0"/>
              <a:t>Back-Up/Supplemental Slides</a:t>
            </a:r>
            <a:endParaRPr lang="en-US" sz="4800" dirty="0"/>
          </a:p>
        </p:txBody>
      </p:sp>
      <p:sp>
        <p:nvSpPr>
          <p:cNvPr id="3" name="Slide Number Placeholder 2"/>
          <p:cNvSpPr>
            <a:spLocks noGrp="1"/>
          </p:cNvSpPr>
          <p:nvPr>
            <p:ph type="sldNum" sz="quarter" idx="12"/>
          </p:nvPr>
        </p:nvSpPr>
        <p:spPr/>
        <p:txBody>
          <a:bodyPr/>
          <a:lstStyle/>
          <a:p>
            <a:fld id="{1A28AE97-9394-452E-891B-8D2472C60E90}" type="slidenum">
              <a:rPr lang="en-US" smtClean="0"/>
              <a:pPr/>
              <a:t>50</a:t>
            </a:fld>
            <a:endParaRPr lang="en-US" dirty="0"/>
          </a:p>
        </p:txBody>
      </p:sp>
    </p:spTree>
    <p:extLst>
      <p:ext uri="{BB962C8B-B14F-4D97-AF65-F5344CB8AC3E}">
        <p14:creationId xmlns:p14="http://schemas.microsoft.com/office/powerpoint/2010/main" val="2461534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441325" y="1004888"/>
            <a:ext cx="184150" cy="244475"/>
          </a:xfrm>
          <a:prstGeom prst="rect">
            <a:avLst/>
          </a:prstGeom>
          <a:noFill/>
          <a:ln w="9525">
            <a:noFill/>
            <a:miter lim="800000"/>
            <a:headEnd/>
            <a:tailEnd/>
          </a:ln>
        </p:spPr>
        <p:txBody>
          <a:bodyPr wrap="none">
            <a:spAutoFit/>
          </a:bodyPr>
          <a:lstStyle/>
          <a:p>
            <a:pPr eaLnBrk="0" hangingPunct="0">
              <a:spcBef>
                <a:spcPct val="20000"/>
              </a:spcBef>
            </a:pPr>
            <a:endParaRPr lang="en-US" sz="1000" dirty="0">
              <a:cs typeface="ＭＳ Ｐゴシック"/>
            </a:endParaRPr>
          </a:p>
        </p:txBody>
      </p:sp>
      <p:sp>
        <p:nvSpPr>
          <p:cNvPr id="17410" name="Rectangle 160"/>
          <p:cNvSpPr>
            <a:spLocks noChangeArrowheads="1"/>
          </p:cNvSpPr>
          <p:nvPr/>
        </p:nvSpPr>
        <p:spPr bwMode="auto">
          <a:xfrm>
            <a:off x="1826996" y="152400"/>
            <a:ext cx="5507470" cy="523220"/>
          </a:xfrm>
          <a:prstGeom prst="rect">
            <a:avLst/>
          </a:prstGeom>
          <a:noFill/>
          <a:ln w="9525">
            <a:noFill/>
            <a:miter lim="800000"/>
            <a:headEnd/>
            <a:tailEnd/>
          </a:ln>
        </p:spPr>
        <p:txBody>
          <a:bodyPr wrap="none">
            <a:spAutoFit/>
          </a:bodyPr>
          <a:lstStyle/>
          <a:p>
            <a:pPr algn="ctr" eaLnBrk="0" hangingPunct="0"/>
            <a:r>
              <a:rPr lang="en-US" sz="2800" b="1" dirty="0">
                <a:cs typeface="ＭＳ Ｐゴシック"/>
              </a:rPr>
              <a:t>NPP S/C Communication </a:t>
            </a:r>
            <a:r>
              <a:rPr lang="en-US" sz="2800" b="1" dirty="0" smtClean="0">
                <a:cs typeface="ＭＳ Ｐゴシック"/>
              </a:rPr>
              <a:t>Links</a:t>
            </a:r>
            <a:endParaRPr lang="en-US" sz="2800" b="1" dirty="0">
              <a:cs typeface="ＭＳ Ｐゴシック"/>
            </a:endParaRPr>
          </a:p>
        </p:txBody>
      </p:sp>
      <p:pic>
        <p:nvPicPr>
          <p:cNvPr id="17411" name="Picture 2"/>
          <p:cNvPicPr>
            <a:picLocks noChangeAspect="1" noChangeArrowheads="1"/>
          </p:cNvPicPr>
          <p:nvPr/>
        </p:nvPicPr>
        <p:blipFill>
          <a:blip r:embed="rId3" cstate="print"/>
          <a:srcRect/>
          <a:stretch>
            <a:fillRect/>
          </a:stretch>
        </p:blipFill>
        <p:spPr bwMode="auto">
          <a:xfrm>
            <a:off x="0" y="1219200"/>
            <a:ext cx="1608138" cy="838200"/>
          </a:xfrm>
          <a:prstGeom prst="rect">
            <a:avLst/>
          </a:prstGeom>
          <a:noFill/>
          <a:ln w="9525">
            <a:noFill/>
            <a:miter lim="800000"/>
            <a:headEnd/>
            <a:tailEnd/>
          </a:ln>
        </p:spPr>
      </p:pic>
      <p:pic>
        <p:nvPicPr>
          <p:cNvPr id="17412" name="Picture 3"/>
          <p:cNvPicPr>
            <a:picLocks noChangeAspect="1" noChangeArrowheads="1"/>
          </p:cNvPicPr>
          <p:nvPr/>
        </p:nvPicPr>
        <p:blipFill>
          <a:blip r:embed="rId4" cstate="print"/>
          <a:srcRect/>
          <a:stretch>
            <a:fillRect/>
          </a:stretch>
        </p:blipFill>
        <p:spPr bwMode="auto">
          <a:xfrm rot="-914434">
            <a:off x="2946400" y="1339850"/>
            <a:ext cx="4279900" cy="2420938"/>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609600" y="5257800"/>
            <a:ext cx="895350" cy="1019175"/>
          </a:xfrm>
          <a:prstGeom prst="rect">
            <a:avLst/>
          </a:prstGeom>
          <a:noFill/>
          <a:ln w="9525">
            <a:noFill/>
            <a:miter lim="800000"/>
            <a:headEnd/>
            <a:tailEnd/>
          </a:ln>
        </p:spPr>
      </p:pic>
      <p:pic>
        <p:nvPicPr>
          <p:cNvPr id="17414" name="Picture 6"/>
          <p:cNvPicPr>
            <a:picLocks noChangeAspect="1" noChangeArrowheads="1"/>
          </p:cNvPicPr>
          <p:nvPr/>
        </p:nvPicPr>
        <p:blipFill>
          <a:blip r:embed="rId5" cstate="print"/>
          <a:srcRect/>
          <a:stretch>
            <a:fillRect/>
          </a:stretch>
        </p:blipFill>
        <p:spPr bwMode="auto">
          <a:xfrm>
            <a:off x="3733800" y="5486400"/>
            <a:ext cx="762000" cy="866775"/>
          </a:xfrm>
          <a:prstGeom prst="rect">
            <a:avLst/>
          </a:prstGeom>
          <a:solidFill>
            <a:schemeClr val="bg1"/>
          </a:solidFill>
          <a:ln w="9525">
            <a:noFill/>
            <a:miter lim="800000"/>
            <a:headEnd/>
            <a:tailEnd/>
          </a:ln>
        </p:spPr>
      </p:pic>
      <p:pic>
        <p:nvPicPr>
          <p:cNvPr id="17415" name="Picture 8"/>
          <p:cNvPicPr>
            <a:picLocks noChangeAspect="1" noChangeArrowheads="1"/>
          </p:cNvPicPr>
          <p:nvPr/>
        </p:nvPicPr>
        <p:blipFill>
          <a:blip r:embed="rId6" cstate="print"/>
          <a:srcRect/>
          <a:stretch>
            <a:fillRect/>
          </a:stretch>
        </p:blipFill>
        <p:spPr bwMode="auto">
          <a:xfrm>
            <a:off x="6581775" y="4724400"/>
            <a:ext cx="1339850" cy="1619250"/>
          </a:xfrm>
          <a:prstGeom prst="rect">
            <a:avLst/>
          </a:prstGeom>
          <a:noFill/>
          <a:ln w="9525">
            <a:noFill/>
            <a:miter lim="800000"/>
            <a:headEnd/>
            <a:tailEnd/>
          </a:ln>
        </p:spPr>
      </p:pic>
      <p:cxnSp>
        <p:nvCxnSpPr>
          <p:cNvPr id="17416" name="Straight Arrow Connector 17"/>
          <p:cNvCxnSpPr>
            <a:cxnSpLocks noChangeShapeType="1"/>
          </p:cNvCxnSpPr>
          <p:nvPr/>
        </p:nvCxnSpPr>
        <p:spPr bwMode="auto">
          <a:xfrm rot="16200000" flipH="1">
            <a:off x="5295900" y="3238500"/>
            <a:ext cx="1905000" cy="1219200"/>
          </a:xfrm>
          <a:prstGeom prst="straightConnector1">
            <a:avLst/>
          </a:prstGeom>
          <a:noFill/>
          <a:ln w="9525" algn="ctr">
            <a:solidFill>
              <a:schemeClr val="tx1"/>
            </a:solidFill>
            <a:round/>
            <a:headEnd/>
            <a:tailEnd type="arrow" w="med" len="med"/>
          </a:ln>
        </p:spPr>
      </p:cxnSp>
      <p:cxnSp>
        <p:nvCxnSpPr>
          <p:cNvPr id="17417" name="Straight Arrow Connector 18"/>
          <p:cNvCxnSpPr>
            <a:cxnSpLocks noChangeShapeType="1"/>
          </p:cNvCxnSpPr>
          <p:nvPr/>
        </p:nvCxnSpPr>
        <p:spPr bwMode="auto">
          <a:xfrm rot="5400000">
            <a:off x="4038600" y="3505200"/>
            <a:ext cx="2209800" cy="1447800"/>
          </a:xfrm>
          <a:prstGeom prst="straightConnector1">
            <a:avLst/>
          </a:prstGeom>
          <a:noFill/>
          <a:ln w="9525" algn="ctr">
            <a:solidFill>
              <a:schemeClr val="tx1"/>
            </a:solidFill>
            <a:round/>
            <a:headEnd/>
            <a:tailEnd type="arrow" w="med" len="med"/>
          </a:ln>
        </p:spPr>
      </p:cxnSp>
      <p:cxnSp>
        <p:nvCxnSpPr>
          <p:cNvPr id="17418" name="Straight Arrow Connector 23"/>
          <p:cNvCxnSpPr>
            <a:cxnSpLocks noChangeShapeType="1"/>
            <a:stCxn id="17428" idx="2"/>
          </p:cNvCxnSpPr>
          <p:nvPr/>
        </p:nvCxnSpPr>
        <p:spPr bwMode="auto">
          <a:xfrm rot="16200000" flipH="1">
            <a:off x="6158706" y="3796507"/>
            <a:ext cx="1169987" cy="533400"/>
          </a:xfrm>
          <a:prstGeom prst="straightConnector1">
            <a:avLst/>
          </a:prstGeom>
          <a:noFill/>
          <a:ln w="9525" algn="ctr">
            <a:solidFill>
              <a:schemeClr val="tx1"/>
            </a:solidFill>
            <a:round/>
            <a:headEnd type="arrow" w="med" len="med"/>
            <a:tailEnd type="arrow" w="med" len="med"/>
          </a:ln>
        </p:spPr>
      </p:cxnSp>
      <p:cxnSp>
        <p:nvCxnSpPr>
          <p:cNvPr id="17419" name="Straight Arrow Connector 25"/>
          <p:cNvCxnSpPr>
            <a:cxnSpLocks noChangeShapeType="1"/>
          </p:cNvCxnSpPr>
          <p:nvPr/>
        </p:nvCxnSpPr>
        <p:spPr bwMode="auto">
          <a:xfrm>
            <a:off x="1608138" y="1638300"/>
            <a:ext cx="3192462" cy="190500"/>
          </a:xfrm>
          <a:prstGeom prst="straightConnector1">
            <a:avLst/>
          </a:prstGeom>
          <a:noFill/>
          <a:ln w="9525" algn="ctr">
            <a:solidFill>
              <a:schemeClr val="tx1"/>
            </a:solidFill>
            <a:round/>
            <a:headEnd type="arrow" w="med" len="med"/>
            <a:tailEnd type="arrow" w="med" len="med"/>
          </a:ln>
        </p:spPr>
      </p:cxnSp>
      <p:cxnSp>
        <p:nvCxnSpPr>
          <p:cNvPr id="17420" name="Straight Arrow Connector 27"/>
          <p:cNvCxnSpPr>
            <a:cxnSpLocks noChangeShapeType="1"/>
          </p:cNvCxnSpPr>
          <p:nvPr/>
        </p:nvCxnSpPr>
        <p:spPr bwMode="auto">
          <a:xfrm rot="16200000" flipH="1">
            <a:off x="-571500" y="3467100"/>
            <a:ext cx="3048000" cy="228600"/>
          </a:xfrm>
          <a:prstGeom prst="straightConnector1">
            <a:avLst/>
          </a:prstGeom>
          <a:noFill/>
          <a:ln w="9525" algn="ctr">
            <a:solidFill>
              <a:schemeClr val="tx1"/>
            </a:solidFill>
            <a:round/>
            <a:headEnd type="arrow" w="med" len="med"/>
            <a:tailEnd type="arrow" w="med" len="med"/>
          </a:ln>
        </p:spPr>
      </p:cxnSp>
      <p:sp>
        <p:nvSpPr>
          <p:cNvPr id="17421" name="Rectangle 31"/>
          <p:cNvSpPr>
            <a:spLocks noChangeArrowheads="1"/>
          </p:cNvSpPr>
          <p:nvPr/>
        </p:nvSpPr>
        <p:spPr bwMode="auto">
          <a:xfrm>
            <a:off x="1600200" y="2362200"/>
            <a:ext cx="1981200" cy="600075"/>
          </a:xfrm>
          <a:prstGeom prst="rect">
            <a:avLst/>
          </a:prstGeom>
          <a:noFill/>
          <a:ln w="9525">
            <a:noFill/>
            <a:miter lim="800000"/>
            <a:headEnd/>
            <a:tailEnd/>
          </a:ln>
        </p:spPr>
        <p:txBody>
          <a:bodyPr>
            <a:spAutoFit/>
          </a:bodyPr>
          <a:lstStyle/>
          <a:p>
            <a:pPr algn="ctr" eaLnBrk="0" hangingPunct="0"/>
            <a:r>
              <a:rPr lang="en-US" sz="1100" b="1" dirty="0">
                <a:cs typeface="ＭＳ Ｐゴシック"/>
              </a:rPr>
              <a:t>TLM: 2247.5MHz</a:t>
            </a:r>
          </a:p>
          <a:p>
            <a:pPr algn="ctr" eaLnBrk="0" hangingPunct="0"/>
            <a:r>
              <a:rPr lang="en-US" sz="1100" b="1" dirty="0">
                <a:cs typeface="ＭＳ Ｐゴシック"/>
              </a:rPr>
              <a:t>1.024, 4.096 or16.384 kbps</a:t>
            </a:r>
          </a:p>
          <a:p>
            <a:pPr algn="ctr" eaLnBrk="0" hangingPunct="0"/>
            <a:r>
              <a:rPr lang="en-US" sz="1100" b="1" dirty="0">
                <a:cs typeface="ＭＳ Ｐゴシック"/>
              </a:rPr>
              <a:t>(Realtime Only)</a:t>
            </a:r>
          </a:p>
        </p:txBody>
      </p:sp>
      <p:sp>
        <p:nvSpPr>
          <p:cNvPr id="17422" name="Rectangle 32"/>
          <p:cNvSpPr>
            <a:spLocks noChangeArrowheads="1"/>
          </p:cNvSpPr>
          <p:nvPr/>
        </p:nvSpPr>
        <p:spPr bwMode="auto">
          <a:xfrm>
            <a:off x="1676400" y="1828800"/>
            <a:ext cx="1828800" cy="430213"/>
          </a:xfrm>
          <a:prstGeom prst="rect">
            <a:avLst/>
          </a:prstGeom>
          <a:noFill/>
          <a:ln w="9525">
            <a:noFill/>
            <a:miter lim="800000"/>
            <a:headEnd/>
            <a:tailEnd/>
          </a:ln>
        </p:spPr>
        <p:txBody>
          <a:bodyPr>
            <a:spAutoFit/>
          </a:bodyPr>
          <a:lstStyle/>
          <a:p>
            <a:pPr algn="ctr" eaLnBrk="0" hangingPunct="0"/>
            <a:r>
              <a:rPr lang="en-US" sz="1100" b="1" dirty="0">
                <a:cs typeface="ＭＳ Ｐゴシック"/>
              </a:rPr>
              <a:t>CMD: 2067.270833 MHz</a:t>
            </a:r>
          </a:p>
          <a:p>
            <a:pPr algn="ctr" eaLnBrk="0" hangingPunct="0"/>
            <a:r>
              <a:rPr lang="en-US" sz="1100" b="1" dirty="0">
                <a:cs typeface="ＭＳ Ｐゴシック"/>
              </a:rPr>
              <a:t>125&amp; 1000 bps</a:t>
            </a:r>
          </a:p>
        </p:txBody>
      </p:sp>
      <p:sp>
        <p:nvSpPr>
          <p:cNvPr id="17423" name="Rectangle 33"/>
          <p:cNvSpPr>
            <a:spLocks noChangeArrowheads="1"/>
          </p:cNvSpPr>
          <p:nvPr/>
        </p:nvSpPr>
        <p:spPr bwMode="auto">
          <a:xfrm>
            <a:off x="990600" y="5105400"/>
            <a:ext cx="1371600" cy="430213"/>
          </a:xfrm>
          <a:prstGeom prst="rect">
            <a:avLst/>
          </a:prstGeom>
          <a:noFill/>
          <a:ln w="9525">
            <a:noFill/>
            <a:miter lim="800000"/>
            <a:headEnd/>
            <a:tailEnd/>
          </a:ln>
        </p:spPr>
        <p:txBody>
          <a:bodyPr>
            <a:spAutoFit/>
          </a:bodyPr>
          <a:lstStyle/>
          <a:p>
            <a:pPr algn="ctr" eaLnBrk="0" hangingPunct="0"/>
            <a:r>
              <a:rPr lang="en-US" sz="1100" b="1" dirty="0">
                <a:cs typeface="ＭＳ Ｐゴシック"/>
              </a:rPr>
              <a:t>TDRSS</a:t>
            </a:r>
          </a:p>
          <a:p>
            <a:pPr algn="ctr" eaLnBrk="0" hangingPunct="0"/>
            <a:r>
              <a:rPr lang="en-US" sz="1100" b="1" dirty="0">
                <a:cs typeface="ＭＳ Ｐゴシック"/>
              </a:rPr>
              <a:t>Ground Link</a:t>
            </a:r>
          </a:p>
        </p:txBody>
      </p:sp>
      <p:sp>
        <p:nvSpPr>
          <p:cNvPr id="17424" name="Rectangle 34"/>
          <p:cNvSpPr>
            <a:spLocks noChangeArrowheads="1"/>
          </p:cNvSpPr>
          <p:nvPr/>
        </p:nvSpPr>
        <p:spPr bwMode="auto">
          <a:xfrm>
            <a:off x="-304800" y="6324600"/>
            <a:ext cx="2667000" cy="523875"/>
          </a:xfrm>
          <a:prstGeom prst="rect">
            <a:avLst/>
          </a:prstGeom>
          <a:noFill/>
          <a:ln w="9525">
            <a:noFill/>
            <a:miter lim="800000"/>
            <a:headEnd/>
            <a:tailEnd/>
          </a:ln>
        </p:spPr>
        <p:txBody>
          <a:bodyPr>
            <a:spAutoFit/>
          </a:bodyPr>
          <a:lstStyle/>
          <a:p>
            <a:pPr algn="ctr" eaLnBrk="0" hangingPunct="0"/>
            <a:r>
              <a:rPr lang="en-US" sz="1400" b="1" dirty="0">
                <a:cs typeface="ＭＳ Ｐゴシック"/>
              </a:rPr>
              <a:t>TDRSS</a:t>
            </a:r>
          </a:p>
          <a:p>
            <a:pPr algn="ctr" eaLnBrk="0" hangingPunct="0"/>
            <a:r>
              <a:rPr lang="en-US" sz="1400" b="1" dirty="0">
                <a:cs typeface="ＭＳ Ｐゴシック"/>
              </a:rPr>
              <a:t>White Sands Station</a:t>
            </a:r>
          </a:p>
        </p:txBody>
      </p:sp>
      <p:sp>
        <p:nvSpPr>
          <p:cNvPr id="17425" name="Rectangle 36"/>
          <p:cNvSpPr>
            <a:spLocks noChangeArrowheads="1"/>
          </p:cNvSpPr>
          <p:nvPr/>
        </p:nvSpPr>
        <p:spPr bwMode="auto">
          <a:xfrm>
            <a:off x="6065838" y="6248400"/>
            <a:ext cx="3078162" cy="369887"/>
          </a:xfrm>
          <a:prstGeom prst="rect">
            <a:avLst/>
          </a:prstGeom>
          <a:noFill/>
          <a:ln w="9525">
            <a:noFill/>
            <a:miter lim="800000"/>
            <a:headEnd/>
            <a:tailEnd/>
          </a:ln>
        </p:spPr>
        <p:txBody>
          <a:bodyPr>
            <a:spAutoFit/>
          </a:bodyPr>
          <a:lstStyle/>
          <a:p>
            <a:pPr algn="ctr" eaLnBrk="0" hangingPunct="0"/>
            <a:r>
              <a:rPr lang="en-US" sz="1800" b="1" dirty="0">
                <a:cs typeface="ＭＳ Ｐゴシック"/>
              </a:rPr>
              <a:t>Svalbard,Norway Station</a:t>
            </a:r>
          </a:p>
        </p:txBody>
      </p:sp>
      <p:sp>
        <p:nvSpPr>
          <p:cNvPr id="17426" name="Rectangle 37"/>
          <p:cNvSpPr>
            <a:spLocks noChangeArrowheads="1"/>
          </p:cNvSpPr>
          <p:nvPr/>
        </p:nvSpPr>
        <p:spPr bwMode="auto">
          <a:xfrm>
            <a:off x="2743200" y="6334125"/>
            <a:ext cx="2743200" cy="523875"/>
          </a:xfrm>
          <a:prstGeom prst="rect">
            <a:avLst/>
          </a:prstGeom>
          <a:solidFill>
            <a:schemeClr val="bg1"/>
          </a:solidFill>
          <a:ln w="9525">
            <a:noFill/>
            <a:miter lim="800000"/>
            <a:headEnd/>
            <a:tailEnd/>
          </a:ln>
        </p:spPr>
        <p:txBody>
          <a:bodyPr>
            <a:spAutoFit/>
          </a:bodyPr>
          <a:lstStyle/>
          <a:p>
            <a:pPr algn="ctr" eaLnBrk="0" hangingPunct="0"/>
            <a:r>
              <a:rPr lang="en-US" sz="1400" b="1" dirty="0">
                <a:solidFill>
                  <a:srgbClr val="FF0000"/>
                </a:solidFill>
                <a:cs typeface="ＭＳ Ｐゴシック"/>
              </a:rPr>
              <a:t>Direct Broadcast Downlink</a:t>
            </a:r>
          </a:p>
          <a:p>
            <a:pPr algn="ctr" eaLnBrk="0" hangingPunct="0"/>
            <a:r>
              <a:rPr lang="en-US" sz="1400" b="1" dirty="0">
                <a:solidFill>
                  <a:srgbClr val="FF0000"/>
                </a:solidFill>
                <a:cs typeface="ＭＳ Ｐゴシック"/>
              </a:rPr>
              <a:t>Direct Readout User Terminal</a:t>
            </a:r>
          </a:p>
        </p:txBody>
      </p:sp>
      <p:sp>
        <p:nvSpPr>
          <p:cNvPr id="17427" name="Rectangle 41"/>
          <p:cNvSpPr>
            <a:spLocks noChangeArrowheads="1"/>
          </p:cNvSpPr>
          <p:nvPr/>
        </p:nvSpPr>
        <p:spPr bwMode="auto">
          <a:xfrm>
            <a:off x="6781800" y="3271838"/>
            <a:ext cx="2209800" cy="461962"/>
          </a:xfrm>
          <a:prstGeom prst="rect">
            <a:avLst/>
          </a:prstGeom>
          <a:noFill/>
          <a:ln w="9525">
            <a:noFill/>
            <a:miter lim="800000"/>
            <a:headEnd/>
            <a:tailEnd/>
          </a:ln>
        </p:spPr>
        <p:txBody>
          <a:bodyPr>
            <a:spAutoFit/>
          </a:bodyPr>
          <a:lstStyle/>
          <a:p>
            <a:pPr algn="ctr" eaLnBrk="0" hangingPunct="0"/>
            <a:r>
              <a:rPr lang="en-US" sz="1200" b="1" dirty="0">
                <a:cs typeface="ＭＳ Ｐゴシック"/>
              </a:rPr>
              <a:t>CMD2067.270833 MHz</a:t>
            </a:r>
          </a:p>
          <a:p>
            <a:pPr algn="ctr" eaLnBrk="0" hangingPunct="0"/>
            <a:r>
              <a:rPr lang="en-US" sz="1200" b="1" dirty="0">
                <a:cs typeface="ＭＳ Ｐゴシック"/>
              </a:rPr>
              <a:t>2,000 &amp; 128,000bps</a:t>
            </a:r>
          </a:p>
        </p:txBody>
      </p:sp>
      <p:sp>
        <p:nvSpPr>
          <p:cNvPr id="17428" name="Rectangle 42"/>
          <p:cNvSpPr>
            <a:spLocks noChangeArrowheads="1"/>
          </p:cNvSpPr>
          <p:nvPr/>
        </p:nvSpPr>
        <p:spPr bwMode="auto">
          <a:xfrm>
            <a:off x="6019800" y="3048000"/>
            <a:ext cx="914400" cy="430213"/>
          </a:xfrm>
          <a:prstGeom prst="rect">
            <a:avLst/>
          </a:prstGeom>
          <a:noFill/>
          <a:ln w="9525">
            <a:noFill/>
            <a:miter lim="800000"/>
            <a:headEnd/>
            <a:tailEnd/>
          </a:ln>
        </p:spPr>
        <p:txBody>
          <a:bodyPr>
            <a:spAutoFit/>
          </a:bodyPr>
          <a:lstStyle/>
          <a:p>
            <a:pPr algn="ctr" eaLnBrk="0" hangingPunct="0"/>
            <a:r>
              <a:rPr lang="en-US" sz="1100" b="1" dirty="0">
                <a:cs typeface="ＭＳ Ｐゴシック"/>
              </a:rPr>
              <a:t>S-Band</a:t>
            </a:r>
          </a:p>
          <a:p>
            <a:pPr algn="ctr" eaLnBrk="0" hangingPunct="0"/>
            <a:r>
              <a:rPr lang="en-US" sz="1100" b="1" dirty="0">
                <a:cs typeface="ＭＳ Ｐゴシック"/>
              </a:rPr>
              <a:t>Antenna</a:t>
            </a:r>
          </a:p>
        </p:txBody>
      </p:sp>
      <p:sp>
        <p:nvSpPr>
          <p:cNvPr id="17429" name="Rectangle 43"/>
          <p:cNvSpPr>
            <a:spLocks noChangeArrowheads="1"/>
          </p:cNvSpPr>
          <p:nvPr/>
        </p:nvSpPr>
        <p:spPr bwMode="auto">
          <a:xfrm>
            <a:off x="5562600" y="2743200"/>
            <a:ext cx="914400" cy="430213"/>
          </a:xfrm>
          <a:prstGeom prst="rect">
            <a:avLst/>
          </a:prstGeom>
          <a:noFill/>
          <a:ln w="9525">
            <a:noFill/>
            <a:miter lim="800000"/>
            <a:headEnd/>
            <a:tailEnd/>
          </a:ln>
        </p:spPr>
        <p:txBody>
          <a:bodyPr>
            <a:spAutoFit/>
          </a:bodyPr>
          <a:lstStyle/>
          <a:p>
            <a:pPr algn="ctr" eaLnBrk="0" hangingPunct="0"/>
            <a:r>
              <a:rPr lang="en-US" sz="1100" b="1" dirty="0">
                <a:solidFill>
                  <a:srgbClr val="FF0000"/>
                </a:solidFill>
                <a:cs typeface="ＭＳ Ｐゴシック"/>
              </a:rPr>
              <a:t>DB</a:t>
            </a:r>
          </a:p>
          <a:p>
            <a:pPr algn="ctr" eaLnBrk="0" hangingPunct="0"/>
            <a:r>
              <a:rPr lang="en-US" sz="1100" b="1" dirty="0">
                <a:solidFill>
                  <a:srgbClr val="FF0000"/>
                </a:solidFill>
                <a:cs typeface="ＭＳ Ｐゴシック"/>
              </a:rPr>
              <a:t>Antenna</a:t>
            </a:r>
          </a:p>
        </p:txBody>
      </p:sp>
      <p:sp>
        <p:nvSpPr>
          <p:cNvPr id="17430" name="Rectangle 44"/>
          <p:cNvSpPr>
            <a:spLocks noChangeArrowheads="1"/>
          </p:cNvSpPr>
          <p:nvPr/>
        </p:nvSpPr>
        <p:spPr bwMode="auto">
          <a:xfrm>
            <a:off x="5029200" y="2438400"/>
            <a:ext cx="914400" cy="430213"/>
          </a:xfrm>
          <a:prstGeom prst="rect">
            <a:avLst/>
          </a:prstGeom>
          <a:noFill/>
          <a:ln w="9525">
            <a:noFill/>
            <a:miter lim="800000"/>
            <a:headEnd/>
            <a:tailEnd/>
          </a:ln>
        </p:spPr>
        <p:txBody>
          <a:bodyPr>
            <a:spAutoFit/>
          </a:bodyPr>
          <a:lstStyle/>
          <a:p>
            <a:pPr algn="ctr" eaLnBrk="0" hangingPunct="0"/>
            <a:r>
              <a:rPr lang="en-US" sz="1100" b="1" dirty="0">
                <a:cs typeface="ＭＳ Ｐゴシック"/>
              </a:rPr>
              <a:t>SMD</a:t>
            </a:r>
          </a:p>
          <a:p>
            <a:pPr algn="ctr" eaLnBrk="0" hangingPunct="0"/>
            <a:r>
              <a:rPr lang="en-US" sz="1100" b="1" dirty="0">
                <a:cs typeface="ＭＳ Ｐゴシック"/>
              </a:rPr>
              <a:t>Antenna</a:t>
            </a:r>
          </a:p>
        </p:txBody>
      </p:sp>
      <p:sp>
        <p:nvSpPr>
          <p:cNvPr id="17431" name="Rectangle 54"/>
          <p:cNvSpPr>
            <a:spLocks noChangeArrowheads="1"/>
          </p:cNvSpPr>
          <p:nvPr/>
        </p:nvSpPr>
        <p:spPr bwMode="auto">
          <a:xfrm>
            <a:off x="7162800" y="3817938"/>
            <a:ext cx="1752600" cy="830262"/>
          </a:xfrm>
          <a:prstGeom prst="rect">
            <a:avLst/>
          </a:prstGeom>
          <a:noFill/>
          <a:ln w="9525">
            <a:noFill/>
            <a:miter lim="800000"/>
            <a:headEnd/>
            <a:tailEnd/>
          </a:ln>
        </p:spPr>
        <p:txBody>
          <a:bodyPr>
            <a:spAutoFit/>
          </a:bodyPr>
          <a:lstStyle/>
          <a:p>
            <a:pPr algn="ctr" eaLnBrk="0" hangingPunct="0"/>
            <a:r>
              <a:rPr lang="en-US" sz="1200" b="1" dirty="0">
                <a:cs typeface="ＭＳ Ｐゴシック"/>
              </a:rPr>
              <a:t>TLM2247.5MHz</a:t>
            </a:r>
          </a:p>
          <a:p>
            <a:pPr algn="ctr" eaLnBrk="0" hangingPunct="0"/>
            <a:r>
              <a:rPr lang="en-US" sz="1200" b="1" dirty="0">
                <a:cs typeface="ＭＳ Ｐゴシック"/>
              </a:rPr>
              <a:t>1.024, 4.096, 16.384,</a:t>
            </a:r>
          </a:p>
          <a:p>
            <a:pPr algn="ctr" eaLnBrk="0" hangingPunct="0"/>
            <a:r>
              <a:rPr lang="en-US" sz="1200" b="1" dirty="0">
                <a:cs typeface="ＭＳ Ｐゴシック"/>
              </a:rPr>
              <a:t>32.768 kbps (Realtime)</a:t>
            </a:r>
          </a:p>
          <a:p>
            <a:pPr algn="ctr" eaLnBrk="0" hangingPunct="0"/>
            <a:r>
              <a:rPr lang="en-US" sz="1200" b="1" dirty="0">
                <a:cs typeface="ＭＳ Ｐゴシック"/>
              </a:rPr>
              <a:t>524.288 kbps (Stored)</a:t>
            </a:r>
          </a:p>
        </p:txBody>
      </p:sp>
      <p:sp>
        <p:nvSpPr>
          <p:cNvPr id="17432" name="Rectangle 55"/>
          <p:cNvSpPr>
            <a:spLocks noChangeArrowheads="1"/>
          </p:cNvSpPr>
          <p:nvPr/>
        </p:nvSpPr>
        <p:spPr bwMode="auto">
          <a:xfrm>
            <a:off x="3352800" y="4948238"/>
            <a:ext cx="1066800" cy="461962"/>
          </a:xfrm>
          <a:prstGeom prst="rect">
            <a:avLst/>
          </a:prstGeom>
          <a:solidFill>
            <a:schemeClr val="bg1"/>
          </a:solidFill>
          <a:ln w="9525">
            <a:noFill/>
            <a:miter lim="800000"/>
            <a:headEnd/>
            <a:tailEnd/>
          </a:ln>
        </p:spPr>
        <p:txBody>
          <a:bodyPr>
            <a:spAutoFit/>
          </a:bodyPr>
          <a:lstStyle/>
          <a:p>
            <a:pPr algn="ctr" eaLnBrk="0" hangingPunct="0"/>
            <a:r>
              <a:rPr lang="en-US" sz="1200" b="1" dirty="0">
                <a:solidFill>
                  <a:srgbClr val="FF0000"/>
                </a:solidFill>
                <a:cs typeface="ＭＳ Ｐゴシック"/>
              </a:rPr>
              <a:t>7.812 GHz</a:t>
            </a:r>
          </a:p>
          <a:p>
            <a:pPr algn="ctr" eaLnBrk="0" hangingPunct="0"/>
            <a:r>
              <a:rPr lang="en-US" sz="1200" b="1" dirty="0">
                <a:solidFill>
                  <a:srgbClr val="FF0000"/>
                </a:solidFill>
                <a:cs typeface="ＭＳ Ｐゴシック"/>
              </a:rPr>
              <a:t>15 Mbps</a:t>
            </a:r>
          </a:p>
        </p:txBody>
      </p:sp>
      <p:sp>
        <p:nvSpPr>
          <p:cNvPr id="17433" name="Rectangle 56"/>
          <p:cNvSpPr>
            <a:spLocks noChangeArrowheads="1"/>
          </p:cNvSpPr>
          <p:nvPr/>
        </p:nvSpPr>
        <p:spPr bwMode="auto">
          <a:xfrm>
            <a:off x="5638800" y="4648200"/>
            <a:ext cx="1371600" cy="461963"/>
          </a:xfrm>
          <a:prstGeom prst="rect">
            <a:avLst/>
          </a:prstGeom>
          <a:noFill/>
          <a:ln w="9525">
            <a:noFill/>
            <a:miter lim="800000"/>
            <a:headEnd/>
            <a:tailEnd/>
          </a:ln>
        </p:spPr>
        <p:txBody>
          <a:bodyPr>
            <a:spAutoFit/>
          </a:bodyPr>
          <a:lstStyle/>
          <a:p>
            <a:pPr algn="ctr" eaLnBrk="0" hangingPunct="0"/>
            <a:r>
              <a:rPr lang="en-US" sz="1200" b="1" dirty="0">
                <a:cs typeface="ＭＳ Ｐゴシック"/>
              </a:rPr>
              <a:t>8.2125GHz</a:t>
            </a:r>
          </a:p>
          <a:p>
            <a:pPr algn="ctr" eaLnBrk="0" hangingPunct="0"/>
            <a:r>
              <a:rPr lang="en-US" sz="1200" b="1" dirty="0">
                <a:cs typeface="ＭＳ Ｐゴシック"/>
              </a:rPr>
              <a:t>300.0Mbps</a:t>
            </a:r>
          </a:p>
        </p:txBody>
      </p:sp>
      <p:sp>
        <p:nvSpPr>
          <p:cNvPr id="17434" name="Rectangle 57"/>
          <p:cNvSpPr>
            <a:spLocks noChangeArrowheads="1"/>
          </p:cNvSpPr>
          <p:nvPr/>
        </p:nvSpPr>
        <p:spPr bwMode="auto">
          <a:xfrm>
            <a:off x="98425" y="1600200"/>
            <a:ext cx="663575" cy="307975"/>
          </a:xfrm>
          <a:prstGeom prst="rect">
            <a:avLst/>
          </a:prstGeom>
          <a:noFill/>
          <a:ln w="9525">
            <a:noFill/>
            <a:miter lim="800000"/>
            <a:headEnd/>
            <a:tailEnd/>
          </a:ln>
        </p:spPr>
        <p:txBody>
          <a:bodyPr wrap="none">
            <a:spAutoFit/>
          </a:bodyPr>
          <a:lstStyle/>
          <a:p>
            <a:pPr algn="ctr" eaLnBrk="0" hangingPunct="0"/>
            <a:r>
              <a:rPr lang="en-US" sz="1400" b="1" dirty="0">
                <a:cs typeface="ＭＳ Ｐゴシック"/>
              </a:rPr>
              <a:t>TDRS</a:t>
            </a:r>
          </a:p>
        </p:txBody>
      </p:sp>
      <p:sp>
        <p:nvSpPr>
          <p:cNvPr id="28" name="Slide Number Placeholder 27"/>
          <p:cNvSpPr>
            <a:spLocks noGrp="1"/>
          </p:cNvSpPr>
          <p:nvPr>
            <p:ph type="sldNum" sz="quarter" idx="12"/>
          </p:nvPr>
        </p:nvSpPr>
        <p:spPr/>
        <p:txBody>
          <a:bodyPr/>
          <a:lstStyle/>
          <a:p>
            <a:fld id="{1A28AE97-9394-452E-891B-8D2472C60E90}"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716279"/>
            <a:ext cx="3926204" cy="1969770"/>
          </a:xfrm>
          <a:prstGeom prst="rect">
            <a:avLst/>
          </a:prstGeom>
        </p:spPr>
        <p:txBody>
          <a:bodyPr vert="horz" wrap="square" lIns="0" tIns="0" rIns="0" bIns="0" rtlCol="0">
            <a:spAutoFit/>
          </a:bodyPr>
          <a:lstStyle/>
          <a:p>
            <a:pPr marL="12700" marR="700405">
              <a:lnSpc>
                <a:spcPct val="100000"/>
              </a:lnSpc>
            </a:pPr>
            <a:r>
              <a:rPr sz="1600" b="1" spc="-10" dirty="0">
                <a:latin typeface="Calibri"/>
                <a:cs typeface="Calibri"/>
              </a:rPr>
              <a:t>S-</a:t>
            </a:r>
            <a:r>
              <a:rPr sz="1600" b="1" spc="-15" dirty="0">
                <a:latin typeface="Calibri"/>
                <a:cs typeface="Calibri"/>
              </a:rPr>
              <a:t>NPP </a:t>
            </a:r>
            <a:r>
              <a:rPr sz="1600" b="1" spc="5" dirty="0">
                <a:latin typeface="Calibri"/>
                <a:cs typeface="Calibri"/>
              </a:rPr>
              <a:t>p</a:t>
            </a:r>
            <a:r>
              <a:rPr sz="1600" b="1" spc="-5" dirty="0">
                <a:latin typeface="Calibri"/>
                <a:cs typeface="Calibri"/>
              </a:rPr>
              <a:t>rim</a:t>
            </a:r>
            <a:r>
              <a:rPr sz="1600" b="1" dirty="0">
                <a:latin typeface="Calibri"/>
                <a:cs typeface="Calibri"/>
              </a:rPr>
              <a:t>e</a:t>
            </a:r>
            <a:r>
              <a:rPr sz="1600" b="1" spc="-20" dirty="0">
                <a:latin typeface="Calibri"/>
                <a:cs typeface="Calibri"/>
              </a:rPr>
              <a:t> </a:t>
            </a:r>
            <a:r>
              <a:rPr sz="1600" b="1" spc="-5" dirty="0">
                <a:latin typeface="Calibri"/>
                <a:cs typeface="Calibri"/>
              </a:rPr>
              <a:t>g</a:t>
            </a:r>
            <a:r>
              <a:rPr sz="1600" b="1" spc="-30" dirty="0">
                <a:latin typeface="Calibri"/>
                <a:cs typeface="Calibri"/>
              </a:rPr>
              <a:t>r</a:t>
            </a:r>
            <a:r>
              <a:rPr sz="1600" b="1" spc="-10" dirty="0">
                <a:latin typeface="Calibri"/>
                <a:cs typeface="Calibri"/>
              </a:rPr>
              <a:t>o</a:t>
            </a:r>
            <a:r>
              <a:rPr sz="1600" b="1" spc="-5" dirty="0">
                <a:latin typeface="Calibri"/>
                <a:cs typeface="Calibri"/>
              </a:rPr>
              <a:t>un</a:t>
            </a:r>
            <a:r>
              <a:rPr sz="1600" b="1" spc="-10" dirty="0">
                <a:latin typeface="Calibri"/>
                <a:cs typeface="Calibri"/>
              </a:rPr>
              <a:t>d</a:t>
            </a:r>
            <a:r>
              <a:rPr sz="1600" b="1" spc="-20" dirty="0">
                <a:latin typeface="Calibri"/>
                <a:cs typeface="Calibri"/>
              </a:rPr>
              <a:t> </a:t>
            </a:r>
            <a:r>
              <a:rPr sz="1600" b="1" spc="-35" dirty="0">
                <a:latin typeface="Calibri"/>
                <a:cs typeface="Calibri"/>
              </a:rPr>
              <a:t>s</a:t>
            </a:r>
            <a:r>
              <a:rPr sz="1600" b="1" spc="-25" dirty="0">
                <a:latin typeface="Calibri"/>
                <a:cs typeface="Calibri"/>
              </a:rPr>
              <a:t>ta</a:t>
            </a:r>
            <a:r>
              <a:rPr sz="1600" b="1" spc="-10" dirty="0">
                <a:latin typeface="Calibri"/>
                <a:cs typeface="Calibri"/>
              </a:rPr>
              <a:t>tion</a:t>
            </a:r>
            <a:r>
              <a:rPr sz="1600" b="1" spc="-30" dirty="0">
                <a:latin typeface="Calibri"/>
                <a:cs typeface="Calibri"/>
              </a:rPr>
              <a:t> </a:t>
            </a:r>
            <a:r>
              <a:rPr sz="1600" b="1" spc="-10" dirty="0">
                <a:latin typeface="Calibri"/>
                <a:cs typeface="Calibri"/>
              </a:rPr>
              <a:t>is </a:t>
            </a:r>
            <a:r>
              <a:rPr sz="1600" b="1" spc="-35" dirty="0">
                <a:latin typeface="Calibri"/>
                <a:cs typeface="Calibri"/>
              </a:rPr>
              <a:t>S</a:t>
            </a:r>
            <a:r>
              <a:rPr sz="1600" b="1" dirty="0">
                <a:latin typeface="Calibri"/>
                <a:cs typeface="Calibri"/>
              </a:rPr>
              <a:t>V</a:t>
            </a:r>
            <a:r>
              <a:rPr sz="1600" b="1" spc="-10" dirty="0">
                <a:latin typeface="Calibri"/>
                <a:cs typeface="Calibri"/>
              </a:rPr>
              <a:t>L (loc</a:t>
            </a:r>
            <a:r>
              <a:rPr sz="1600" b="1" spc="-25" dirty="0">
                <a:latin typeface="Calibri"/>
                <a:cs typeface="Calibri"/>
              </a:rPr>
              <a:t>a</a:t>
            </a:r>
            <a:r>
              <a:rPr sz="1600" b="1" spc="-35" dirty="0">
                <a:latin typeface="Calibri"/>
                <a:cs typeface="Calibri"/>
              </a:rPr>
              <a:t>t</a:t>
            </a:r>
            <a:r>
              <a:rPr sz="1600" b="1" spc="5" dirty="0">
                <a:latin typeface="Calibri"/>
                <a:cs typeface="Calibri"/>
              </a:rPr>
              <a:t>e</a:t>
            </a:r>
            <a:r>
              <a:rPr sz="1600" b="1" spc="-10" dirty="0">
                <a:latin typeface="Calibri"/>
                <a:cs typeface="Calibri"/>
              </a:rPr>
              <a:t>d</a:t>
            </a:r>
            <a:r>
              <a:rPr sz="1600" b="1" spc="-5" dirty="0">
                <a:latin typeface="Calibri"/>
                <a:cs typeface="Calibri"/>
              </a:rPr>
              <a:t> </a:t>
            </a:r>
            <a:r>
              <a:rPr sz="1600" b="1" spc="-10" dirty="0">
                <a:latin typeface="Calibri"/>
                <a:cs typeface="Calibri"/>
              </a:rPr>
              <a:t>in</a:t>
            </a:r>
            <a:r>
              <a:rPr sz="1600" b="1" spc="-5" dirty="0">
                <a:latin typeface="Calibri"/>
                <a:cs typeface="Calibri"/>
              </a:rPr>
              <a:t> </a:t>
            </a:r>
            <a:r>
              <a:rPr sz="1600" b="1" spc="-35" dirty="0">
                <a:latin typeface="Calibri"/>
                <a:cs typeface="Calibri"/>
              </a:rPr>
              <a:t>S</a:t>
            </a:r>
            <a:r>
              <a:rPr sz="1600" b="1" spc="-25" dirty="0">
                <a:latin typeface="Calibri"/>
                <a:cs typeface="Calibri"/>
              </a:rPr>
              <a:t>v</a:t>
            </a:r>
            <a:r>
              <a:rPr sz="1600" b="1" spc="-15" dirty="0">
                <a:latin typeface="Calibri"/>
                <a:cs typeface="Calibri"/>
              </a:rPr>
              <a:t>a</a:t>
            </a:r>
            <a:r>
              <a:rPr sz="1600" b="1" spc="-5" dirty="0">
                <a:latin typeface="Calibri"/>
                <a:cs typeface="Calibri"/>
              </a:rPr>
              <a:t>l</a:t>
            </a:r>
            <a:r>
              <a:rPr sz="1600" b="1" spc="-20" dirty="0">
                <a:latin typeface="Calibri"/>
                <a:cs typeface="Calibri"/>
              </a:rPr>
              <a:t>b</a:t>
            </a:r>
            <a:r>
              <a:rPr sz="1600" b="1" spc="-15" dirty="0">
                <a:latin typeface="Calibri"/>
                <a:cs typeface="Calibri"/>
              </a:rPr>
              <a:t>a</a:t>
            </a:r>
            <a:r>
              <a:rPr sz="1600" b="1" spc="-30" dirty="0">
                <a:latin typeface="Calibri"/>
                <a:cs typeface="Calibri"/>
              </a:rPr>
              <a:t>r</a:t>
            </a:r>
            <a:r>
              <a:rPr sz="1600" b="1" spc="-5" dirty="0">
                <a:latin typeface="Calibri"/>
                <a:cs typeface="Calibri"/>
              </a:rPr>
              <a:t>d,</a:t>
            </a:r>
            <a:r>
              <a:rPr sz="1600" b="1" spc="-60" dirty="0">
                <a:latin typeface="Calibri"/>
                <a:cs typeface="Calibri"/>
              </a:rPr>
              <a:t> </a:t>
            </a:r>
            <a:r>
              <a:rPr sz="1600" b="1" spc="-15" dirty="0">
                <a:latin typeface="Calibri"/>
                <a:cs typeface="Calibri"/>
              </a:rPr>
              <a:t>No</a:t>
            </a:r>
            <a:r>
              <a:rPr sz="1600" b="1" spc="5" dirty="0">
                <a:latin typeface="Calibri"/>
                <a:cs typeface="Calibri"/>
              </a:rPr>
              <a:t>r</a:t>
            </a:r>
            <a:r>
              <a:rPr sz="1600" b="1" spc="-25" dirty="0">
                <a:latin typeface="Calibri"/>
                <a:cs typeface="Calibri"/>
              </a:rPr>
              <a:t>w</a:t>
            </a:r>
            <a:r>
              <a:rPr sz="1600" b="1" spc="-50" dirty="0">
                <a:latin typeface="Calibri"/>
                <a:cs typeface="Calibri"/>
              </a:rPr>
              <a:t>a</a:t>
            </a:r>
            <a:r>
              <a:rPr sz="1600" b="1" spc="-15" dirty="0">
                <a:latin typeface="Calibri"/>
                <a:cs typeface="Calibri"/>
              </a:rPr>
              <a:t>y</a:t>
            </a:r>
            <a:r>
              <a:rPr sz="1600" b="1" spc="-10" dirty="0">
                <a:latin typeface="Calibri"/>
                <a:cs typeface="Calibri"/>
              </a:rPr>
              <a:t>)</a:t>
            </a:r>
            <a:endParaRPr sz="1600" dirty="0">
              <a:latin typeface="Calibri"/>
              <a:cs typeface="Calibri"/>
            </a:endParaRPr>
          </a:p>
          <a:p>
            <a:pPr marL="12700">
              <a:lnSpc>
                <a:spcPct val="100000"/>
              </a:lnSpc>
              <a:buFont typeface="Calibri"/>
              <a:buChar char="-"/>
              <a:tabLst>
                <a:tab pos="133350" algn="l"/>
              </a:tabLst>
            </a:pPr>
            <a:r>
              <a:rPr lang="en-US" sz="1600" dirty="0" smtClean="0">
                <a:latin typeface="Calibri"/>
                <a:cs typeface="Calibri"/>
              </a:rPr>
              <a:t>Solid State Recorder (</a:t>
            </a:r>
            <a:r>
              <a:rPr sz="1600" dirty="0" smtClean="0">
                <a:latin typeface="Calibri"/>
                <a:cs typeface="Calibri"/>
              </a:rPr>
              <a:t>SSR</a:t>
            </a:r>
            <a:r>
              <a:rPr lang="en-US" sz="1600" dirty="0" smtClean="0">
                <a:latin typeface="Calibri"/>
                <a:cs typeface="Calibri"/>
              </a:rPr>
              <a:t>)</a:t>
            </a:r>
            <a:r>
              <a:rPr sz="1600" spc="-5" dirty="0" smtClean="0">
                <a:latin typeface="Calibri"/>
                <a:cs typeface="Calibri"/>
              </a:rPr>
              <a:t> </a:t>
            </a:r>
            <a:r>
              <a:rPr sz="1600" dirty="0">
                <a:latin typeface="Calibri"/>
                <a:cs typeface="Calibri"/>
              </a:rPr>
              <a:t>dump</a:t>
            </a:r>
            <a:r>
              <a:rPr sz="1600" spc="15" dirty="0">
                <a:latin typeface="Calibri"/>
                <a:cs typeface="Calibri"/>
              </a:rPr>
              <a:t> </a:t>
            </a:r>
            <a:r>
              <a:rPr sz="1600" spc="-20" dirty="0">
                <a:latin typeface="Calibri"/>
                <a:cs typeface="Calibri"/>
              </a:rPr>
              <a:t>ev</a:t>
            </a:r>
            <a:r>
              <a:rPr sz="1600" spc="-10" dirty="0">
                <a:latin typeface="Calibri"/>
                <a:cs typeface="Calibri"/>
              </a:rPr>
              <a:t>e</a:t>
            </a:r>
            <a:r>
              <a:rPr sz="1600" spc="-5" dirty="0">
                <a:latin typeface="Calibri"/>
                <a:cs typeface="Calibri"/>
              </a:rPr>
              <a:t>r</a:t>
            </a:r>
            <a:r>
              <a:rPr sz="1600" spc="-10" dirty="0">
                <a:latin typeface="Calibri"/>
                <a:cs typeface="Calibri"/>
              </a:rPr>
              <a:t>y</a:t>
            </a:r>
            <a:r>
              <a:rPr sz="1600" spc="-15" dirty="0">
                <a:latin typeface="Calibri"/>
                <a:cs typeface="Calibri"/>
              </a:rPr>
              <a:t> or</a:t>
            </a:r>
            <a:r>
              <a:rPr sz="1600" dirty="0">
                <a:latin typeface="Calibri"/>
                <a:cs typeface="Calibri"/>
              </a:rPr>
              <a:t>b</a:t>
            </a:r>
            <a:r>
              <a:rPr sz="1600" spc="-5" dirty="0">
                <a:latin typeface="Calibri"/>
                <a:cs typeface="Calibri"/>
              </a:rPr>
              <a:t>i</a:t>
            </a:r>
            <a:r>
              <a:rPr sz="1600" spc="-10" dirty="0">
                <a:latin typeface="Calibri"/>
                <a:cs typeface="Calibri"/>
              </a:rPr>
              <a:t>t</a:t>
            </a:r>
            <a:r>
              <a:rPr sz="1600" spc="20" dirty="0">
                <a:latin typeface="Calibri"/>
                <a:cs typeface="Calibri"/>
              </a:rPr>
              <a:t> </a:t>
            </a:r>
            <a:r>
              <a:rPr sz="1600" spc="-10" dirty="0">
                <a:latin typeface="Calibri"/>
                <a:cs typeface="Calibri"/>
              </a:rPr>
              <a:t>(101</a:t>
            </a:r>
            <a:r>
              <a:rPr sz="1600" spc="5" dirty="0">
                <a:latin typeface="Calibri"/>
                <a:cs typeface="Calibri"/>
              </a:rPr>
              <a:t> </a:t>
            </a:r>
            <a:r>
              <a:rPr sz="1600" dirty="0">
                <a:latin typeface="Calibri"/>
                <a:cs typeface="Calibri"/>
              </a:rPr>
              <a:t>m</a:t>
            </a:r>
            <a:r>
              <a:rPr sz="1600" spc="-5" dirty="0">
                <a:latin typeface="Calibri"/>
                <a:cs typeface="Calibri"/>
              </a:rPr>
              <a:t>i</a:t>
            </a:r>
            <a:r>
              <a:rPr sz="1600" dirty="0">
                <a:latin typeface="Calibri"/>
                <a:cs typeface="Calibri"/>
              </a:rPr>
              <a:t>ns)</a:t>
            </a:r>
          </a:p>
          <a:p>
            <a:pPr marL="12700" marR="6350">
              <a:lnSpc>
                <a:spcPct val="100000"/>
              </a:lnSpc>
              <a:buFont typeface="Calibri"/>
              <a:buChar char="-"/>
              <a:tabLst>
                <a:tab pos="133985" algn="l"/>
              </a:tabLst>
            </a:pPr>
            <a:r>
              <a:rPr sz="1600" spc="-5" dirty="0" smtClean="0">
                <a:latin typeface="Calibri"/>
                <a:cs typeface="Calibri"/>
              </a:rPr>
              <a:t>T</a:t>
            </a:r>
            <a:r>
              <a:rPr lang="en-US" sz="1600" spc="-5" dirty="0" smtClean="0">
                <a:latin typeface="Calibri"/>
                <a:cs typeface="Calibri"/>
              </a:rPr>
              <a:t>racking and Data Relay Satellite System (T</a:t>
            </a:r>
            <a:r>
              <a:rPr sz="1600" spc="-5" dirty="0" smtClean="0">
                <a:latin typeface="Calibri"/>
                <a:cs typeface="Calibri"/>
              </a:rPr>
              <a:t>D</a:t>
            </a:r>
            <a:r>
              <a:rPr sz="1600" spc="-40" dirty="0" smtClean="0">
                <a:latin typeface="Calibri"/>
                <a:cs typeface="Calibri"/>
              </a:rPr>
              <a:t>R</a:t>
            </a:r>
            <a:r>
              <a:rPr sz="1600" dirty="0" smtClean="0">
                <a:latin typeface="Calibri"/>
                <a:cs typeface="Calibri"/>
              </a:rPr>
              <a:t>SS</a:t>
            </a:r>
            <a:r>
              <a:rPr lang="en-US" sz="1600" dirty="0" smtClean="0">
                <a:latin typeface="Calibri"/>
                <a:cs typeface="Calibri"/>
              </a:rPr>
              <a:t>)</a:t>
            </a:r>
            <a:r>
              <a:rPr sz="1600" spc="10" dirty="0" smtClean="0">
                <a:latin typeface="Calibri"/>
                <a:cs typeface="Calibri"/>
              </a:rPr>
              <a:t> </a:t>
            </a:r>
            <a:r>
              <a:rPr sz="1600" spc="-10" dirty="0">
                <a:latin typeface="Calibri"/>
                <a:cs typeface="Calibri"/>
              </a:rPr>
              <a:t>(</a:t>
            </a:r>
            <a:r>
              <a:rPr sz="1600" spc="-25" dirty="0">
                <a:latin typeface="Calibri"/>
                <a:cs typeface="Calibri"/>
              </a:rPr>
              <a:t>W</a:t>
            </a:r>
            <a:r>
              <a:rPr sz="1600" dirty="0">
                <a:latin typeface="Calibri"/>
                <a:cs typeface="Calibri"/>
              </a:rPr>
              <a:t>h</a:t>
            </a:r>
            <a:r>
              <a:rPr sz="1600" spc="-5" dirty="0">
                <a:latin typeface="Calibri"/>
                <a:cs typeface="Calibri"/>
              </a:rPr>
              <a:t>i</a:t>
            </a:r>
            <a:r>
              <a:rPr sz="1600" spc="-40" dirty="0">
                <a:latin typeface="Calibri"/>
                <a:cs typeface="Calibri"/>
              </a:rPr>
              <a:t>t</a:t>
            </a:r>
            <a:r>
              <a:rPr sz="1600" spc="-10" dirty="0">
                <a:latin typeface="Calibri"/>
                <a:cs typeface="Calibri"/>
              </a:rPr>
              <a:t>e</a:t>
            </a:r>
            <a:r>
              <a:rPr sz="1600" spc="25" dirty="0">
                <a:latin typeface="Calibri"/>
                <a:cs typeface="Calibri"/>
              </a:rPr>
              <a:t> </a:t>
            </a:r>
            <a:r>
              <a:rPr sz="1600" dirty="0">
                <a:latin typeface="Calibri"/>
                <a:cs typeface="Calibri"/>
              </a:rPr>
              <a:t>Sands)</a:t>
            </a:r>
            <a:r>
              <a:rPr sz="1600" spc="5" dirty="0">
                <a:latin typeface="Calibri"/>
                <a:cs typeface="Calibri"/>
              </a:rPr>
              <a:t> </a:t>
            </a:r>
            <a:r>
              <a:rPr lang="en-US" sz="1600" spc="5" dirty="0" smtClean="0">
                <a:latin typeface="Calibri"/>
                <a:cs typeface="Calibri"/>
              </a:rPr>
              <a:t>back-up </a:t>
            </a:r>
            <a:r>
              <a:rPr sz="1600" dirty="0" smtClean="0">
                <a:latin typeface="Calibri"/>
                <a:cs typeface="Calibri"/>
              </a:rPr>
              <a:t>supp</a:t>
            </a:r>
            <a:r>
              <a:rPr sz="1600" spc="-5" dirty="0" smtClean="0">
                <a:latin typeface="Calibri"/>
                <a:cs typeface="Calibri"/>
              </a:rPr>
              <a:t>o</a:t>
            </a:r>
            <a:r>
              <a:rPr sz="1600" spc="-15" dirty="0" smtClean="0">
                <a:latin typeface="Calibri"/>
                <a:cs typeface="Calibri"/>
              </a:rPr>
              <a:t>r</a:t>
            </a:r>
            <a:r>
              <a:rPr sz="1600" spc="-10" dirty="0" smtClean="0">
                <a:latin typeface="Calibri"/>
                <a:cs typeface="Calibri"/>
              </a:rPr>
              <a:t>t</a:t>
            </a:r>
            <a:r>
              <a:rPr sz="1600" spc="-5" dirty="0" smtClean="0">
                <a:latin typeface="Calibri"/>
                <a:cs typeface="Calibri"/>
              </a:rPr>
              <a:t> </a:t>
            </a:r>
            <a:r>
              <a:rPr sz="1600" spc="-5" dirty="0">
                <a:latin typeface="Calibri"/>
                <a:cs typeface="Calibri"/>
              </a:rPr>
              <a:t>i</a:t>
            </a:r>
            <a:r>
              <a:rPr sz="1600" dirty="0">
                <a:latin typeface="Calibri"/>
                <a:cs typeface="Calibri"/>
              </a:rPr>
              <a:t>s</a:t>
            </a:r>
            <a:r>
              <a:rPr sz="1600" spc="15" dirty="0">
                <a:latin typeface="Calibri"/>
                <a:cs typeface="Calibri"/>
              </a:rPr>
              <a:t> </a:t>
            </a:r>
            <a:r>
              <a:rPr sz="1600" spc="-25" dirty="0">
                <a:latin typeface="Calibri"/>
                <a:cs typeface="Calibri"/>
              </a:rPr>
              <a:t>a</a:t>
            </a:r>
            <a:r>
              <a:rPr sz="1600" spc="-35" dirty="0">
                <a:latin typeface="Calibri"/>
                <a:cs typeface="Calibri"/>
              </a:rPr>
              <a:t>v</a:t>
            </a:r>
            <a:r>
              <a:rPr sz="1600" dirty="0">
                <a:latin typeface="Calibri"/>
                <a:cs typeface="Calibri"/>
              </a:rPr>
              <a:t>a</a:t>
            </a:r>
            <a:r>
              <a:rPr sz="1600" spc="-5" dirty="0">
                <a:latin typeface="Calibri"/>
                <a:cs typeface="Calibri"/>
              </a:rPr>
              <a:t>il</a:t>
            </a:r>
            <a:r>
              <a:rPr sz="1600" dirty="0">
                <a:latin typeface="Calibri"/>
                <a:cs typeface="Calibri"/>
              </a:rPr>
              <a:t>ab</a:t>
            </a:r>
            <a:r>
              <a:rPr sz="1600" spc="-5" dirty="0">
                <a:latin typeface="Calibri"/>
                <a:cs typeface="Calibri"/>
              </a:rPr>
              <a:t>l</a:t>
            </a:r>
            <a:r>
              <a:rPr sz="1600" spc="-10" dirty="0">
                <a:latin typeface="Calibri"/>
                <a:cs typeface="Calibri"/>
              </a:rPr>
              <a:t>e</a:t>
            </a:r>
            <a:r>
              <a:rPr sz="1600" spc="-5" dirty="0">
                <a:latin typeface="Calibri"/>
                <a:cs typeface="Calibri"/>
              </a:rPr>
              <a:t> </a:t>
            </a:r>
            <a:r>
              <a:rPr sz="1600" spc="-35" dirty="0">
                <a:latin typeface="Calibri"/>
                <a:cs typeface="Calibri"/>
              </a:rPr>
              <a:t>f</a:t>
            </a:r>
            <a:r>
              <a:rPr sz="1600" spc="-5" dirty="0">
                <a:latin typeface="Calibri"/>
                <a:cs typeface="Calibri"/>
              </a:rPr>
              <a:t>o</a:t>
            </a:r>
            <a:r>
              <a:rPr sz="1600" spc="-10" dirty="0">
                <a:latin typeface="Calibri"/>
                <a:cs typeface="Calibri"/>
              </a:rPr>
              <a:t>r</a:t>
            </a:r>
            <a:r>
              <a:rPr sz="1600" spc="-15" dirty="0">
                <a:latin typeface="Calibri"/>
                <a:cs typeface="Calibri"/>
              </a:rPr>
              <a:t> </a:t>
            </a:r>
            <a:r>
              <a:rPr sz="1600" dirty="0">
                <a:latin typeface="Calibri"/>
                <a:cs typeface="Calibri"/>
              </a:rPr>
              <a:t>an</a:t>
            </a:r>
            <a:r>
              <a:rPr sz="1600" spc="-5" dirty="0">
                <a:latin typeface="Calibri"/>
                <a:cs typeface="Calibri"/>
              </a:rPr>
              <a:t>o</a:t>
            </a:r>
            <a:r>
              <a:rPr sz="1600" dirty="0">
                <a:latin typeface="Calibri"/>
                <a:cs typeface="Calibri"/>
              </a:rPr>
              <a:t>ma</a:t>
            </a:r>
            <a:r>
              <a:rPr sz="1600" spc="-5" dirty="0">
                <a:latin typeface="Calibri"/>
                <a:cs typeface="Calibri"/>
              </a:rPr>
              <a:t>l</a:t>
            </a:r>
            <a:r>
              <a:rPr sz="1600" spc="-10" dirty="0">
                <a:latin typeface="Calibri"/>
                <a:cs typeface="Calibri"/>
              </a:rPr>
              <a:t>y</a:t>
            </a:r>
            <a:r>
              <a:rPr sz="1600" spc="10" dirty="0">
                <a:latin typeface="Calibri"/>
                <a:cs typeface="Calibri"/>
              </a:rPr>
              <a:t> </a:t>
            </a:r>
            <a:r>
              <a:rPr sz="1600" spc="-40" dirty="0">
                <a:latin typeface="Calibri"/>
                <a:cs typeface="Calibri"/>
              </a:rPr>
              <a:t>r</a:t>
            </a:r>
            <a:r>
              <a:rPr sz="1600" spc="-10" dirty="0">
                <a:latin typeface="Calibri"/>
                <a:cs typeface="Calibri"/>
              </a:rPr>
              <a:t>e</a:t>
            </a:r>
            <a:r>
              <a:rPr sz="1600" dirty="0">
                <a:latin typeface="Calibri"/>
                <a:cs typeface="Calibri"/>
              </a:rPr>
              <a:t>s</a:t>
            </a:r>
            <a:r>
              <a:rPr sz="1600" spc="-5" dirty="0">
                <a:latin typeface="Calibri"/>
                <a:cs typeface="Calibri"/>
              </a:rPr>
              <a:t>ol</a:t>
            </a:r>
            <a:r>
              <a:rPr sz="1600" dirty="0">
                <a:latin typeface="Calibri"/>
                <a:cs typeface="Calibri"/>
              </a:rPr>
              <a:t>u</a:t>
            </a:r>
            <a:r>
              <a:rPr sz="1600" spc="-15" dirty="0">
                <a:latin typeface="Calibri"/>
                <a:cs typeface="Calibri"/>
              </a:rPr>
              <a:t>t</a:t>
            </a:r>
            <a:r>
              <a:rPr sz="1600" spc="-5" dirty="0">
                <a:latin typeface="Calibri"/>
                <a:cs typeface="Calibri"/>
              </a:rPr>
              <a:t>io</a:t>
            </a:r>
            <a:r>
              <a:rPr sz="1600" dirty="0">
                <a:latin typeface="Calibri"/>
                <a:cs typeface="Calibri"/>
              </a:rPr>
              <a:t>n</a:t>
            </a:r>
            <a:r>
              <a:rPr sz="1600" spc="15" dirty="0">
                <a:latin typeface="Calibri"/>
                <a:cs typeface="Calibri"/>
              </a:rPr>
              <a:t> </a:t>
            </a:r>
            <a:r>
              <a:rPr sz="1600" dirty="0">
                <a:latin typeface="Calibri"/>
                <a:cs typeface="Calibri"/>
              </a:rPr>
              <a:t>and p</a:t>
            </a:r>
            <a:r>
              <a:rPr sz="1600" spc="-40" dirty="0">
                <a:latin typeface="Calibri"/>
                <a:cs typeface="Calibri"/>
              </a:rPr>
              <a:t>r</a:t>
            </a:r>
            <a:r>
              <a:rPr sz="1600" spc="-5" dirty="0">
                <a:latin typeface="Calibri"/>
                <a:cs typeface="Calibri"/>
              </a:rPr>
              <a:t>o</a:t>
            </a:r>
            <a:r>
              <a:rPr sz="1600" dirty="0">
                <a:latin typeface="Calibri"/>
                <a:cs typeface="Calibri"/>
              </a:rPr>
              <a:t>f</a:t>
            </a:r>
            <a:r>
              <a:rPr sz="1600" spc="-5" dirty="0">
                <a:latin typeface="Calibri"/>
                <a:cs typeface="Calibri"/>
              </a:rPr>
              <a:t>i</a:t>
            </a:r>
            <a:r>
              <a:rPr sz="1600" spc="-20" dirty="0">
                <a:latin typeface="Calibri"/>
                <a:cs typeface="Calibri"/>
              </a:rPr>
              <a:t>c</a:t>
            </a:r>
            <a:r>
              <a:rPr sz="1600" spc="-5" dirty="0">
                <a:latin typeface="Calibri"/>
                <a:cs typeface="Calibri"/>
              </a:rPr>
              <a:t>i</a:t>
            </a:r>
            <a:r>
              <a:rPr sz="1600" spc="-10" dirty="0">
                <a:latin typeface="Calibri"/>
                <a:cs typeface="Calibri"/>
              </a:rPr>
              <a:t>e</a:t>
            </a:r>
            <a:r>
              <a:rPr sz="1600" dirty="0">
                <a:latin typeface="Calibri"/>
                <a:cs typeface="Calibri"/>
              </a:rPr>
              <a:t>n</a:t>
            </a:r>
            <a:r>
              <a:rPr sz="1600" spc="-20" dirty="0">
                <a:latin typeface="Calibri"/>
                <a:cs typeface="Calibri"/>
              </a:rPr>
              <a:t>c</a:t>
            </a:r>
            <a:r>
              <a:rPr sz="1600" spc="-10" dirty="0">
                <a:latin typeface="Calibri"/>
                <a:cs typeface="Calibri"/>
              </a:rPr>
              <a:t>y</a:t>
            </a:r>
            <a:r>
              <a:rPr sz="1600" spc="-5" dirty="0">
                <a:latin typeface="Calibri"/>
                <a:cs typeface="Calibri"/>
              </a:rPr>
              <a:t> </a:t>
            </a:r>
            <a:r>
              <a:rPr sz="1600" dirty="0">
                <a:latin typeface="Calibri"/>
                <a:cs typeface="Calibri"/>
              </a:rPr>
              <a:t>pa</a:t>
            </a:r>
            <a:r>
              <a:rPr sz="1600" spc="-10" dirty="0">
                <a:latin typeface="Calibri"/>
                <a:cs typeface="Calibri"/>
              </a:rPr>
              <a:t>sses</a:t>
            </a:r>
            <a:endParaRPr sz="1600" dirty="0">
              <a:latin typeface="Calibri"/>
              <a:cs typeface="Calibri"/>
            </a:endParaRPr>
          </a:p>
        </p:txBody>
      </p:sp>
      <p:sp>
        <p:nvSpPr>
          <p:cNvPr id="3" name="object 3"/>
          <p:cNvSpPr txBox="1"/>
          <p:nvPr/>
        </p:nvSpPr>
        <p:spPr>
          <a:xfrm>
            <a:off x="304800" y="2743200"/>
            <a:ext cx="3959860" cy="2767330"/>
          </a:xfrm>
          <a:prstGeom prst="rect">
            <a:avLst/>
          </a:prstGeom>
        </p:spPr>
        <p:txBody>
          <a:bodyPr vert="horz" wrap="square" lIns="0" tIns="0" rIns="0" bIns="0" rtlCol="0">
            <a:spAutoFit/>
          </a:bodyPr>
          <a:lstStyle/>
          <a:p>
            <a:pPr marL="12700" marR="45085">
              <a:lnSpc>
                <a:spcPct val="100000"/>
              </a:lnSpc>
            </a:pPr>
            <a:r>
              <a:rPr sz="1800" b="1" dirty="0">
                <a:latin typeface="Calibri"/>
                <a:cs typeface="Calibri"/>
              </a:rPr>
              <a:t>J</a:t>
            </a:r>
            <a:r>
              <a:rPr sz="1800" b="1" spc="-10" dirty="0">
                <a:latin typeface="Calibri"/>
                <a:cs typeface="Calibri"/>
              </a:rPr>
              <a:t>PSS-1</a:t>
            </a:r>
            <a:r>
              <a:rPr sz="1800" b="1" spc="-15" dirty="0">
                <a:latin typeface="Calibri"/>
                <a:cs typeface="Calibri"/>
              </a:rPr>
              <a:t> </a:t>
            </a:r>
            <a:r>
              <a:rPr sz="1800" b="1" spc="5" dirty="0">
                <a:latin typeface="Calibri"/>
                <a:cs typeface="Calibri"/>
              </a:rPr>
              <a:t>p</a:t>
            </a:r>
            <a:r>
              <a:rPr sz="1800" b="1" spc="-5" dirty="0">
                <a:latin typeface="Calibri"/>
                <a:cs typeface="Calibri"/>
              </a:rPr>
              <a:t>rim</a:t>
            </a:r>
            <a:r>
              <a:rPr sz="1800" b="1" dirty="0">
                <a:latin typeface="Calibri"/>
                <a:cs typeface="Calibri"/>
              </a:rPr>
              <a:t>e</a:t>
            </a:r>
            <a:r>
              <a:rPr sz="1800" b="1" spc="-20" dirty="0">
                <a:latin typeface="Calibri"/>
                <a:cs typeface="Calibri"/>
              </a:rPr>
              <a:t> </a:t>
            </a:r>
            <a:r>
              <a:rPr sz="1800" b="1" spc="-5" dirty="0">
                <a:latin typeface="Calibri"/>
                <a:cs typeface="Calibri"/>
              </a:rPr>
              <a:t>g</a:t>
            </a:r>
            <a:r>
              <a:rPr sz="1800" b="1" spc="-30" dirty="0">
                <a:latin typeface="Calibri"/>
                <a:cs typeface="Calibri"/>
              </a:rPr>
              <a:t>r</a:t>
            </a:r>
            <a:r>
              <a:rPr sz="1800" b="1" spc="-10" dirty="0">
                <a:latin typeface="Calibri"/>
                <a:cs typeface="Calibri"/>
              </a:rPr>
              <a:t>o</a:t>
            </a:r>
            <a:r>
              <a:rPr sz="1800" b="1" spc="-5" dirty="0">
                <a:latin typeface="Calibri"/>
                <a:cs typeface="Calibri"/>
              </a:rPr>
              <a:t>un</a:t>
            </a:r>
            <a:r>
              <a:rPr sz="1800" b="1" spc="-10" dirty="0">
                <a:latin typeface="Calibri"/>
                <a:cs typeface="Calibri"/>
              </a:rPr>
              <a:t>d</a:t>
            </a:r>
            <a:r>
              <a:rPr sz="1800" b="1" spc="-20" dirty="0">
                <a:latin typeface="Calibri"/>
                <a:cs typeface="Calibri"/>
              </a:rPr>
              <a:t> </a:t>
            </a:r>
            <a:r>
              <a:rPr sz="1800" b="1" spc="-35" dirty="0">
                <a:latin typeface="Calibri"/>
                <a:cs typeface="Calibri"/>
              </a:rPr>
              <a:t>s</a:t>
            </a:r>
            <a:r>
              <a:rPr sz="1800" b="1" spc="-25" dirty="0">
                <a:latin typeface="Calibri"/>
                <a:cs typeface="Calibri"/>
              </a:rPr>
              <a:t>ta</a:t>
            </a:r>
            <a:r>
              <a:rPr sz="1800" b="1" spc="-10" dirty="0">
                <a:latin typeface="Calibri"/>
                <a:cs typeface="Calibri"/>
              </a:rPr>
              <a:t>tio</a:t>
            </a:r>
            <a:r>
              <a:rPr sz="1800" b="1" spc="-5" dirty="0">
                <a:latin typeface="Calibri"/>
                <a:cs typeface="Calibri"/>
              </a:rPr>
              <a:t>n</a:t>
            </a:r>
            <a:r>
              <a:rPr sz="1800" b="1" spc="-10" dirty="0">
                <a:latin typeface="Calibri"/>
                <a:cs typeface="Calibri"/>
              </a:rPr>
              <a:t>s</a:t>
            </a:r>
            <a:r>
              <a:rPr sz="1800" b="1" spc="-45" dirty="0">
                <a:latin typeface="Calibri"/>
                <a:cs typeface="Calibri"/>
              </a:rPr>
              <a:t> </a:t>
            </a:r>
            <a:r>
              <a:rPr sz="1800" b="1" spc="-15" dirty="0">
                <a:latin typeface="Calibri"/>
                <a:cs typeface="Calibri"/>
              </a:rPr>
              <a:t>a</a:t>
            </a:r>
            <a:r>
              <a:rPr sz="1800" b="1" spc="-30" dirty="0">
                <a:latin typeface="Calibri"/>
                <a:cs typeface="Calibri"/>
              </a:rPr>
              <a:t>r</a:t>
            </a:r>
            <a:r>
              <a:rPr sz="1800" b="1" dirty="0">
                <a:latin typeface="Calibri"/>
                <a:cs typeface="Calibri"/>
              </a:rPr>
              <a:t>e</a:t>
            </a:r>
            <a:r>
              <a:rPr sz="1800" b="1" spc="5" dirty="0">
                <a:latin typeface="Calibri"/>
                <a:cs typeface="Calibri"/>
              </a:rPr>
              <a:t> </a:t>
            </a:r>
            <a:r>
              <a:rPr sz="1800" b="1" spc="-35" dirty="0">
                <a:latin typeface="Calibri"/>
                <a:cs typeface="Calibri"/>
              </a:rPr>
              <a:t>S</a:t>
            </a:r>
            <a:r>
              <a:rPr sz="1800" b="1" dirty="0">
                <a:latin typeface="Calibri"/>
                <a:cs typeface="Calibri"/>
              </a:rPr>
              <a:t>V</a:t>
            </a:r>
            <a:r>
              <a:rPr sz="1800" b="1" spc="-10" dirty="0">
                <a:latin typeface="Calibri"/>
                <a:cs typeface="Calibri"/>
              </a:rPr>
              <a:t>L</a:t>
            </a:r>
            <a:r>
              <a:rPr sz="1800" b="1" spc="5" dirty="0">
                <a:latin typeface="Calibri"/>
                <a:cs typeface="Calibri"/>
              </a:rPr>
              <a:t> </a:t>
            </a:r>
            <a:r>
              <a:rPr sz="1800" b="1" spc="-15" dirty="0">
                <a:latin typeface="Calibri"/>
                <a:cs typeface="Calibri"/>
              </a:rPr>
              <a:t>a</a:t>
            </a:r>
            <a:r>
              <a:rPr sz="1800" b="1" spc="-5" dirty="0">
                <a:latin typeface="Calibri"/>
                <a:cs typeface="Calibri"/>
              </a:rPr>
              <a:t>nd</a:t>
            </a:r>
            <a:r>
              <a:rPr sz="1800" b="1" dirty="0">
                <a:latin typeface="Calibri"/>
                <a:cs typeface="Calibri"/>
              </a:rPr>
              <a:t> </a:t>
            </a:r>
            <a:r>
              <a:rPr sz="1800" b="1" spc="-5" dirty="0">
                <a:latin typeface="Calibri"/>
                <a:cs typeface="Calibri"/>
              </a:rPr>
              <a:t>M</a:t>
            </a:r>
            <a:r>
              <a:rPr sz="1800" b="1" dirty="0">
                <a:latin typeface="Calibri"/>
                <a:cs typeface="Calibri"/>
              </a:rPr>
              <a:t>c</a:t>
            </a:r>
            <a:r>
              <a:rPr sz="1800" b="1" spc="-5" dirty="0">
                <a:latin typeface="Calibri"/>
                <a:cs typeface="Calibri"/>
              </a:rPr>
              <a:t>Mu</a:t>
            </a:r>
            <a:r>
              <a:rPr sz="1800" b="1" spc="-30" dirty="0">
                <a:latin typeface="Calibri"/>
                <a:cs typeface="Calibri"/>
              </a:rPr>
              <a:t>r</a:t>
            </a:r>
            <a:r>
              <a:rPr sz="1800" b="1" spc="-5" dirty="0">
                <a:latin typeface="Calibri"/>
                <a:cs typeface="Calibri"/>
              </a:rPr>
              <a:t>d</a:t>
            </a:r>
            <a:r>
              <a:rPr sz="1800" b="1" spc="-10" dirty="0">
                <a:latin typeface="Calibri"/>
                <a:cs typeface="Calibri"/>
              </a:rPr>
              <a:t>o</a:t>
            </a:r>
            <a:r>
              <a:rPr sz="1800" b="1" spc="-30" dirty="0">
                <a:latin typeface="Calibri"/>
                <a:cs typeface="Calibri"/>
              </a:rPr>
              <a:t> </a:t>
            </a:r>
            <a:r>
              <a:rPr sz="1800" b="1" spc="-5" dirty="0">
                <a:latin typeface="Calibri"/>
                <a:cs typeface="Calibri"/>
              </a:rPr>
              <a:t>(l</a:t>
            </a:r>
            <a:r>
              <a:rPr sz="1800" b="1" dirty="0">
                <a:latin typeface="Calibri"/>
                <a:cs typeface="Calibri"/>
              </a:rPr>
              <a:t>o</a:t>
            </a:r>
            <a:r>
              <a:rPr sz="1800" b="1" spc="-10" dirty="0">
                <a:latin typeface="Calibri"/>
                <a:cs typeface="Calibri"/>
              </a:rPr>
              <a:t>c</a:t>
            </a:r>
            <a:r>
              <a:rPr sz="1800" b="1" spc="-25" dirty="0">
                <a:latin typeface="Calibri"/>
                <a:cs typeface="Calibri"/>
              </a:rPr>
              <a:t>a</a:t>
            </a:r>
            <a:r>
              <a:rPr sz="1800" b="1" spc="-35" dirty="0">
                <a:latin typeface="Calibri"/>
                <a:cs typeface="Calibri"/>
              </a:rPr>
              <a:t>t</a:t>
            </a:r>
            <a:r>
              <a:rPr sz="1800" b="1" spc="5" dirty="0">
                <a:latin typeface="Calibri"/>
                <a:cs typeface="Calibri"/>
              </a:rPr>
              <a:t>e</a:t>
            </a:r>
            <a:r>
              <a:rPr sz="1800" b="1" spc="-10" dirty="0">
                <a:latin typeface="Calibri"/>
                <a:cs typeface="Calibri"/>
              </a:rPr>
              <a:t>d</a:t>
            </a:r>
            <a:r>
              <a:rPr sz="1800" b="1" spc="-30" dirty="0">
                <a:latin typeface="Calibri"/>
                <a:cs typeface="Calibri"/>
              </a:rPr>
              <a:t> </a:t>
            </a:r>
            <a:r>
              <a:rPr sz="1800" b="1" spc="-10" dirty="0">
                <a:latin typeface="Calibri"/>
                <a:cs typeface="Calibri"/>
              </a:rPr>
              <a:t>in</a:t>
            </a:r>
            <a:r>
              <a:rPr sz="1800" b="1" spc="-5" dirty="0">
                <a:latin typeface="Calibri"/>
                <a:cs typeface="Calibri"/>
              </a:rPr>
              <a:t> </a:t>
            </a:r>
            <a:r>
              <a:rPr sz="1800" b="1" spc="-15" dirty="0">
                <a:latin typeface="Calibri"/>
                <a:cs typeface="Calibri"/>
              </a:rPr>
              <a:t>A</a:t>
            </a:r>
            <a:r>
              <a:rPr sz="1800" b="1" spc="-20" dirty="0">
                <a:latin typeface="Calibri"/>
                <a:cs typeface="Calibri"/>
              </a:rPr>
              <a:t>n</a:t>
            </a:r>
            <a:r>
              <a:rPr sz="1800" b="1" spc="-25" dirty="0">
                <a:latin typeface="Calibri"/>
                <a:cs typeface="Calibri"/>
              </a:rPr>
              <a:t>t</a:t>
            </a:r>
            <a:r>
              <a:rPr sz="1800" b="1" spc="-15" dirty="0">
                <a:latin typeface="Calibri"/>
                <a:cs typeface="Calibri"/>
              </a:rPr>
              <a:t>a</a:t>
            </a:r>
            <a:r>
              <a:rPr sz="1800" b="1" spc="-30" dirty="0">
                <a:latin typeface="Calibri"/>
                <a:cs typeface="Calibri"/>
              </a:rPr>
              <a:t>r</a:t>
            </a:r>
            <a:r>
              <a:rPr sz="1800" b="1" dirty="0">
                <a:latin typeface="Calibri"/>
                <a:cs typeface="Calibri"/>
              </a:rPr>
              <a:t>ct</a:t>
            </a:r>
            <a:r>
              <a:rPr sz="1800" b="1" spc="-5" dirty="0">
                <a:latin typeface="Calibri"/>
                <a:cs typeface="Calibri"/>
              </a:rPr>
              <a:t>i</a:t>
            </a:r>
            <a:r>
              <a:rPr sz="1800" b="1" spc="-10" dirty="0">
                <a:latin typeface="Calibri"/>
                <a:cs typeface="Calibri"/>
              </a:rPr>
              <a:t>c</a:t>
            </a:r>
            <a:r>
              <a:rPr sz="1800" b="1" spc="-15" dirty="0">
                <a:latin typeface="Calibri"/>
                <a:cs typeface="Calibri"/>
              </a:rPr>
              <a:t>a</a:t>
            </a:r>
            <a:r>
              <a:rPr sz="1800" b="1" spc="-10" dirty="0">
                <a:latin typeface="Calibri"/>
                <a:cs typeface="Calibri"/>
              </a:rPr>
              <a:t>)</a:t>
            </a:r>
            <a:endParaRPr sz="1800" dirty="0">
              <a:latin typeface="Calibri"/>
              <a:cs typeface="Calibri"/>
            </a:endParaRPr>
          </a:p>
          <a:p>
            <a:pPr marL="12700" marR="6350">
              <a:lnSpc>
                <a:spcPct val="100000"/>
              </a:lnSpc>
              <a:buFont typeface="Calibri"/>
              <a:buChar char="-"/>
              <a:tabLst>
                <a:tab pos="133350" algn="l"/>
              </a:tabLst>
            </a:pPr>
            <a:r>
              <a:rPr sz="1800" dirty="0">
                <a:latin typeface="Calibri"/>
                <a:cs typeface="Calibri"/>
              </a:rPr>
              <a:t>SSR</a:t>
            </a:r>
            <a:r>
              <a:rPr sz="1800" spc="-5" dirty="0">
                <a:latin typeface="Calibri"/>
                <a:cs typeface="Calibri"/>
              </a:rPr>
              <a:t> </a:t>
            </a:r>
            <a:r>
              <a:rPr sz="1800" dirty="0">
                <a:latin typeface="Calibri"/>
                <a:cs typeface="Calibri"/>
              </a:rPr>
              <a:t>dum</a:t>
            </a:r>
            <a:r>
              <a:rPr sz="1800" spc="-10" dirty="0">
                <a:latin typeface="Calibri"/>
                <a:cs typeface="Calibri"/>
              </a:rPr>
              <a:t>p</a:t>
            </a:r>
            <a:r>
              <a:rPr sz="1800" dirty="0">
                <a:latin typeface="Calibri"/>
                <a:cs typeface="Calibri"/>
              </a:rPr>
              <a:t>s</a:t>
            </a:r>
            <a:r>
              <a:rPr sz="1800" spc="15" dirty="0">
                <a:latin typeface="Calibri"/>
                <a:cs typeface="Calibri"/>
              </a:rPr>
              <a:t> </a:t>
            </a:r>
            <a:r>
              <a:rPr sz="1800" spc="-15" dirty="0">
                <a:latin typeface="Calibri"/>
                <a:cs typeface="Calibri"/>
              </a:rPr>
              <a:t>t</a:t>
            </a:r>
            <a:r>
              <a:rPr sz="1800" spc="-20" dirty="0">
                <a:latin typeface="Calibri"/>
                <a:cs typeface="Calibri"/>
              </a:rPr>
              <a:t>w</a:t>
            </a:r>
            <a:r>
              <a:rPr sz="1800" spc="-5" dirty="0">
                <a:latin typeface="Calibri"/>
                <a:cs typeface="Calibri"/>
              </a:rPr>
              <a:t>i</a:t>
            </a:r>
            <a:r>
              <a:rPr sz="1800" spc="-20" dirty="0">
                <a:latin typeface="Calibri"/>
                <a:cs typeface="Calibri"/>
              </a:rPr>
              <a:t>c</a:t>
            </a:r>
            <a:r>
              <a:rPr sz="1800" spc="-10" dirty="0">
                <a:latin typeface="Calibri"/>
                <a:cs typeface="Calibri"/>
              </a:rPr>
              <a:t>e</a:t>
            </a:r>
            <a:r>
              <a:rPr sz="1800" spc="15" dirty="0">
                <a:latin typeface="Calibri"/>
                <a:cs typeface="Calibri"/>
              </a:rPr>
              <a:t> </a:t>
            </a:r>
            <a:r>
              <a:rPr sz="1800" dirty="0">
                <a:latin typeface="Calibri"/>
                <a:cs typeface="Calibri"/>
              </a:rPr>
              <a:t>p</a:t>
            </a:r>
            <a:r>
              <a:rPr sz="1800" spc="-10" dirty="0">
                <a:latin typeface="Calibri"/>
                <a:cs typeface="Calibri"/>
              </a:rPr>
              <a:t>er</a:t>
            </a:r>
            <a:r>
              <a:rPr sz="1800" spc="5" dirty="0">
                <a:latin typeface="Calibri"/>
                <a:cs typeface="Calibri"/>
              </a:rPr>
              <a:t> </a:t>
            </a:r>
            <a:r>
              <a:rPr sz="1800" spc="-5" dirty="0">
                <a:latin typeface="Calibri"/>
                <a:cs typeface="Calibri"/>
              </a:rPr>
              <a:t>o</a:t>
            </a:r>
            <a:r>
              <a:rPr sz="1800" spc="-15" dirty="0">
                <a:latin typeface="Calibri"/>
                <a:cs typeface="Calibri"/>
              </a:rPr>
              <a:t>r</a:t>
            </a:r>
            <a:r>
              <a:rPr sz="1800" dirty="0">
                <a:latin typeface="Calibri"/>
                <a:cs typeface="Calibri"/>
              </a:rPr>
              <a:t>b</a:t>
            </a:r>
            <a:r>
              <a:rPr sz="1800" spc="-5" dirty="0">
                <a:latin typeface="Calibri"/>
                <a:cs typeface="Calibri"/>
              </a:rPr>
              <a:t>i</a:t>
            </a:r>
            <a:r>
              <a:rPr sz="1800" spc="-15" dirty="0">
                <a:latin typeface="Calibri"/>
                <a:cs typeface="Calibri"/>
              </a:rPr>
              <a:t>t</a:t>
            </a:r>
            <a:r>
              <a:rPr sz="1800" spc="-5" dirty="0">
                <a:latin typeface="Calibri"/>
                <a:cs typeface="Calibri"/>
              </a:rPr>
              <a:t>,</a:t>
            </a:r>
            <a:r>
              <a:rPr sz="1800" spc="5" dirty="0">
                <a:latin typeface="Calibri"/>
                <a:cs typeface="Calibri"/>
              </a:rPr>
              <a:t> </a:t>
            </a:r>
            <a:r>
              <a:rPr sz="1800" spc="-5" dirty="0">
                <a:latin typeface="Calibri"/>
                <a:cs typeface="Calibri"/>
              </a:rPr>
              <a:t>o</a:t>
            </a:r>
            <a:r>
              <a:rPr sz="1800" dirty="0">
                <a:latin typeface="Calibri"/>
                <a:cs typeface="Calibri"/>
              </a:rPr>
              <a:t>n</a:t>
            </a:r>
            <a:r>
              <a:rPr sz="1800" spc="-10" dirty="0">
                <a:latin typeface="Calibri"/>
                <a:cs typeface="Calibri"/>
              </a:rPr>
              <a:t>e</a:t>
            </a:r>
            <a:r>
              <a:rPr sz="1800" spc="-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5" dirty="0">
                <a:latin typeface="Calibri"/>
                <a:cs typeface="Calibri"/>
              </a:rPr>
              <a:t>l</a:t>
            </a:r>
            <a:r>
              <a:rPr sz="1800" spc="-20" dirty="0">
                <a:latin typeface="Calibri"/>
                <a:cs typeface="Calibri"/>
              </a:rPr>
              <a:t>e</a:t>
            </a:r>
            <a:r>
              <a:rPr sz="1800" spc="-40" dirty="0">
                <a:latin typeface="Calibri"/>
                <a:cs typeface="Calibri"/>
              </a:rPr>
              <a:t>t</a:t>
            </a:r>
            <a:r>
              <a:rPr sz="1800" spc="-10" dirty="0">
                <a:latin typeface="Calibri"/>
                <a:cs typeface="Calibri"/>
              </a:rPr>
              <a:t>e</a:t>
            </a:r>
            <a:r>
              <a:rPr sz="1800" spc="15" dirty="0">
                <a:latin typeface="Calibri"/>
                <a:cs typeface="Calibri"/>
              </a:rPr>
              <a:t> </a:t>
            </a:r>
            <a:r>
              <a:rPr sz="1800" spc="-40" dirty="0">
                <a:latin typeface="Calibri"/>
                <a:cs typeface="Calibri"/>
              </a:rPr>
              <a:t>r</a:t>
            </a:r>
            <a:r>
              <a:rPr sz="1800" spc="-20" dirty="0">
                <a:latin typeface="Calibri"/>
                <a:cs typeface="Calibri"/>
              </a:rPr>
              <a:t>e</a:t>
            </a:r>
            <a:r>
              <a:rPr sz="1800" spc="-10" dirty="0">
                <a:latin typeface="Calibri"/>
                <a:cs typeface="Calibri"/>
              </a:rPr>
              <a:t>v</a:t>
            </a:r>
            <a:r>
              <a:rPr sz="1800" dirty="0">
                <a:latin typeface="Calibri"/>
                <a:cs typeface="Calibri"/>
              </a:rPr>
              <a:t> d</a:t>
            </a:r>
            <a:r>
              <a:rPr sz="1800" spc="-15" dirty="0">
                <a:latin typeface="Calibri"/>
                <a:cs typeface="Calibri"/>
              </a:rPr>
              <a:t>o</a:t>
            </a:r>
            <a:r>
              <a:rPr sz="1800" spc="-20" dirty="0">
                <a:latin typeface="Calibri"/>
                <a:cs typeface="Calibri"/>
              </a:rPr>
              <a:t>w</a:t>
            </a:r>
            <a:r>
              <a:rPr sz="1800" dirty="0">
                <a:latin typeface="Calibri"/>
                <a:cs typeface="Calibri"/>
              </a:rPr>
              <a:t>n</a:t>
            </a:r>
            <a:r>
              <a:rPr sz="1800" spc="25" dirty="0">
                <a:latin typeface="Calibri"/>
                <a:cs typeface="Calibri"/>
              </a:rPr>
              <a:t> </a:t>
            </a:r>
            <a:r>
              <a:rPr sz="1800" spc="-5" dirty="0">
                <a:latin typeface="Calibri"/>
                <a:cs typeface="Calibri"/>
              </a:rPr>
              <a:t>li</a:t>
            </a:r>
            <a:r>
              <a:rPr sz="1800" dirty="0">
                <a:latin typeface="Calibri"/>
                <a:cs typeface="Calibri"/>
              </a:rPr>
              <a:t>n</a:t>
            </a:r>
            <a:r>
              <a:rPr sz="1800" spc="-75" dirty="0">
                <a:latin typeface="Calibri"/>
                <a:cs typeface="Calibri"/>
              </a:rPr>
              <a:t>k</a:t>
            </a:r>
            <a:r>
              <a:rPr sz="1800" spc="-10" dirty="0">
                <a:latin typeface="Calibri"/>
                <a:cs typeface="Calibri"/>
              </a:rPr>
              <a:t>e</a:t>
            </a:r>
            <a:r>
              <a:rPr sz="1800" dirty="0">
                <a:latin typeface="Calibri"/>
                <a:cs typeface="Calibri"/>
              </a:rPr>
              <a:t>d</a:t>
            </a:r>
            <a:r>
              <a:rPr sz="1800" spc="15" dirty="0">
                <a:latin typeface="Calibri"/>
                <a:cs typeface="Calibri"/>
              </a:rPr>
              <a:t> </a:t>
            </a:r>
            <a:r>
              <a:rPr sz="1800" spc="-10" dirty="0">
                <a:latin typeface="Calibri"/>
                <a:cs typeface="Calibri"/>
              </a:rPr>
              <a:t>ea</a:t>
            </a:r>
            <a:r>
              <a:rPr sz="1800" spc="-20" dirty="0">
                <a:latin typeface="Calibri"/>
                <a:cs typeface="Calibri"/>
              </a:rPr>
              <a:t>c</a:t>
            </a:r>
            <a:r>
              <a:rPr sz="1800" dirty="0">
                <a:latin typeface="Calibri"/>
                <a:cs typeface="Calibri"/>
              </a:rPr>
              <a:t>h</a:t>
            </a:r>
            <a:r>
              <a:rPr sz="1800" spc="15" dirty="0">
                <a:latin typeface="Calibri"/>
                <a:cs typeface="Calibri"/>
              </a:rPr>
              <a:t> </a:t>
            </a:r>
            <a:r>
              <a:rPr sz="1800" dirty="0">
                <a:latin typeface="Calibri"/>
                <a:cs typeface="Calibri"/>
              </a:rPr>
              <a:t>dump</a:t>
            </a:r>
            <a:r>
              <a:rPr sz="1800" spc="15" dirty="0">
                <a:latin typeface="Calibri"/>
                <a:cs typeface="Calibri"/>
              </a:rPr>
              <a:t> </a:t>
            </a:r>
            <a:r>
              <a:rPr sz="1800" spc="-10" dirty="0">
                <a:latin typeface="Calibri"/>
                <a:cs typeface="Calibri"/>
              </a:rPr>
              <a:t>(1</a:t>
            </a:r>
            <a:r>
              <a:rPr sz="1800" dirty="0">
                <a:latin typeface="Calibri"/>
                <a:cs typeface="Calibri"/>
              </a:rPr>
              <a:t>/2 </a:t>
            </a:r>
            <a:r>
              <a:rPr sz="1800" spc="-5" dirty="0">
                <a:latin typeface="Calibri"/>
                <a:cs typeface="Calibri"/>
              </a:rPr>
              <a:t>o</a:t>
            </a:r>
            <a:r>
              <a:rPr sz="1800" spc="-15" dirty="0">
                <a:latin typeface="Calibri"/>
                <a:cs typeface="Calibri"/>
              </a:rPr>
              <a:t>r</a:t>
            </a:r>
            <a:r>
              <a:rPr sz="1800" dirty="0">
                <a:latin typeface="Calibri"/>
                <a:cs typeface="Calibri"/>
              </a:rPr>
              <a:t>b</a:t>
            </a:r>
            <a:r>
              <a:rPr sz="1800" spc="-5" dirty="0">
                <a:latin typeface="Calibri"/>
                <a:cs typeface="Calibri"/>
              </a:rPr>
              <a:t>i</a:t>
            </a:r>
            <a:r>
              <a:rPr sz="1800" spc="-10" dirty="0">
                <a:latin typeface="Calibri"/>
                <a:cs typeface="Calibri"/>
              </a:rPr>
              <a:t>t</a:t>
            </a:r>
            <a:r>
              <a:rPr sz="1800" spc="-5" dirty="0">
                <a:latin typeface="Calibri"/>
                <a:cs typeface="Calibri"/>
              </a:rPr>
              <a:t> </a:t>
            </a:r>
            <a:r>
              <a:rPr sz="1800" spc="-15" dirty="0">
                <a:latin typeface="Calibri"/>
                <a:cs typeface="Calibri"/>
              </a:rPr>
              <a:t>o</a:t>
            </a:r>
            <a:r>
              <a:rPr sz="1800" spc="-20" dirty="0">
                <a:latin typeface="Calibri"/>
                <a:cs typeface="Calibri"/>
              </a:rPr>
              <a:t>v</a:t>
            </a:r>
            <a:r>
              <a:rPr sz="1800" spc="-10" dirty="0">
                <a:latin typeface="Calibri"/>
                <a:cs typeface="Calibri"/>
              </a:rPr>
              <a:t>e</a:t>
            </a:r>
            <a:r>
              <a:rPr sz="1800" spc="-15" dirty="0">
                <a:latin typeface="Calibri"/>
                <a:cs typeface="Calibri"/>
              </a:rPr>
              <a:t>r</a:t>
            </a:r>
            <a:r>
              <a:rPr sz="1800" spc="-5" dirty="0">
                <a:latin typeface="Calibri"/>
                <a:cs typeface="Calibri"/>
              </a:rPr>
              <a:t>l</a:t>
            </a:r>
            <a:r>
              <a:rPr sz="1800" dirty="0">
                <a:latin typeface="Calibri"/>
                <a:cs typeface="Calibri"/>
              </a:rPr>
              <a:t>ap)</a:t>
            </a:r>
          </a:p>
          <a:p>
            <a:pPr marL="13335" marR="320675" indent="-635">
              <a:lnSpc>
                <a:spcPct val="100000"/>
              </a:lnSpc>
              <a:buFont typeface="Calibri"/>
              <a:buChar char="-"/>
              <a:tabLst>
                <a:tab pos="133985" algn="l"/>
              </a:tabLst>
            </a:pPr>
            <a:r>
              <a:rPr sz="1800" spc="-35" dirty="0">
                <a:latin typeface="Calibri"/>
                <a:cs typeface="Calibri"/>
              </a:rPr>
              <a:t>K</a:t>
            </a:r>
            <a:r>
              <a:rPr sz="1800" spc="-10" dirty="0">
                <a:latin typeface="Calibri"/>
                <a:cs typeface="Calibri"/>
              </a:rPr>
              <a:t>a</a:t>
            </a:r>
            <a:r>
              <a:rPr sz="1800" dirty="0">
                <a:latin typeface="Calibri"/>
                <a:cs typeface="Calibri"/>
              </a:rPr>
              <a:t>-band </a:t>
            </a:r>
            <a:r>
              <a:rPr sz="1800" dirty="0" smtClean="0">
                <a:latin typeface="Calibri"/>
                <a:cs typeface="Calibri"/>
              </a:rPr>
              <a:t>a</a:t>
            </a:r>
            <a:r>
              <a:rPr sz="1800" spc="-5" dirty="0" smtClean="0">
                <a:latin typeface="Calibri"/>
                <a:cs typeface="Calibri"/>
              </a:rPr>
              <a:t>l</a:t>
            </a:r>
            <a:r>
              <a:rPr sz="1800" dirty="0" smtClean="0">
                <a:latin typeface="Calibri"/>
                <a:cs typeface="Calibri"/>
              </a:rPr>
              <a:t>so </a:t>
            </a:r>
            <a:r>
              <a:rPr sz="1800" spc="-25" dirty="0">
                <a:latin typeface="Calibri"/>
                <a:cs typeface="Calibri"/>
              </a:rPr>
              <a:t>a</a:t>
            </a:r>
            <a:r>
              <a:rPr sz="1800" spc="-35" dirty="0">
                <a:latin typeface="Calibri"/>
                <a:cs typeface="Calibri"/>
              </a:rPr>
              <a:t>v</a:t>
            </a:r>
            <a:r>
              <a:rPr sz="1800" dirty="0">
                <a:latin typeface="Calibri"/>
                <a:cs typeface="Calibri"/>
              </a:rPr>
              <a:t>a</a:t>
            </a:r>
            <a:r>
              <a:rPr sz="1800" spc="-5" dirty="0">
                <a:latin typeface="Calibri"/>
                <a:cs typeface="Calibri"/>
              </a:rPr>
              <a:t>il</a:t>
            </a:r>
            <a:r>
              <a:rPr sz="1800" dirty="0">
                <a:latin typeface="Calibri"/>
                <a:cs typeface="Calibri"/>
              </a:rPr>
              <a:t>ab</a:t>
            </a:r>
            <a:r>
              <a:rPr sz="1800" spc="-5" dirty="0">
                <a:latin typeface="Calibri"/>
                <a:cs typeface="Calibri"/>
              </a:rPr>
              <a:t>l</a:t>
            </a:r>
            <a:r>
              <a:rPr sz="1800" spc="-10" dirty="0">
                <a:latin typeface="Calibri"/>
                <a:cs typeface="Calibri"/>
              </a:rPr>
              <a:t>e</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0" dirty="0">
                <a:latin typeface="Calibri"/>
                <a:cs typeface="Calibri"/>
              </a:rPr>
              <a:t>J</a:t>
            </a:r>
            <a:r>
              <a:rPr sz="1800" dirty="0">
                <a:latin typeface="Calibri"/>
                <a:cs typeface="Calibri"/>
              </a:rPr>
              <a:t>-</a:t>
            </a:r>
            <a:r>
              <a:rPr sz="1800" spc="-10" dirty="0">
                <a:latin typeface="Calibri"/>
                <a:cs typeface="Calibri"/>
              </a:rPr>
              <a:t>1</a:t>
            </a:r>
            <a:r>
              <a:rPr sz="1800" dirty="0">
                <a:latin typeface="Calibri"/>
                <a:cs typeface="Calibri"/>
              </a:rPr>
              <a:t> </a:t>
            </a:r>
            <a:r>
              <a:rPr sz="1800" spc="-10" dirty="0">
                <a:latin typeface="Calibri"/>
                <a:cs typeface="Calibri"/>
              </a:rPr>
              <a:t>v</a:t>
            </a:r>
            <a:r>
              <a:rPr sz="1800" spc="-5" dirty="0">
                <a:latin typeface="Calibri"/>
                <a:cs typeface="Calibri"/>
              </a:rPr>
              <a:t>i</a:t>
            </a:r>
            <a:r>
              <a:rPr sz="1800" dirty="0">
                <a:latin typeface="Calibri"/>
                <a:cs typeface="Calibri"/>
              </a:rPr>
              <a:t>a </a:t>
            </a:r>
            <a:r>
              <a:rPr sz="1800" spc="-5" dirty="0">
                <a:latin typeface="Calibri"/>
                <a:cs typeface="Calibri"/>
              </a:rPr>
              <a:t>TD</a:t>
            </a:r>
            <a:r>
              <a:rPr sz="1800" spc="-40" dirty="0">
                <a:latin typeface="Calibri"/>
                <a:cs typeface="Calibri"/>
              </a:rPr>
              <a:t>R</a:t>
            </a:r>
            <a:r>
              <a:rPr sz="1800" dirty="0">
                <a:latin typeface="Calibri"/>
                <a:cs typeface="Calibri"/>
              </a:rPr>
              <a:t>SS as</a:t>
            </a:r>
            <a:r>
              <a:rPr sz="1800" spc="-10" dirty="0">
                <a:latin typeface="Calibri"/>
                <a:cs typeface="Calibri"/>
              </a:rPr>
              <a:t> </a:t>
            </a:r>
            <a:r>
              <a:rPr sz="1800" spc="-30" dirty="0">
                <a:latin typeface="Calibri"/>
                <a:cs typeface="Calibri"/>
              </a:rPr>
              <a:t>c</a:t>
            </a:r>
            <a:r>
              <a:rPr sz="1800" spc="-5" dirty="0">
                <a:latin typeface="Calibri"/>
                <a:cs typeface="Calibri"/>
              </a:rPr>
              <a:t>o</a:t>
            </a:r>
            <a:r>
              <a:rPr sz="1800" spc="-10" dirty="0">
                <a:latin typeface="Calibri"/>
                <a:cs typeface="Calibri"/>
              </a:rPr>
              <a:t>n</a:t>
            </a:r>
            <a:r>
              <a:rPr sz="1800" spc="-15" dirty="0">
                <a:latin typeface="Calibri"/>
                <a:cs typeface="Calibri"/>
              </a:rPr>
              <a:t>t</a:t>
            </a:r>
            <a:r>
              <a:rPr sz="1800" spc="-5" dirty="0">
                <a:latin typeface="Calibri"/>
                <a:cs typeface="Calibri"/>
              </a:rPr>
              <a:t>i</a:t>
            </a:r>
            <a:r>
              <a:rPr sz="1800" dirty="0">
                <a:latin typeface="Calibri"/>
                <a:cs typeface="Calibri"/>
              </a:rPr>
              <a:t>n</a:t>
            </a:r>
            <a:r>
              <a:rPr sz="1800" spc="-20" dirty="0">
                <a:latin typeface="Calibri"/>
                <a:cs typeface="Calibri"/>
              </a:rPr>
              <a:t>g</a:t>
            </a:r>
            <a:r>
              <a:rPr sz="1800" spc="-10" dirty="0">
                <a:latin typeface="Calibri"/>
                <a:cs typeface="Calibri"/>
              </a:rPr>
              <a:t>e</a:t>
            </a:r>
            <a:r>
              <a:rPr sz="1800" dirty="0">
                <a:latin typeface="Calibri"/>
                <a:cs typeface="Calibri"/>
              </a:rPr>
              <a:t>n</a:t>
            </a:r>
            <a:r>
              <a:rPr sz="1800" spc="-20" dirty="0">
                <a:latin typeface="Calibri"/>
                <a:cs typeface="Calibri"/>
              </a:rPr>
              <a:t>c</a:t>
            </a:r>
            <a:r>
              <a:rPr sz="1800" spc="-10" dirty="0">
                <a:latin typeface="Calibri"/>
                <a:cs typeface="Calibri"/>
              </a:rPr>
              <a:t>y</a:t>
            </a:r>
            <a:endParaRPr sz="1800" dirty="0">
              <a:latin typeface="Calibri"/>
              <a:cs typeface="Calibri"/>
            </a:endParaRPr>
          </a:p>
          <a:p>
            <a:pPr marL="13335" marR="39370">
              <a:lnSpc>
                <a:spcPct val="100000"/>
              </a:lnSpc>
              <a:buFont typeface="Calibri"/>
              <a:buChar char="-"/>
              <a:tabLst>
                <a:tab pos="133985" algn="l"/>
              </a:tabLst>
            </a:pPr>
            <a:r>
              <a:rPr sz="1800" spc="-5" dirty="0">
                <a:latin typeface="Calibri"/>
                <a:cs typeface="Calibri"/>
              </a:rPr>
              <a:t>TD</a:t>
            </a:r>
            <a:r>
              <a:rPr sz="1800" spc="-40" dirty="0">
                <a:latin typeface="Calibri"/>
                <a:cs typeface="Calibri"/>
              </a:rPr>
              <a:t>R</a:t>
            </a:r>
            <a:r>
              <a:rPr sz="1800" dirty="0">
                <a:latin typeface="Calibri"/>
                <a:cs typeface="Calibri"/>
              </a:rPr>
              <a:t>SS</a:t>
            </a:r>
            <a:r>
              <a:rPr sz="1800" spc="10" dirty="0">
                <a:latin typeface="Calibri"/>
                <a:cs typeface="Calibri"/>
              </a:rPr>
              <a:t> </a:t>
            </a:r>
            <a:r>
              <a:rPr sz="1800" spc="-10" dirty="0">
                <a:latin typeface="Calibri"/>
                <a:cs typeface="Calibri"/>
              </a:rPr>
              <a:t>(</a:t>
            </a:r>
            <a:r>
              <a:rPr sz="1800" spc="-25" dirty="0">
                <a:latin typeface="Calibri"/>
                <a:cs typeface="Calibri"/>
              </a:rPr>
              <a:t>W</a:t>
            </a:r>
            <a:r>
              <a:rPr sz="1800" dirty="0">
                <a:latin typeface="Calibri"/>
                <a:cs typeface="Calibri"/>
              </a:rPr>
              <a:t>h</a:t>
            </a:r>
            <a:r>
              <a:rPr sz="1800" spc="-5" dirty="0">
                <a:latin typeface="Calibri"/>
                <a:cs typeface="Calibri"/>
              </a:rPr>
              <a:t>i</a:t>
            </a:r>
            <a:r>
              <a:rPr sz="1800" spc="-40" dirty="0">
                <a:latin typeface="Calibri"/>
                <a:cs typeface="Calibri"/>
              </a:rPr>
              <a:t>t</a:t>
            </a:r>
            <a:r>
              <a:rPr sz="1800" spc="-10" dirty="0">
                <a:latin typeface="Calibri"/>
                <a:cs typeface="Calibri"/>
              </a:rPr>
              <a:t>e</a:t>
            </a:r>
            <a:r>
              <a:rPr sz="1800" spc="25" dirty="0">
                <a:latin typeface="Calibri"/>
                <a:cs typeface="Calibri"/>
              </a:rPr>
              <a:t> </a:t>
            </a:r>
            <a:r>
              <a:rPr sz="1800" dirty="0">
                <a:latin typeface="Calibri"/>
                <a:cs typeface="Calibri"/>
              </a:rPr>
              <a:t>Sands)</a:t>
            </a:r>
            <a:r>
              <a:rPr sz="1800" spc="5" dirty="0">
                <a:latin typeface="Calibri"/>
                <a:cs typeface="Calibri"/>
              </a:rPr>
              <a:t> </a:t>
            </a:r>
            <a:r>
              <a:rPr lang="en-US" sz="1800" spc="5" dirty="0" smtClean="0">
                <a:latin typeface="Calibri"/>
                <a:cs typeface="Calibri"/>
              </a:rPr>
              <a:t>back-up </a:t>
            </a:r>
            <a:r>
              <a:rPr sz="1800" dirty="0" smtClean="0">
                <a:latin typeface="Calibri"/>
                <a:cs typeface="Calibri"/>
              </a:rPr>
              <a:t>supp</a:t>
            </a:r>
            <a:r>
              <a:rPr sz="1800" spc="-5" dirty="0" smtClean="0">
                <a:latin typeface="Calibri"/>
                <a:cs typeface="Calibri"/>
              </a:rPr>
              <a:t>o</a:t>
            </a:r>
            <a:r>
              <a:rPr sz="1800" spc="-15" dirty="0" smtClean="0">
                <a:latin typeface="Calibri"/>
                <a:cs typeface="Calibri"/>
              </a:rPr>
              <a:t>r</a:t>
            </a:r>
            <a:r>
              <a:rPr sz="1800" spc="-10" dirty="0" smtClean="0">
                <a:latin typeface="Calibri"/>
                <a:cs typeface="Calibri"/>
              </a:rPr>
              <a:t>t</a:t>
            </a:r>
            <a:r>
              <a:rPr sz="1800" spc="-5" dirty="0" smtClean="0">
                <a:latin typeface="Calibri"/>
                <a:cs typeface="Calibri"/>
              </a:rPr>
              <a:t> </a:t>
            </a:r>
            <a:r>
              <a:rPr sz="1800" spc="-5" dirty="0">
                <a:latin typeface="Calibri"/>
                <a:cs typeface="Calibri"/>
              </a:rPr>
              <a:t>i</a:t>
            </a:r>
            <a:r>
              <a:rPr sz="1800" dirty="0">
                <a:latin typeface="Calibri"/>
                <a:cs typeface="Calibri"/>
              </a:rPr>
              <a:t>s</a:t>
            </a:r>
            <a:r>
              <a:rPr sz="1800" spc="15" dirty="0">
                <a:latin typeface="Calibri"/>
                <a:cs typeface="Calibri"/>
              </a:rPr>
              <a:t> </a:t>
            </a:r>
            <a:r>
              <a:rPr sz="1800" spc="-25" dirty="0">
                <a:latin typeface="Calibri"/>
                <a:cs typeface="Calibri"/>
              </a:rPr>
              <a:t>a</a:t>
            </a:r>
            <a:r>
              <a:rPr sz="1800" spc="-35" dirty="0">
                <a:latin typeface="Calibri"/>
                <a:cs typeface="Calibri"/>
              </a:rPr>
              <a:t>v</a:t>
            </a:r>
            <a:r>
              <a:rPr sz="1800" dirty="0">
                <a:latin typeface="Calibri"/>
                <a:cs typeface="Calibri"/>
              </a:rPr>
              <a:t>a</a:t>
            </a:r>
            <a:r>
              <a:rPr sz="1800" spc="-5" dirty="0">
                <a:latin typeface="Calibri"/>
                <a:cs typeface="Calibri"/>
              </a:rPr>
              <a:t>il</a:t>
            </a:r>
            <a:r>
              <a:rPr sz="1800" dirty="0">
                <a:latin typeface="Calibri"/>
                <a:cs typeface="Calibri"/>
              </a:rPr>
              <a:t>ab</a:t>
            </a:r>
            <a:r>
              <a:rPr sz="1800" spc="-5" dirty="0">
                <a:latin typeface="Calibri"/>
                <a:cs typeface="Calibri"/>
              </a:rPr>
              <a:t>l</a:t>
            </a:r>
            <a:r>
              <a:rPr sz="1800" spc="-10" dirty="0">
                <a:latin typeface="Calibri"/>
                <a:cs typeface="Calibri"/>
              </a:rPr>
              <a:t>e</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15" dirty="0">
                <a:latin typeface="Calibri"/>
                <a:cs typeface="Calibri"/>
              </a:rPr>
              <a:t> </a:t>
            </a:r>
            <a:r>
              <a:rPr sz="1800" spc="-5" dirty="0">
                <a:latin typeface="Calibri"/>
                <a:cs typeface="Calibri"/>
              </a:rPr>
              <a:t>L</a:t>
            </a:r>
            <a:r>
              <a:rPr sz="1800" spc="-30" dirty="0">
                <a:latin typeface="Calibri"/>
                <a:cs typeface="Calibri"/>
              </a:rPr>
              <a:t>E</a:t>
            </a:r>
            <a:r>
              <a:rPr sz="1800" spc="-5" dirty="0">
                <a:latin typeface="Calibri"/>
                <a:cs typeface="Calibri"/>
              </a:rPr>
              <a:t>O&amp;</a:t>
            </a:r>
            <a:r>
              <a:rPr sz="1800" dirty="0">
                <a:latin typeface="Calibri"/>
                <a:cs typeface="Calibri"/>
              </a:rPr>
              <a:t>A</a:t>
            </a:r>
            <a:r>
              <a:rPr sz="1800" spc="-5" dirty="0">
                <a:latin typeface="Calibri"/>
                <a:cs typeface="Calibri"/>
              </a:rPr>
              <a:t>,</a:t>
            </a:r>
            <a:r>
              <a:rPr sz="1800" spc="5" dirty="0">
                <a:latin typeface="Calibri"/>
                <a:cs typeface="Calibri"/>
              </a:rPr>
              <a:t> </a:t>
            </a:r>
            <a:r>
              <a:rPr sz="1800" dirty="0">
                <a:latin typeface="Calibri"/>
                <a:cs typeface="Calibri"/>
              </a:rPr>
              <a:t>an</a:t>
            </a:r>
            <a:r>
              <a:rPr sz="1800" spc="-5" dirty="0">
                <a:latin typeface="Calibri"/>
                <a:cs typeface="Calibri"/>
              </a:rPr>
              <a:t>o</a:t>
            </a:r>
            <a:r>
              <a:rPr sz="1800" dirty="0">
                <a:latin typeface="Calibri"/>
                <a:cs typeface="Calibri"/>
              </a:rPr>
              <a:t>ma</a:t>
            </a:r>
            <a:r>
              <a:rPr sz="1800" spc="-5" dirty="0">
                <a:latin typeface="Calibri"/>
                <a:cs typeface="Calibri"/>
              </a:rPr>
              <a:t>l</a:t>
            </a:r>
            <a:r>
              <a:rPr sz="1800" spc="-10" dirty="0">
                <a:latin typeface="Calibri"/>
                <a:cs typeface="Calibri"/>
              </a:rPr>
              <a:t>y</a:t>
            </a:r>
            <a:r>
              <a:rPr sz="1800" dirty="0">
                <a:latin typeface="Calibri"/>
                <a:cs typeface="Calibri"/>
              </a:rPr>
              <a:t> </a:t>
            </a:r>
            <a:r>
              <a:rPr sz="1800" spc="-40" dirty="0">
                <a:latin typeface="Calibri"/>
                <a:cs typeface="Calibri"/>
              </a:rPr>
              <a:t>r</a:t>
            </a:r>
            <a:r>
              <a:rPr sz="1800" spc="-10" dirty="0">
                <a:latin typeface="Calibri"/>
                <a:cs typeface="Calibri"/>
              </a:rPr>
              <a:t>e</a:t>
            </a:r>
            <a:r>
              <a:rPr sz="1800" dirty="0">
                <a:latin typeface="Calibri"/>
                <a:cs typeface="Calibri"/>
              </a:rPr>
              <a:t>s</a:t>
            </a:r>
            <a:r>
              <a:rPr sz="1800" spc="-5" dirty="0">
                <a:latin typeface="Calibri"/>
                <a:cs typeface="Calibri"/>
              </a:rPr>
              <a:t>ol</a:t>
            </a:r>
            <a:r>
              <a:rPr sz="1800" dirty="0">
                <a:latin typeface="Calibri"/>
                <a:cs typeface="Calibri"/>
              </a:rPr>
              <a:t>u</a:t>
            </a:r>
            <a:r>
              <a:rPr sz="1800" spc="-15" dirty="0">
                <a:latin typeface="Calibri"/>
                <a:cs typeface="Calibri"/>
              </a:rPr>
              <a:t>t</a:t>
            </a:r>
            <a:r>
              <a:rPr sz="1800" spc="-5" dirty="0">
                <a:latin typeface="Calibri"/>
                <a:cs typeface="Calibri"/>
              </a:rPr>
              <a:t>io</a:t>
            </a:r>
            <a:r>
              <a:rPr sz="1800" dirty="0">
                <a:latin typeface="Calibri"/>
                <a:cs typeface="Calibri"/>
              </a:rPr>
              <a:t>n</a:t>
            </a:r>
            <a:r>
              <a:rPr sz="1800" spc="-5" dirty="0">
                <a:latin typeface="Calibri"/>
                <a:cs typeface="Calibri"/>
              </a:rPr>
              <a:t>,</a:t>
            </a:r>
            <a:r>
              <a:rPr sz="1800" spc="20" dirty="0">
                <a:latin typeface="Calibri"/>
                <a:cs typeface="Calibri"/>
              </a:rPr>
              <a:t> </a:t>
            </a:r>
            <a:r>
              <a:rPr sz="1800" dirty="0">
                <a:latin typeface="Calibri"/>
                <a:cs typeface="Calibri"/>
              </a:rPr>
              <a:t>S</a:t>
            </a:r>
            <a:r>
              <a:rPr sz="1800" spc="-5" dirty="0">
                <a:latin typeface="Calibri"/>
                <a:cs typeface="Calibri"/>
              </a:rPr>
              <a:t>M</a:t>
            </a:r>
            <a:r>
              <a:rPr sz="1800" dirty="0">
                <a:latin typeface="Calibri"/>
                <a:cs typeface="Calibri"/>
              </a:rPr>
              <a:t>D</a:t>
            </a:r>
            <a:r>
              <a:rPr sz="1800" spc="5" dirty="0">
                <a:latin typeface="Calibri"/>
                <a:cs typeface="Calibri"/>
              </a:rPr>
              <a:t> </a:t>
            </a:r>
            <a:r>
              <a:rPr sz="1800" dirty="0">
                <a:latin typeface="Calibri"/>
                <a:cs typeface="Calibri"/>
              </a:rPr>
              <a:t>and p</a:t>
            </a:r>
            <a:r>
              <a:rPr sz="1800" spc="-40" dirty="0">
                <a:latin typeface="Calibri"/>
                <a:cs typeface="Calibri"/>
              </a:rPr>
              <a:t>r</a:t>
            </a:r>
            <a:r>
              <a:rPr sz="1800" spc="-5" dirty="0">
                <a:latin typeface="Calibri"/>
                <a:cs typeface="Calibri"/>
              </a:rPr>
              <a:t>o</a:t>
            </a:r>
            <a:r>
              <a:rPr sz="1800" dirty="0">
                <a:latin typeface="Calibri"/>
                <a:cs typeface="Calibri"/>
              </a:rPr>
              <a:t>f</a:t>
            </a:r>
            <a:r>
              <a:rPr sz="1800" spc="-5" dirty="0">
                <a:latin typeface="Calibri"/>
                <a:cs typeface="Calibri"/>
              </a:rPr>
              <a:t>i</a:t>
            </a:r>
            <a:r>
              <a:rPr sz="1800" spc="-10" dirty="0">
                <a:latin typeface="Calibri"/>
                <a:cs typeface="Calibri"/>
              </a:rPr>
              <a:t>c</a:t>
            </a:r>
            <a:r>
              <a:rPr sz="1800" spc="-5" dirty="0">
                <a:latin typeface="Calibri"/>
                <a:cs typeface="Calibri"/>
              </a:rPr>
              <a:t>i</a:t>
            </a:r>
            <a:r>
              <a:rPr sz="1800" spc="-10" dirty="0">
                <a:latin typeface="Calibri"/>
                <a:cs typeface="Calibri"/>
              </a:rPr>
              <a:t>e</a:t>
            </a:r>
            <a:r>
              <a:rPr sz="1800" dirty="0">
                <a:latin typeface="Calibri"/>
                <a:cs typeface="Calibri"/>
              </a:rPr>
              <a:t>n</a:t>
            </a:r>
            <a:r>
              <a:rPr sz="1800" spc="-20" dirty="0">
                <a:latin typeface="Calibri"/>
                <a:cs typeface="Calibri"/>
              </a:rPr>
              <a:t>c</a:t>
            </a:r>
            <a:r>
              <a:rPr sz="1800" spc="-10" dirty="0">
                <a:latin typeface="Calibri"/>
                <a:cs typeface="Calibri"/>
              </a:rPr>
              <a:t>y</a:t>
            </a:r>
            <a:r>
              <a:rPr sz="1800" spc="10" dirty="0">
                <a:latin typeface="Calibri"/>
                <a:cs typeface="Calibri"/>
              </a:rPr>
              <a:t> </a:t>
            </a:r>
            <a:r>
              <a:rPr sz="1800" dirty="0">
                <a:latin typeface="Calibri"/>
                <a:cs typeface="Calibri"/>
              </a:rPr>
              <a:t>pa</a:t>
            </a:r>
            <a:r>
              <a:rPr sz="1800" spc="-10" dirty="0">
                <a:latin typeface="Calibri"/>
                <a:cs typeface="Calibri"/>
              </a:rPr>
              <a:t>sses</a:t>
            </a:r>
            <a:endParaRPr sz="1800" dirty="0">
              <a:latin typeface="Calibri"/>
              <a:cs typeface="Calibri"/>
            </a:endParaRPr>
          </a:p>
        </p:txBody>
      </p:sp>
      <p:sp>
        <p:nvSpPr>
          <p:cNvPr id="4" name="object 4"/>
          <p:cNvSpPr txBox="1"/>
          <p:nvPr/>
        </p:nvSpPr>
        <p:spPr>
          <a:xfrm>
            <a:off x="308254" y="5654040"/>
            <a:ext cx="3048635" cy="847090"/>
          </a:xfrm>
          <a:prstGeom prst="rect">
            <a:avLst/>
          </a:prstGeom>
        </p:spPr>
        <p:txBody>
          <a:bodyPr vert="horz" wrap="square" lIns="0" tIns="0" rIns="0" bIns="0" rtlCol="0">
            <a:spAutoFit/>
          </a:bodyPr>
          <a:lstStyle/>
          <a:p>
            <a:pPr marL="12700">
              <a:lnSpc>
                <a:spcPct val="100000"/>
              </a:lnSpc>
            </a:pPr>
            <a:r>
              <a:rPr sz="1800" b="1" spc="-15" dirty="0">
                <a:latin typeface="Calibri"/>
                <a:cs typeface="Calibri"/>
              </a:rPr>
              <a:t>Ba</a:t>
            </a:r>
            <a:r>
              <a:rPr sz="1800" b="1" dirty="0">
                <a:latin typeface="Calibri"/>
                <a:cs typeface="Calibri"/>
              </a:rPr>
              <a:t>c</a:t>
            </a:r>
            <a:r>
              <a:rPr sz="1800" b="1" spc="-35" dirty="0">
                <a:latin typeface="Calibri"/>
                <a:cs typeface="Calibri"/>
              </a:rPr>
              <a:t>k</a:t>
            </a:r>
            <a:r>
              <a:rPr sz="1800" b="1" spc="-5" dirty="0">
                <a:latin typeface="Calibri"/>
                <a:cs typeface="Calibri"/>
              </a:rPr>
              <a:t>u</a:t>
            </a:r>
            <a:r>
              <a:rPr sz="1800" b="1" spc="-10" dirty="0">
                <a:latin typeface="Calibri"/>
                <a:cs typeface="Calibri"/>
              </a:rPr>
              <a:t>p</a:t>
            </a:r>
            <a:r>
              <a:rPr sz="1800" b="1" spc="-20" dirty="0">
                <a:latin typeface="Calibri"/>
                <a:cs typeface="Calibri"/>
              </a:rPr>
              <a:t> </a:t>
            </a:r>
            <a:r>
              <a:rPr sz="1800" b="1" spc="-5" dirty="0">
                <a:latin typeface="Calibri"/>
                <a:cs typeface="Calibri"/>
              </a:rPr>
              <a:t>g</a:t>
            </a:r>
            <a:r>
              <a:rPr sz="1800" b="1" spc="-30" dirty="0">
                <a:latin typeface="Calibri"/>
                <a:cs typeface="Calibri"/>
              </a:rPr>
              <a:t>r</a:t>
            </a:r>
            <a:r>
              <a:rPr sz="1800" b="1" spc="-10" dirty="0">
                <a:latin typeface="Calibri"/>
                <a:cs typeface="Calibri"/>
              </a:rPr>
              <a:t>o</a:t>
            </a:r>
            <a:r>
              <a:rPr sz="1800" b="1" spc="-5" dirty="0">
                <a:latin typeface="Calibri"/>
                <a:cs typeface="Calibri"/>
              </a:rPr>
              <a:t>un</a:t>
            </a:r>
            <a:r>
              <a:rPr sz="1800" b="1" spc="-10" dirty="0">
                <a:latin typeface="Calibri"/>
                <a:cs typeface="Calibri"/>
              </a:rPr>
              <a:t>d</a:t>
            </a:r>
            <a:r>
              <a:rPr sz="1800" b="1" spc="-30" dirty="0">
                <a:latin typeface="Calibri"/>
                <a:cs typeface="Calibri"/>
              </a:rPr>
              <a:t> </a:t>
            </a:r>
            <a:r>
              <a:rPr sz="1800" b="1" spc="-35" dirty="0">
                <a:latin typeface="Calibri"/>
                <a:cs typeface="Calibri"/>
              </a:rPr>
              <a:t>s</a:t>
            </a:r>
            <a:r>
              <a:rPr sz="1800" b="1" spc="-25" dirty="0">
                <a:latin typeface="Calibri"/>
                <a:cs typeface="Calibri"/>
              </a:rPr>
              <a:t>ta</a:t>
            </a:r>
            <a:r>
              <a:rPr sz="1800" b="1" spc="-10" dirty="0">
                <a:latin typeface="Calibri"/>
                <a:cs typeface="Calibri"/>
              </a:rPr>
              <a:t>tion</a:t>
            </a:r>
            <a:r>
              <a:rPr sz="1800" b="1" spc="-30" dirty="0">
                <a:latin typeface="Calibri"/>
                <a:cs typeface="Calibri"/>
              </a:rPr>
              <a:t> </a:t>
            </a:r>
            <a:r>
              <a:rPr sz="1800" b="1" spc="-10" dirty="0">
                <a:latin typeface="Calibri"/>
                <a:cs typeface="Calibri"/>
              </a:rPr>
              <a:t>si</a:t>
            </a:r>
            <a:r>
              <a:rPr sz="1800" b="1" spc="-35" dirty="0">
                <a:latin typeface="Calibri"/>
                <a:cs typeface="Calibri"/>
              </a:rPr>
              <a:t>t</a:t>
            </a:r>
            <a:r>
              <a:rPr sz="1800" b="1" spc="5" dirty="0">
                <a:latin typeface="Calibri"/>
                <a:cs typeface="Calibri"/>
              </a:rPr>
              <a:t>e</a:t>
            </a:r>
            <a:r>
              <a:rPr sz="1800" b="1" spc="-10" dirty="0">
                <a:latin typeface="Calibri"/>
                <a:cs typeface="Calibri"/>
              </a:rPr>
              <a:t>s</a:t>
            </a:r>
            <a:r>
              <a:rPr sz="1800" b="1" spc="-25" dirty="0">
                <a:latin typeface="Calibri"/>
                <a:cs typeface="Calibri"/>
              </a:rPr>
              <a:t> </a:t>
            </a:r>
            <a:r>
              <a:rPr sz="1800" b="1" spc="-15" dirty="0">
                <a:latin typeface="Calibri"/>
                <a:cs typeface="Calibri"/>
              </a:rPr>
              <a:t>a</a:t>
            </a:r>
            <a:r>
              <a:rPr sz="1800" b="1" spc="-30" dirty="0">
                <a:latin typeface="Calibri"/>
                <a:cs typeface="Calibri"/>
              </a:rPr>
              <a:t>r</a:t>
            </a:r>
            <a:r>
              <a:rPr sz="1800" b="1" spc="5" dirty="0">
                <a:latin typeface="Calibri"/>
                <a:cs typeface="Calibri"/>
              </a:rPr>
              <a:t>e</a:t>
            </a:r>
            <a:r>
              <a:rPr sz="1800" b="1" spc="-5" dirty="0">
                <a:latin typeface="Calibri"/>
                <a:cs typeface="Calibri"/>
              </a:rPr>
              <a:t>:</a:t>
            </a:r>
            <a:endParaRPr sz="1800" dirty="0">
              <a:latin typeface="Calibri"/>
              <a:cs typeface="Calibri"/>
            </a:endParaRPr>
          </a:p>
          <a:p>
            <a:pPr marL="132715" indent="-120014">
              <a:lnSpc>
                <a:spcPct val="100000"/>
              </a:lnSpc>
              <a:buFont typeface="Calibri"/>
              <a:buChar char="-"/>
              <a:tabLst>
                <a:tab pos="133350" algn="l"/>
              </a:tabLst>
            </a:pPr>
            <a:r>
              <a:rPr sz="1800" spc="-50" dirty="0">
                <a:latin typeface="Calibri"/>
                <a:cs typeface="Calibri"/>
              </a:rPr>
              <a:t>F</a:t>
            </a:r>
            <a:r>
              <a:rPr sz="1800" dirty="0">
                <a:latin typeface="Calibri"/>
                <a:cs typeface="Calibri"/>
              </a:rPr>
              <a:t>a</a:t>
            </a:r>
            <a:r>
              <a:rPr sz="1800" spc="-5" dirty="0">
                <a:latin typeface="Calibri"/>
                <a:cs typeface="Calibri"/>
              </a:rPr>
              <a:t>i</a:t>
            </a:r>
            <a:r>
              <a:rPr sz="1800" spc="-15" dirty="0">
                <a:latin typeface="Calibri"/>
                <a:cs typeface="Calibri"/>
              </a:rPr>
              <a:t>r</a:t>
            </a:r>
            <a:r>
              <a:rPr sz="1800" dirty="0">
                <a:latin typeface="Calibri"/>
                <a:cs typeface="Calibri"/>
              </a:rPr>
              <a:t>ban</a:t>
            </a:r>
            <a:r>
              <a:rPr sz="1800" spc="-25" dirty="0">
                <a:latin typeface="Calibri"/>
                <a:cs typeface="Calibri"/>
              </a:rPr>
              <a:t>k</a:t>
            </a:r>
            <a:r>
              <a:rPr sz="1800" dirty="0">
                <a:latin typeface="Calibri"/>
                <a:cs typeface="Calibri"/>
              </a:rPr>
              <a:t>s</a:t>
            </a:r>
            <a:r>
              <a:rPr sz="1800" spc="-10" dirty="0">
                <a:latin typeface="Calibri"/>
                <a:cs typeface="Calibri"/>
              </a:rPr>
              <a:t> </a:t>
            </a:r>
            <a:r>
              <a:rPr sz="1800" spc="-5" dirty="0">
                <a:latin typeface="Calibri"/>
                <a:cs typeface="Calibri"/>
              </a:rPr>
              <a:t>C</a:t>
            </a:r>
            <a:r>
              <a:rPr sz="1800" spc="-30" dirty="0">
                <a:latin typeface="Calibri"/>
                <a:cs typeface="Calibri"/>
              </a:rPr>
              <a:t>D</a:t>
            </a:r>
            <a:r>
              <a:rPr sz="1800" dirty="0">
                <a:latin typeface="Calibri"/>
                <a:cs typeface="Calibri"/>
              </a:rPr>
              <a:t>AS</a:t>
            </a:r>
          </a:p>
          <a:p>
            <a:pPr marL="132715" indent="-120014">
              <a:lnSpc>
                <a:spcPct val="100000"/>
              </a:lnSpc>
              <a:buFont typeface="Calibri"/>
              <a:buChar char="-"/>
              <a:tabLst>
                <a:tab pos="133350" algn="l"/>
              </a:tabLst>
            </a:pPr>
            <a:r>
              <a:rPr sz="1800" spc="-110" dirty="0">
                <a:latin typeface="Calibri"/>
                <a:cs typeface="Calibri"/>
              </a:rPr>
              <a:t>T</a:t>
            </a:r>
            <a:r>
              <a:rPr sz="1800" spc="-40" dirty="0">
                <a:latin typeface="Calibri"/>
                <a:cs typeface="Calibri"/>
              </a:rPr>
              <a:t>r</a:t>
            </a:r>
            <a:r>
              <a:rPr sz="1800" spc="-5" dirty="0">
                <a:latin typeface="Calibri"/>
                <a:cs typeface="Calibri"/>
              </a:rPr>
              <a:t>ol</a:t>
            </a:r>
            <a:r>
              <a:rPr sz="1800" dirty="0">
                <a:latin typeface="Calibri"/>
                <a:cs typeface="Calibri"/>
              </a:rPr>
              <a:t>l</a:t>
            </a:r>
          </a:p>
        </p:txBody>
      </p:sp>
      <p:sp>
        <p:nvSpPr>
          <p:cNvPr id="5" name="object 5"/>
          <p:cNvSpPr/>
          <p:nvPr/>
        </p:nvSpPr>
        <p:spPr>
          <a:xfrm>
            <a:off x="4357115" y="865631"/>
            <a:ext cx="4786883" cy="4462271"/>
          </a:xfrm>
          <a:prstGeom prst="rect">
            <a:avLst/>
          </a:prstGeom>
          <a:blipFill>
            <a:blip r:embed="rId2" cstate="print"/>
            <a:stretch>
              <a:fillRect/>
            </a:stretch>
          </a:blipFill>
        </p:spPr>
        <p:txBody>
          <a:bodyPr wrap="square" lIns="0" tIns="0" rIns="0" bIns="0" rtlCol="0">
            <a:spAutoFit/>
          </a:bodyPr>
          <a:lstStyle/>
          <a:p>
            <a:endParaRPr dirty="0"/>
          </a:p>
        </p:txBody>
      </p:sp>
      <p:sp>
        <p:nvSpPr>
          <p:cNvPr id="6" name="object 6"/>
          <p:cNvSpPr/>
          <p:nvPr/>
        </p:nvSpPr>
        <p:spPr>
          <a:xfrm>
            <a:off x="4552937" y="1061227"/>
            <a:ext cx="4353928" cy="3873137"/>
          </a:xfrm>
          <a:prstGeom prst="rect">
            <a:avLst/>
          </a:prstGeom>
          <a:blipFill>
            <a:blip r:embed="rId3" cstate="print"/>
            <a:stretch>
              <a:fillRect/>
            </a:stretch>
          </a:blipFill>
        </p:spPr>
        <p:txBody>
          <a:bodyPr wrap="square" lIns="0" tIns="0" rIns="0" bIns="0" rtlCol="0">
            <a:spAutoFit/>
          </a:bodyPr>
          <a:lstStyle/>
          <a:p>
            <a:endParaRPr dirty="0"/>
          </a:p>
        </p:txBody>
      </p:sp>
      <p:sp>
        <p:nvSpPr>
          <p:cNvPr id="7" name="object 7"/>
          <p:cNvSpPr txBox="1">
            <a:spLocks noGrp="1"/>
          </p:cNvSpPr>
          <p:nvPr>
            <p:ph type="title"/>
          </p:nvPr>
        </p:nvSpPr>
        <p:spPr>
          <a:xfrm>
            <a:off x="228600" y="0"/>
            <a:ext cx="8229600" cy="746584"/>
          </a:xfrm>
          <a:prstGeom prst="rect">
            <a:avLst/>
          </a:prstGeom>
        </p:spPr>
        <p:txBody>
          <a:bodyPr vert="horz" wrap="square" lIns="0" tIns="68804" rIns="0" bIns="0" rtlCol="0">
            <a:spAutoFit/>
          </a:bodyPr>
          <a:lstStyle/>
          <a:p>
            <a:pPr marL="1339215">
              <a:lnSpc>
                <a:spcPct val="100000"/>
              </a:lnSpc>
            </a:pPr>
            <a:r>
              <a:rPr lang="en-US" sz="4400" dirty="0" smtClean="0"/>
              <a:t>      </a:t>
            </a:r>
            <a:r>
              <a:rPr sz="4000" dirty="0" smtClean="0"/>
              <a:t>Su</a:t>
            </a:r>
            <a:r>
              <a:rPr sz="4000" spc="5" dirty="0" smtClean="0"/>
              <a:t>o</a:t>
            </a:r>
            <a:r>
              <a:rPr sz="4000" spc="-5" dirty="0" smtClean="0"/>
              <a:t>mi-</a:t>
            </a:r>
            <a:r>
              <a:rPr sz="4000" dirty="0" smtClean="0"/>
              <a:t>N</a:t>
            </a:r>
            <a:r>
              <a:rPr sz="4000" spc="5" dirty="0" smtClean="0"/>
              <a:t>P</a:t>
            </a:r>
            <a:r>
              <a:rPr sz="4000" dirty="0" smtClean="0"/>
              <a:t>P</a:t>
            </a:r>
            <a:r>
              <a:rPr sz="4000" spc="-20" dirty="0" smtClean="0"/>
              <a:t> </a:t>
            </a:r>
            <a:r>
              <a:rPr sz="4000" dirty="0"/>
              <a:t>and</a:t>
            </a:r>
            <a:r>
              <a:rPr sz="4000" spc="5" dirty="0"/>
              <a:t> </a:t>
            </a:r>
            <a:r>
              <a:rPr sz="4000" dirty="0"/>
              <a:t>J</a:t>
            </a:r>
            <a:r>
              <a:rPr sz="4000" spc="5" dirty="0"/>
              <a:t>PS</a:t>
            </a:r>
            <a:r>
              <a:rPr sz="4000" spc="-5" dirty="0"/>
              <a:t>S-</a:t>
            </a:r>
            <a:r>
              <a:rPr sz="4000" dirty="0"/>
              <a:t>1</a:t>
            </a:r>
          </a:p>
        </p:txBody>
      </p:sp>
      <p:sp>
        <p:nvSpPr>
          <p:cNvPr id="10" name="object 10"/>
          <p:cNvSpPr txBox="1">
            <a:spLocks noGrp="1"/>
          </p:cNvSpPr>
          <p:nvPr>
            <p:ph type="sldNum" sz="quarter" idx="12"/>
          </p:nvPr>
        </p:nvSpPr>
        <p:spPr>
          <a:xfrm>
            <a:off x="8845804" y="6584257"/>
            <a:ext cx="231140" cy="235584"/>
          </a:xfrm>
          <a:prstGeom prst="rect">
            <a:avLst/>
          </a:prstGeom>
        </p:spPr>
        <p:txBody>
          <a:bodyPr vert="horz" wrap="square" lIns="0" tIns="0" rIns="0" bIns="0" rtlCol="0">
            <a:spAutoFit/>
          </a:bodyPr>
          <a:lstStyle/>
          <a:p>
            <a:pPr marL="25400">
              <a:lnSpc>
                <a:spcPct val="100000"/>
              </a:lnSpc>
            </a:pPr>
            <a:r>
              <a:rPr sz="1400" dirty="0">
                <a:solidFill>
                  <a:srgbClr val="FFFFFF"/>
                </a:solidFill>
                <a:latin typeface="Calibri"/>
                <a:cs typeface="Calibri"/>
              </a:rPr>
              <a:t>43</a:t>
            </a:r>
            <a:endParaRPr sz="1400" dirty="0">
              <a:latin typeface="Calibri"/>
              <a:cs typeface="Calibri"/>
            </a:endParaRPr>
          </a:p>
        </p:txBody>
      </p:sp>
      <p:sp>
        <p:nvSpPr>
          <p:cNvPr id="8" name="object 8"/>
          <p:cNvSpPr txBox="1"/>
          <p:nvPr/>
        </p:nvSpPr>
        <p:spPr>
          <a:xfrm>
            <a:off x="4482845" y="4982464"/>
            <a:ext cx="3627754" cy="635635"/>
          </a:xfrm>
          <a:prstGeom prst="rect">
            <a:avLst/>
          </a:prstGeom>
        </p:spPr>
        <p:txBody>
          <a:bodyPr vert="horz" wrap="square" lIns="0" tIns="0" rIns="0" bIns="0" rtlCol="0">
            <a:spAutoFit/>
          </a:bodyPr>
          <a:lstStyle/>
          <a:p>
            <a:pPr marL="12700" marR="6350">
              <a:lnSpc>
                <a:spcPct val="100000"/>
              </a:lnSpc>
            </a:pPr>
            <a:r>
              <a:rPr sz="2000" spc="-5" dirty="0">
                <a:latin typeface="Calibri"/>
                <a:cs typeface="Calibri"/>
              </a:rPr>
              <a:t>JP</a:t>
            </a:r>
            <a:r>
              <a:rPr sz="2000" dirty="0">
                <a:latin typeface="Calibri"/>
                <a:cs typeface="Calibri"/>
              </a:rPr>
              <a:t>SS</a:t>
            </a:r>
            <a:r>
              <a:rPr sz="2000" spc="-5" dirty="0">
                <a:latin typeface="Calibri"/>
                <a:cs typeface="Calibri"/>
              </a:rPr>
              <a:t>-</a:t>
            </a:r>
            <a:r>
              <a:rPr sz="2000" dirty="0">
                <a:latin typeface="Calibri"/>
                <a:cs typeface="Calibri"/>
              </a:rPr>
              <a:t>1</a:t>
            </a:r>
            <a:r>
              <a:rPr sz="2000" spc="-5" dirty="0">
                <a:latin typeface="Calibri"/>
                <a:cs typeface="Calibri"/>
              </a:rPr>
              <a:t> wil</a:t>
            </a:r>
            <a:r>
              <a:rPr sz="2000" dirty="0">
                <a:latin typeface="Calibri"/>
                <a:cs typeface="Calibri"/>
              </a:rPr>
              <a:t>l</a:t>
            </a:r>
            <a:r>
              <a:rPr sz="2000" spc="10" dirty="0">
                <a:latin typeface="Calibri"/>
                <a:cs typeface="Calibri"/>
              </a:rPr>
              <a:t> </a:t>
            </a:r>
            <a:r>
              <a:rPr sz="2000" dirty="0">
                <a:latin typeface="Calibri"/>
                <a:cs typeface="Calibri"/>
              </a:rPr>
              <a:t>a</a:t>
            </a:r>
            <a:r>
              <a:rPr sz="2000" spc="-5" dirty="0">
                <a:latin typeface="Calibri"/>
                <a:cs typeface="Calibri"/>
              </a:rPr>
              <a:t>ss</a:t>
            </a:r>
            <a:r>
              <a:rPr sz="2000" dirty="0">
                <a:latin typeface="Calibri"/>
                <a:cs typeface="Calibri"/>
              </a:rPr>
              <a:t>u</a:t>
            </a:r>
            <a:r>
              <a:rPr sz="2000" spc="-10" dirty="0">
                <a:latin typeface="Calibri"/>
                <a:cs typeface="Calibri"/>
              </a:rPr>
              <a:t>m</a:t>
            </a:r>
            <a:r>
              <a:rPr sz="2000" dirty="0">
                <a:latin typeface="Calibri"/>
                <a:cs typeface="Calibri"/>
              </a:rPr>
              <a:t>e</a:t>
            </a:r>
            <a:r>
              <a:rPr sz="2000" spc="15" dirty="0">
                <a:latin typeface="Calibri"/>
                <a:cs typeface="Calibri"/>
              </a:rPr>
              <a:t> </a:t>
            </a:r>
            <a:r>
              <a:rPr sz="2000" dirty="0">
                <a:latin typeface="Calibri"/>
                <a:cs typeface="Calibri"/>
              </a:rPr>
              <a:t>1330</a:t>
            </a:r>
            <a:r>
              <a:rPr sz="2000" spc="-30" dirty="0">
                <a:latin typeface="Calibri"/>
                <a:cs typeface="Calibri"/>
              </a:rPr>
              <a:t> </a:t>
            </a:r>
            <a:r>
              <a:rPr sz="2000" spc="-150" dirty="0">
                <a:latin typeface="Calibri"/>
                <a:cs typeface="Calibri"/>
              </a:rPr>
              <a:t>L</a:t>
            </a:r>
            <a:r>
              <a:rPr sz="2000" spc="-165" dirty="0">
                <a:latin typeface="Calibri"/>
                <a:cs typeface="Calibri"/>
              </a:rPr>
              <a:t>T</a:t>
            </a:r>
            <a:r>
              <a:rPr sz="2000" dirty="0">
                <a:latin typeface="Calibri"/>
                <a:cs typeface="Calibri"/>
              </a:rPr>
              <a:t>AN</a:t>
            </a:r>
            <a:r>
              <a:rPr sz="2000" spc="-20" dirty="0">
                <a:latin typeface="Calibri"/>
                <a:cs typeface="Calibri"/>
              </a:rPr>
              <a:t> </a:t>
            </a:r>
            <a:r>
              <a:rPr sz="2000" dirty="0">
                <a:latin typeface="Calibri"/>
                <a:cs typeface="Calibri"/>
              </a:rPr>
              <a:t>(</a:t>
            </a:r>
            <a:r>
              <a:rPr sz="2000" spc="-5" dirty="0">
                <a:latin typeface="Calibri"/>
                <a:cs typeface="Calibri"/>
              </a:rPr>
              <a:t>P</a:t>
            </a:r>
            <a:r>
              <a:rPr sz="2000" dirty="0">
                <a:latin typeface="Calibri"/>
                <a:cs typeface="Calibri"/>
              </a:rPr>
              <a:t>M) </a:t>
            </a:r>
            <a:r>
              <a:rPr sz="2000" spc="5" dirty="0">
                <a:latin typeface="Calibri"/>
                <a:cs typeface="Calibri"/>
              </a:rPr>
              <a:t>O</a:t>
            </a:r>
            <a:r>
              <a:rPr sz="2000" spc="-5" dirty="0">
                <a:latin typeface="Calibri"/>
                <a:cs typeface="Calibri"/>
              </a:rPr>
              <a:t>r</a:t>
            </a:r>
            <a:r>
              <a:rPr sz="2000" dirty="0">
                <a:latin typeface="Calibri"/>
                <a:cs typeface="Calibri"/>
              </a:rPr>
              <a:t>b</a:t>
            </a:r>
            <a:r>
              <a:rPr sz="2000" spc="-5" dirty="0">
                <a:latin typeface="Calibri"/>
                <a:cs typeface="Calibri"/>
              </a:rPr>
              <a:t>i</a:t>
            </a:r>
            <a:r>
              <a:rPr sz="2000" dirty="0">
                <a:latin typeface="Calibri"/>
                <a:cs typeface="Calibri"/>
              </a:rPr>
              <a:t>t</a:t>
            </a:r>
          </a:p>
        </p:txBody>
      </p:sp>
      <p:sp>
        <p:nvSpPr>
          <p:cNvPr id="9" name="object 9"/>
          <p:cNvSpPr txBox="1"/>
          <p:nvPr/>
        </p:nvSpPr>
        <p:spPr>
          <a:xfrm>
            <a:off x="4482845" y="5897165"/>
            <a:ext cx="4074160" cy="615553"/>
          </a:xfrm>
          <a:prstGeom prst="rect">
            <a:avLst/>
          </a:prstGeom>
        </p:spPr>
        <p:txBody>
          <a:bodyPr vert="horz" wrap="square" lIns="0" tIns="0" rIns="0" bIns="0" rtlCol="0">
            <a:spAutoFit/>
          </a:bodyPr>
          <a:lstStyle/>
          <a:p>
            <a:pPr marL="12700">
              <a:lnSpc>
                <a:spcPct val="100000"/>
              </a:lnSpc>
            </a:pPr>
            <a:r>
              <a:rPr sz="2000" dirty="0">
                <a:latin typeface="Calibri"/>
                <a:cs typeface="Calibri"/>
              </a:rPr>
              <a:t>S</a:t>
            </a:r>
            <a:r>
              <a:rPr sz="2000" spc="-5" dirty="0">
                <a:latin typeface="Calibri"/>
                <a:cs typeface="Calibri"/>
              </a:rPr>
              <a:t>-</a:t>
            </a:r>
            <a:r>
              <a:rPr sz="2000" dirty="0">
                <a:latin typeface="Calibri"/>
                <a:cs typeface="Calibri"/>
              </a:rPr>
              <a:t>N</a:t>
            </a:r>
            <a:r>
              <a:rPr sz="2000" spc="-5" dirty="0">
                <a:latin typeface="Calibri"/>
                <a:cs typeface="Calibri"/>
              </a:rPr>
              <a:t>P</a:t>
            </a:r>
            <a:r>
              <a:rPr sz="2000" dirty="0">
                <a:latin typeface="Calibri"/>
                <a:cs typeface="Calibri"/>
              </a:rPr>
              <a:t>P</a:t>
            </a:r>
            <a:r>
              <a:rPr sz="2000" spc="-15" dirty="0">
                <a:latin typeface="Calibri"/>
                <a:cs typeface="Calibri"/>
              </a:rPr>
              <a:t> </a:t>
            </a:r>
            <a:r>
              <a:rPr sz="2000" spc="-5" dirty="0">
                <a:latin typeface="Calibri"/>
                <a:cs typeface="Calibri"/>
              </a:rPr>
              <a:t>wil</a:t>
            </a:r>
            <a:r>
              <a:rPr sz="2000" dirty="0">
                <a:latin typeface="Calibri"/>
                <a:cs typeface="Calibri"/>
              </a:rPr>
              <a:t>l</a:t>
            </a:r>
            <a:r>
              <a:rPr sz="2000" spc="10" dirty="0">
                <a:latin typeface="Calibri"/>
                <a:cs typeface="Calibri"/>
              </a:rPr>
              <a:t> </a:t>
            </a:r>
            <a:r>
              <a:rPr sz="2000" dirty="0">
                <a:latin typeface="Calibri"/>
                <a:cs typeface="Calibri"/>
              </a:rPr>
              <a:t>be</a:t>
            </a:r>
            <a:r>
              <a:rPr sz="2000" spc="-15" dirty="0">
                <a:latin typeface="Calibri"/>
                <a:cs typeface="Calibri"/>
              </a:rPr>
              <a:t> </a:t>
            </a:r>
            <a:r>
              <a:rPr sz="2000" dirty="0">
                <a:latin typeface="Calibri"/>
                <a:cs typeface="Calibri"/>
              </a:rPr>
              <a:t>20</a:t>
            </a:r>
            <a:r>
              <a:rPr sz="2000" spc="-15" dirty="0">
                <a:latin typeface="Calibri"/>
                <a:cs typeface="Calibri"/>
              </a:rPr>
              <a:t> </a:t>
            </a:r>
            <a:r>
              <a:rPr sz="2000" spc="-10" dirty="0">
                <a:latin typeface="Calibri"/>
                <a:cs typeface="Calibri"/>
              </a:rPr>
              <a:t>m</a:t>
            </a:r>
            <a:r>
              <a:rPr sz="2000" spc="-5" dirty="0">
                <a:latin typeface="Calibri"/>
                <a:cs typeface="Calibri"/>
              </a:rPr>
              <a:t>i</a:t>
            </a:r>
            <a:r>
              <a:rPr sz="2000" dirty="0">
                <a:latin typeface="Calibri"/>
                <a:cs typeface="Calibri"/>
              </a:rPr>
              <a:t>nu</a:t>
            </a:r>
            <a:r>
              <a:rPr sz="2000" spc="-25" dirty="0">
                <a:latin typeface="Calibri"/>
                <a:cs typeface="Calibri"/>
              </a:rPr>
              <a:t>t</a:t>
            </a:r>
            <a:r>
              <a:rPr sz="2000" spc="-5" dirty="0">
                <a:latin typeface="Calibri"/>
                <a:cs typeface="Calibri"/>
              </a:rPr>
              <a:t>e</a:t>
            </a:r>
            <a:r>
              <a:rPr sz="2000" dirty="0">
                <a:latin typeface="Calibri"/>
                <a:cs typeface="Calibri"/>
              </a:rPr>
              <a:t>s</a:t>
            </a:r>
            <a:r>
              <a:rPr sz="2000" spc="10"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h</a:t>
            </a:r>
            <a:r>
              <a:rPr sz="2000" spc="-5" dirty="0">
                <a:latin typeface="Calibri"/>
                <a:cs typeface="Calibri"/>
              </a:rPr>
              <a:t>i</a:t>
            </a:r>
            <a:r>
              <a:rPr sz="2000" dirty="0">
                <a:latin typeface="Calibri"/>
                <a:cs typeface="Calibri"/>
              </a:rPr>
              <a:t>nd</a:t>
            </a:r>
            <a:r>
              <a:rPr sz="2000" spc="-20" dirty="0">
                <a:latin typeface="Calibri"/>
                <a:cs typeface="Calibri"/>
              </a:rPr>
              <a:t> </a:t>
            </a:r>
            <a:r>
              <a:rPr sz="2000" spc="-5" dirty="0" smtClean="0">
                <a:latin typeface="Calibri"/>
                <a:cs typeface="Calibri"/>
              </a:rPr>
              <a:t>JP</a:t>
            </a:r>
            <a:r>
              <a:rPr sz="2000" dirty="0" smtClean="0">
                <a:latin typeface="Calibri"/>
                <a:cs typeface="Calibri"/>
              </a:rPr>
              <a:t>S</a:t>
            </a:r>
            <a:r>
              <a:rPr sz="2000" spc="5" dirty="0" smtClean="0">
                <a:latin typeface="Calibri"/>
                <a:cs typeface="Calibri"/>
              </a:rPr>
              <a:t>S</a:t>
            </a:r>
            <a:r>
              <a:rPr sz="2000" spc="-5" dirty="0" smtClean="0">
                <a:latin typeface="Calibri"/>
                <a:cs typeface="Calibri"/>
              </a:rPr>
              <a:t>-</a:t>
            </a:r>
            <a:r>
              <a:rPr sz="2000" dirty="0" smtClean="0">
                <a:latin typeface="Calibri"/>
                <a:cs typeface="Calibri"/>
              </a:rPr>
              <a:t>1</a:t>
            </a:r>
            <a:endParaRPr lang="en-US" sz="2000" dirty="0" smtClean="0">
              <a:latin typeface="Calibri"/>
              <a:cs typeface="Calibri"/>
            </a:endParaRPr>
          </a:p>
          <a:p>
            <a:pPr marL="12700">
              <a:lnSpc>
                <a:spcPct val="100000"/>
              </a:lnSpc>
            </a:pPr>
            <a:r>
              <a:rPr lang="en-US" sz="2000" dirty="0" smtClean="0">
                <a:latin typeface="Calibri"/>
                <a:cs typeface="Calibri"/>
              </a:rPr>
              <a:t>Launch – Summer 2017</a:t>
            </a:r>
            <a:endParaRPr sz="2000" dirty="0">
              <a:latin typeface="Calibri"/>
              <a:cs typeface="Calibri"/>
            </a:endParaRPr>
          </a:p>
        </p:txBody>
      </p:sp>
      <p:pic>
        <p:nvPicPr>
          <p:cNvPr id="11" name="Picture 10" descr="NOAA Logo with transparent background.png"/>
          <p:cNvPicPr>
            <a:picLocks noChangeAspect="1"/>
          </p:cNvPicPr>
          <p:nvPr/>
        </p:nvPicPr>
        <p:blipFill>
          <a:blip r:embed="rId4" cstate="print"/>
          <a:stretch>
            <a:fillRect/>
          </a:stretch>
        </p:blipFill>
        <p:spPr>
          <a:xfrm>
            <a:off x="8153400" y="76200"/>
            <a:ext cx="838200" cy="838200"/>
          </a:xfrm>
          <a:prstGeom prst="rect">
            <a:avLst/>
          </a:prstGeom>
        </p:spPr>
      </p:pic>
      <p:sp>
        <p:nvSpPr>
          <p:cNvPr id="12" name="TextBox 11"/>
          <p:cNvSpPr txBox="1"/>
          <p:nvPr/>
        </p:nvSpPr>
        <p:spPr>
          <a:xfrm>
            <a:off x="8477120" y="6512718"/>
            <a:ext cx="968507" cy="276999"/>
          </a:xfrm>
          <a:prstGeom prst="rect">
            <a:avLst/>
          </a:prstGeom>
          <a:noFill/>
        </p:spPr>
        <p:txBody>
          <a:bodyPr wrap="square" rtlCol="0">
            <a:spAutoFit/>
          </a:bodyPr>
          <a:lstStyle/>
          <a:p>
            <a:r>
              <a:rPr lang="en-US" sz="1200" dirty="0" smtClean="0"/>
              <a:t>52</a:t>
            </a:r>
            <a:endParaRPr lang="en-US" sz="1200" dirty="0"/>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solidFill>
                  <a:schemeClr val="tx1"/>
                </a:solidFill>
              </a:rPr>
              <a:t>   Operational S-NPP Products</a:t>
            </a:r>
            <a:endParaRPr lang="en-US" dirty="0">
              <a:solidFill>
                <a:schemeClr val="tx1"/>
              </a:solidFill>
            </a:endParaRPr>
          </a:p>
        </p:txBody>
      </p:sp>
      <p:sp>
        <p:nvSpPr>
          <p:cNvPr id="3" name="Content Placeholder 2"/>
          <p:cNvSpPr>
            <a:spLocks noGrp="1"/>
          </p:cNvSpPr>
          <p:nvPr>
            <p:ph idx="1"/>
          </p:nvPr>
        </p:nvSpPr>
        <p:spPr>
          <a:xfrm>
            <a:off x="252413" y="1014413"/>
            <a:ext cx="8597900" cy="5405842"/>
          </a:xfrm>
        </p:spPr>
        <p:txBody>
          <a:bodyPr>
            <a:normAutofit fontScale="47500" lnSpcReduction="20000"/>
          </a:bodyPr>
          <a:lstStyle/>
          <a:p>
            <a:pPr eaLnBrk="1" hangingPunct="1"/>
            <a:r>
              <a:rPr lang="en-US" sz="3400" dirty="0" smtClean="0"/>
              <a:t>ATMS SDR (BUFR)</a:t>
            </a:r>
            <a:endParaRPr lang="en-US" sz="3400" dirty="0"/>
          </a:p>
          <a:p>
            <a:pPr lvl="1" eaLnBrk="1" hangingPunct="1"/>
            <a:r>
              <a:rPr lang="en-US" sz="3400" dirty="0" smtClean="0"/>
              <a:t>used </a:t>
            </a:r>
            <a:r>
              <a:rPr lang="en-US" sz="3400" dirty="0"/>
              <a:t>operationally </a:t>
            </a:r>
            <a:r>
              <a:rPr lang="en-US" sz="3400" dirty="0" smtClean="0"/>
              <a:t>in NWS/NCEP’s Global </a:t>
            </a:r>
            <a:r>
              <a:rPr lang="en-US" sz="3400" dirty="0"/>
              <a:t>Forecast System (</a:t>
            </a:r>
            <a:r>
              <a:rPr lang="en-US" sz="3400" dirty="0" smtClean="0"/>
              <a:t>May 2012)</a:t>
            </a:r>
            <a:endParaRPr lang="en-US" sz="3400" dirty="0"/>
          </a:p>
          <a:p>
            <a:pPr lvl="1" eaLnBrk="1" hangingPunct="1"/>
            <a:r>
              <a:rPr lang="en-US" sz="3400" dirty="0"/>
              <a:t>used operationally in </a:t>
            </a:r>
            <a:r>
              <a:rPr lang="en-US" sz="3400" dirty="0" smtClean="0"/>
              <a:t>ECMWF model (Sep 2012)</a:t>
            </a:r>
            <a:endParaRPr lang="en-US" sz="3400" dirty="0"/>
          </a:p>
          <a:p>
            <a:pPr lvl="1" eaLnBrk="1" hangingPunct="1"/>
            <a:r>
              <a:rPr lang="en-US" sz="3400" dirty="0"/>
              <a:t>used operationally in </a:t>
            </a:r>
            <a:r>
              <a:rPr lang="en-US" sz="3400" dirty="0" smtClean="0"/>
              <a:t>UK </a:t>
            </a:r>
            <a:r>
              <a:rPr lang="en-US" sz="3400" dirty="0"/>
              <a:t>Met Office </a:t>
            </a:r>
            <a:r>
              <a:rPr lang="en-US" sz="3400" dirty="0" smtClean="0"/>
              <a:t>model (May 2013)</a:t>
            </a:r>
          </a:p>
          <a:p>
            <a:pPr lvl="1" eaLnBrk="1" hangingPunct="1"/>
            <a:r>
              <a:rPr lang="en-US" sz="3400" dirty="0" smtClean="0"/>
              <a:t>JMA, CMC and India-NCMWRF are in the process of incorporating ATMS into their operational data assimilation systems</a:t>
            </a:r>
          </a:p>
          <a:p>
            <a:pPr lvl="1"/>
            <a:r>
              <a:rPr lang="en-US" sz="3400" dirty="0" smtClean="0"/>
              <a:t>Also available on GTS via EUMETSAT</a:t>
            </a:r>
          </a:p>
          <a:p>
            <a:pPr marL="457200" lvl="1" indent="0" eaLnBrk="1" hangingPunct="1">
              <a:buNone/>
            </a:pPr>
            <a:endParaRPr lang="en-US" sz="3400" dirty="0"/>
          </a:p>
          <a:p>
            <a:pPr eaLnBrk="1" hangingPunct="1"/>
            <a:r>
              <a:rPr lang="en-US" sz="3400" dirty="0"/>
              <a:t>CrIS </a:t>
            </a:r>
            <a:r>
              <a:rPr lang="en-US" sz="3400" dirty="0" smtClean="0"/>
              <a:t>SDR (BUFR)</a:t>
            </a:r>
            <a:endParaRPr lang="en-US" sz="3400" dirty="0"/>
          </a:p>
          <a:p>
            <a:pPr lvl="1" eaLnBrk="1" hangingPunct="1"/>
            <a:r>
              <a:rPr lang="en-US" sz="3400" dirty="0"/>
              <a:t>used operationally in NWS/NCEP’s Global Forecast System </a:t>
            </a:r>
            <a:r>
              <a:rPr lang="en-US" sz="3400" dirty="0" smtClean="0"/>
              <a:t>(Aug 2013)</a:t>
            </a:r>
            <a:endParaRPr lang="en-US" sz="3400" dirty="0"/>
          </a:p>
          <a:p>
            <a:pPr lvl="1" eaLnBrk="1" hangingPunct="1"/>
            <a:r>
              <a:rPr lang="en-US" sz="3400" dirty="0"/>
              <a:t>used operationally in UK Met Office model (May 2013</a:t>
            </a:r>
            <a:r>
              <a:rPr lang="en-US" sz="3400" dirty="0" smtClean="0"/>
              <a:t>)</a:t>
            </a:r>
          </a:p>
          <a:p>
            <a:pPr lvl="1" eaLnBrk="1" hangingPunct="1"/>
            <a:r>
              <a:rPr lang="en-US" sz="3400" dirty="0" smtClean="0"/>
              <a:t>ECMWF, JMA</a:t>
            </a:r>
            <a:r>
              <a:rPr lang="en-US" sz="3400" dirty="0"/>
              <a:t>, CMC and India-NCMWRF are in the process of incorporating ATMS into their operational data assimilation </a:t>
            </a:r>
            <a:r>
              <a:rPr lang="en-US" sz="3400" dirty="0" smtClean="0"/>
              <a:t>systems</a:t>
            </a:r>
          </a:p>
          <a:p>
            <a:pPr lvl="1"/>
            <a:r>
              <a:rPr lang="en-US" sz="3400" dirty="0" smtClean="0"/>
              <a:t>Also available on GTS via EUMETSAT</a:t>
            </a:r>
            <a:endParaRPr lang="en-US" sz="3400" dirty="0"/>
          </a:p>
          <a:p>
            <a:pPr lvl="1" eaLnBrk="1" hangingPunct="1"/>
            <a:endParaRPr lang="en-US" sz="3400" dirty="0"/>
          </a:p>
          <a:p>
            <a:pPr eaLnBrk="1" hangingPunct="1"/>
            <a:r>
              <a:rPr lang="en-US" sz="3400" dirty="0" smtClean="0"/>
              <a:t>VIIRS </a:t>
            </a:r>
            <a:r>
              <a:rPr lang="en-US" sz="3400" dirty="0"/>
              <a:t>Imagery EDRs </a:t>
            </a:r>
            <a:r>
              <a:rPr lang="en-US" sz="3400" dirty="0" smtClean="0"/>
              <a:t>(NetCDF4)</a:t>
            </a:r>
          </a:p>
          <a:p>
            <a:pPr lvl="1" eaLnBrk="1" hangingPunct="1"/>
            <a:r>
              <a:rPr lang="en-US" sz="3400" dirty="0" smtClean="0"/>
              <a:t>Three bands, I1, I4, and I5, provided </a:t>
            </a:r>
            <a:r>
              <a:rPr lang="en-US" sz="3400" dirty="0"/>
              <a:t>to </a:t>
            </a:r>
            <a:r>
              <a:rPr lang="en-US" sz="3400" dirty="0" smtClean="0"/>
              <a:t>AWIPS-2 since October 2012 and used by NWS Alaska region Weather Forecast Offices (Anchorage and Fairbanks) Also available on GTS via EUMETSAT</a:t>
            </a:r>
            <a:r>
              <a:rPr lang="en-US" dirty="0" smtClean="0"/>
              <a:t> </a:t>
            </a:r>
          </a:p>
          <a:p>
            <a:pPr lvl="1" eaLnBrk="1" hangingPunct="1">
              <a:buNone/>
            </a:pPr>
            <a:r>
              <a:rPr lang="en-US" dirty="0" smtClean="0"/>
              <a:t> </a:t>
            </a:r>
            <a:endParaRPr lang="en-US" dirty="0"/>
          </a:p>
          <a:p>
            <a:endParaRPr lang="en-US" sz="2400" dirty="0"/>
          </a:p>
        </p:txBody>
      </p:sp>
      <p:pic>
        <p:nvPicPr>
          <p:cNvPr id="4" name="Picture 3" descr="NOAA Logo with transparent background.png"/>
          <p:cNvPicPr>
            <a:picLocks noChangeAspect="1"/>
          </p:cNvPicPr>
          <p:nvPr/>
        </p:nvPicPr>
        <p:blipFill>
          <a:blip r:embed="rId2" cstate="print"/>
          <a:stretch>
            <a:fillRect/>
          </a:stretch>
        </p:blipFill>
        <p:spPr>
          <a:xfrm>
            <a:off x="8001000" y="76200"/>
            <a:ext cx="1005757" cy="1005757"/>
          </a:xfrm>
          <a:prstGeom prst="rect">
            <a:avLst/>
          </a:prstGeom>
        </p:spPr>
      </p:pic>
      <p:sp>
        <p:nvSpPr>
          <p:cNvPr id="5" name="Slide Number Placeholder 4"/>
          <p:cNvSpPr>
            <a:spLocks noGrp="1"/>
          </p:cNvSpPr>
          <p:nvPr>
            <p:ph type="sldNum" sz="quarter" idx="12"/>
          </p:nvPr>
        </p:nvSpPr>
        <p:spPr/>
        <p:txBody>
          <a:bodyPr/>
          <a:lstStyle/>
          <a:p>
            <a:fld id="{1A28AE97-9394-452E-891B-8D2472C60E90}" type="slidenum">
              <a:rPr lang="en-US" smtClean="0"/>
              <a:pPr/>
              <a:t>53</a:t>
            </a:fld>
            <a:endParaRPr lang="en-US" dirty="0"/>
          </a:p>
        </p:txBody>
      </p:sp>
    </p:spTree>
    <p:extLst>
      <p:ext uri="{BB962C8B-B14F-4D97-AF65-F5344CB8AC3E}">
        <p14:creationId xmlns:p14="http://schemas.microsoft.com/office/powerpoint/2010/main" val="12092532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90600" y="304800"/>
            <a:ext cx="7065009" cy="553998"/>
          </a:xfrm>
          <a:prstGeom prst="rect">
            <a:avLst/>
          </a:prstGeom>
        </p:spPr>
        <p:txBody>
          <a:bodyPr vert="horz" wrap="square" lIns="0" tIns="0" rIns="0" bIns="0" rtlCol="0">
            <a:spAutoFit/>
          </a:bodyPr>
          <a:lstStyle/>
          <a:p>
            <a:pPr algn="ctr">
              <a:lnSpc>
                <a:spcPct val="100000"/>
              </a:lnSpc>
              <a:spcBef>
                <a:spcPts val="145"/>
              </a:spcBef>
            </a:pPr>
            <a:r>
              <a:rPr lang="en-US" sz="3600" spc="-15" dirty="0" smtClean="0">
                <a:latin typeface="Calibri"/>
                <a:cs typeface="Calibri"/>
              </a:rPr>
              <a:t>Operational S-NPP Products</a:t>
            </a:r>
            <a:endParaRPr sz="3600" dirty="0">
              <a:latin typeface="Calibri"/>
              <a:cs typeface="Calibri"/>
            </a:endParaRPr>
          </a:p>
        </p:txBody>
      </p:sp>
      <p:sp>
        <p:nvSpPr>
          <p:cNvPr id="11" name="object 11"/>
          <p:cNvSpPr txBox="1"/>
          <p:nvPr/>
        </p:nvSpPr>
        <p:spPr>
          <a:xfrm>
            <a:off x="381000" y="1371600"/>
            <a:ext cx="8382000" cy="5003934"/>
          </a:xfrm>
          <a:prstGeom prst="rect">
            <a:avLst/>
          </a:prstGeom>
        </p:spPr>
        <p:txBody>
          <a:bodyPr vert="horz" wrap="square" lIns="0" tIns="0" rIns="0" bIns="0" rtlCol="0">
            <a:spAutoFit/>
          </a:bodyPr>
          <a:lstStyle/>
          <a:p>
            <a:pPr marL="354965" indent="-342265">
              <a:lnSpc>
                <a:spcPct val="100000"/>
              </a:lnSpc>
              <a:buClr>
                <a:srgbClr val="FF0000"/>
              </a:buClr>
              <a:buFont typeface="Arial"/>
              <a:buChar char="•"/>
              <a:tabLst>
                <a:tab pos="355600" algn="l"/>
              </a:tabLst>
            </a:pPr>
            <a:r>
              <a:rPr sz="2000" spc="5" dirty="0">
                <a:latin typeface="Constantia" pitchFamily="18" charset="0"/>
                <a:cs typeface="Calibri"/>
              </a:rPr>
              <a:t>O</a:t>
            </a:r>
            <a:r>
              <a:rPr sz="2000" dirty="0">
                <a:latin typeface="Constantia" pitchFamily="18" charset="0"/>
                <a:cs typeface="Calibri"/>
              </a:rPr>
              <a:t>c</a:t>
            </a:r>
            <a:r>
              <a:rPr sz="2000" spc="-5" dirty="0">
                <a:latin typeface="Constantia" pitchFamily="18" charset="0"/>
                <a:cs typeface="Calibri"/>
              </a:rPr>
              <a:t>e</a:t>
            </a:r>
            <a:r>
              <a:rPr sz="2000" dirty="0">
                <a:latin typeface="Constantia" pitchFamily="18" charset="0"/>
                <a:cs typeface="Calibri"/>
              </a:rPr>
              <a:t>an</a:t>
            </a:r>
            <a:r>
              <a:rPr sz="2000" spc="-20" dirty="0">
                <a:latin typeface="Constantia" pitchFamily="18" charset="0"/>
                <a:cs typeface="Calibri"/>
              </a:rPr>
              <a:t> </a:t>
            </a:r>
            <a:r>
              <a:rPr sz="2000" dirty="0">
                <a:latin typeface="Constantia" pitchFamily="18" charset="0"/>
                <a:cs typeface="Calibri"/>
              </a:rPr>
              <a:t>H</a:t>
            </a:r>
            <a:r>
              <a:rPr sz="2000" spc="-5" dirty="0">
                <a:latin typeface="Constantia" pitchFamily="18" charset="0"/>
                <a:cs typeface="Calibri"/>
              </a:rPr>
              <a:t>e</a:t>
            </a:r>
            <a:r>
              <a:rPr sz="2000" spc="-25" dirty="0">
                <a:latin typeface="Constantia" pitchFamily="18" charset="0"/>
                <a:cs typeface="Calibri"/>
              </a:rPr>
              <a:t>a</a:t>
            </a:r>
            <a:r>
              <a:rPr sz="2000" dirty="0">
                <a:latin typeface="Constantia" pitchFamily="18" charset="0"/>
                <a:cs typeface="Calibri"/>
              </a:rPr>
              <a:t>t</a:t>
            </a:r>
            <a:r>
              <a:rPr sz="2000" spc="15" dirty="0">
                <a:latin typeface="Constantia" pitchFamily="18" charset="0"/>
                <a:cs typeface="Calibri"/>
              </a:rPr>
              <a:t> </a:t>
            </a:r>
            <a:r>
              <a:rPr sz="2000" spc="-5" dirty="0">
                <a:latin typeface="Constantia" pitchFamily="18" charset="0"/>
                <a:cs typeface="Calibri"/>
              </a:rPr>
              <a:t>Co</a:t>
            </a:r>
            <a:r>
              <a:rPr sz="2000" spc="-25" dirty="0">
                <a:latin typeface="Constantia" pitchFamily="18" charset="0"/>
                <a:cs typeface="Calibri"/>
              </a:rPr>
              <a:t>nt</a:t>
            </a:r>
            <a:r>
              <a:rPr sz="2000" spc="-5" dirty="0">
                <a:latin typeface="Constantia" pitchFamily="18" charset="0"/>
                <a:cs typeface="Calibri"/>
              </a:rPr>
              <a:t>e</a:t>
            </a:r>
            <a:r>
              <a:rPr sz="2000" spc="-25" dirty="0">
                <a:latin typeface="Constantia" pitchFamily="18" charset="0"/>
                <a:cs typeface="Calibri"/>
              </a:rPr>
              <a:t>n</a:t>
            </a:r>
            <a:r>
              <a:rPr sz="2000" dirty="0">
                <a:latin typeface="Constantia" pitchFamily="18" charset="0"/>
                <a:cs typeface="Calibri"/>
              </a:rPr>
              <a:t>t</a:t>
            </a:r>
            <a:r>
              <a:rPr sz="2000" spc="-10" dirty="0">
                <a:latin typeface="Constantia" pitchFamily="18" charset="0"/>
                <a:cs typeface="Calibri"/>
              </a:rPr>
              <a:t> </a:t>
            </a:r>
            <a:r>
              <a:rPr sz="2000" dirty="0">
                <a:latin typeface="Constantia" pitchFamily="18" charset="0"/>
                <a:cs typeface="Calibri"/>
              </a:rPr>
              <a:t>p</a:t>
            </a:r>
            <a:r>
              <a:rPr sz="2000" spc="-40" dirty="0">
                <a:latin typeface="Constantia" pitchFamily="18" charset="0"/>
                <a:cs typeface="Calibri"/>
              </a:rPr>
              <a:t>r</a:t>
            </a:r>
            <a:r>
              <a:rPr sz="2000" spc="-5" dirty="0">
                <a:latin typeface="Constantia" pitchFamily="18" charset="0"/>
                <a:cs typeface="Calibri"/>
              </a:rPr>
              <a:t>o</a:t>
            </a:r>
            <a:r>
              <a:rPr sz="2000" dirty="0">
                <a:latin typeface="Constantia" pitchFamily="18" charset="0"/>
                <a:cs typeface="Calibri"/>
              </a:rPr>
              <a:t>ducts</a:t>
            </a:r>
            <a:r>
              <a:rPr sz="2000" spc="-15" dirty="0">
                <a:latin typeface="Constantia" pitchFamily="18" charset="0"/>
                <a:cs typeface="Calibri"/>
              </a:rPr>
              <a:t> o</a:t>
            </a:r>
            <a:r>
              <a:rPr sz="2000" spc="-30" dirty="0">
                <a:latin typeface="Constantia" pitchFamily="18" charset="0"/>
                <a:cs typeface="Calibri"/>
              </a:rPr>
              <a:t>v</a:t>
            </a:r>
            <a:r>
              <a:rPr sz="2000" spc="-5" dirty="0">
                <a:latin typeface="Constantia" pitchFamily="18" charset="0"/>
                <a:cs typeface="Calibri"/>
              </a:rPr>
              <a:t>e</a:t>
            </a:r>
            <a:r>
              <a:rPr sz="2000" dirty="0">
                <a:latin typeface="Constantia" pitchFamily="18" charset="0"/>
                <a:cs typeface="Calibri"/>
              </a:rPr>
              <a:t>r</a:t>
            </a:r>
            <a:r>
              <a:rPr sz="2000" spc="-5" dirty="0">
                <a:latin typeface="Constantia" pitchFamily="18" charset="0"/>
                <a:cs typeface="Calibri"/>
              </a:rPr>
              <a:t> </a:t>
            </a:r>
            <a:r>
              <a:rPr sz="2000" dirty="0">
                <a:latin typeface="Constantia" pitchFamily="18" charset="0"/>
                <a:cs typeface="Calibri"/>
              </a:rPr>
              <a:t>the N</a:t>
            </a:r>
            <a:r>
              <a:rPr sz="2000" spc="-5" dirty="0">
                <a:latin typeface="Constantia" pitchFamily="18" charset="0"/>
                <a:cs typeface="Calibri"/>
              </a:rPr>
              <a:t>or</a:t>
            </a:r>
            <a:r>
              <a:rPr sz="2000" dirty="0">
                <a:latin typeface="Constantia" pitchFamily="18" charset="0"/>
                <a:cs typeface="Calibri"/>
              </a:rPr>
              <a:t>th</a:t>
            </a:r>
            <a:r>
              <a:rPr sz="2000" spc="-20" dirty="0">
                <a:latin typeface="Constantia" pitchFamily="18" charset="0"/>
                <a:cs typeface="Calibri"/>
              </a:rPr>
              <a:t> </a:t>
            </a:r>
            <a:r>
              <a:rPr sz="2000" spc="-55" dirty="0" smtClean="0">
                <a:latin typeface="Constantia" pitchFamily="18" charset="0"/>
                <a:cs typeface="Calibri"/>
              </a:rPr>
              <a:t>P</a:t>
            </a:r>
            <a:r>
              <a:rPr sz="2000" dirty="0" smtClean="0">
                <a:latin typeface="Constantia" pitchFamily="18" charset="0"/>
                <a:cs typeface="Calibri"/>
              </a:rPr>
              <a:t>ac</a:t>
            </a:r>
            <a:r>
              <a:rPr sz="2000" spc="-5" dirty="0" smtClean="0">
                <a:latin typeface="Constantia" pitchFamily="18" charset="0"/>
                <a:cs typeface="Calibri"/>
              </a:rPr>
              <a:t>ifi</a:t>
            </a:r>
            <a:r>
              <a:rPr sz="2000" dirty="0" smtClean="0">
                <a:latin typeface="Constantia" pitchFamily="18" charset="0"/>
                <a:cs typeface="Calibri"/>
              </a:rPr>
              <a:t>c</a:t>
            </a:r>
            <a:r>
              <a:rPr lang="en-US" sz="2000" dirty="0" smtClean="0">
                <a:latin typeface="Constantia" pitchFamily="18" charset="0"/>
                <a:cs typeface="Calibri"/>
              </a:rPr>
              <a:t> -</a:t>
            </a:r>
            <a:r>
              <a:rPr sz="2000" spc="30" dirty="0" smtClean="0">
                <a:latin typeface="Constantia" pitchFamily="18" charset="0"/>
                <a:cs typeface="Calibri"/>
              </a:rPr>
              <a:t> </a:t>
            </a:r>
            <a:r>
              <a:rPr lang="en-US" sz="2000" spc="30" dirty="0" smtClean="0">
                <a:latin typeface="Constantia" pitchFamily="18" charset="0"/>
                <a:cs typeface="Calibri"/>
              </a:rPr>
              <a:t>N</a:t>
            </a:r>
            <a:r>
              <a:rPr sz="2000" spc="-15" dirty="0" smtClean="0">
                <a:latin typeface="Constantia" pitchFamily="18" charset="0"/>
                <a:cs typeface="Calibri"/>
              </a:rPr>
              <a:t>o</a:t>
            </a:r>
            <a:r>
              <a:rPr sz="2000" spc="-165" dirty="0" smtClean="0">
                <a:latin typeface="Constantia" pitchFamily="18" charset="0"/>
                <a:cs typeface="Calibri"/>
              </a:rPr>
              <a:t>v</a:t>
            </a:r>
            <a:r>
              <a:rPr lang="en-US" sz="2000" spc="-165" dirty="0" smtClean="0">
                <a:latin typeface="Constantia" pitchFamily="18" charset="0"/>
                <a:cs typeface="Calibri"/>
              </a:rPr>
              <a:t>  </a:t>
            </a:r>
            <a:r>
              <a:rPr sz="2000" dirty="0" smtClean="0">
                <a:latin typeface="Constantia" pitchFamily="18" charset="0"/>
                <a:cs typeface="Calibri"/>
              </a:rPr>
              <a:t>2013</a:t>
            </a:r>
            <a:endParaRPr lang="en-US" sz="2000" dirty="0" smtClean="0">
              <a:latin typeface="Constantia" pitchFamily="18" charset="0"/>
              <a:cs typeface="Calibri"/>
            </a:endParaRPr>
          </a:p>
          <a:p>
            <a:pPr marL="354965" indent="-342265">
              <a:lnSpc>
                <a:spcPct val="100000"/>
              </a:lnSpc>
              <a:buClr>
                <a:srgbClr val="FF0000"/>
              </a:buClr>
              <a:buFont typeface="Arial"/>
              <a:buChar char="•"/>
              <a:tabLst>
                <a:tab pos="355600" algn="l"/>
              </a:tabLst>
            </a:pPr>
            <a:endParaRPr sz="2100" dirty="0">
              <a:latin typeface="Constantia" pitchFamily="18" charset="0"/>
            </a:endParaRPr>
          </a:p>
          <a:p>
            <a:pPr marL="354965" marR="6350" indent="-342265">
              <a:lnSpc>
                <a:spcPct val="100000"/>
              </a:lnSpc>
              <a:buClr>
                <a:srgbClr val="FF0000"/>
              </a:buClr>
              <a:buFont typeface="Arial"/>
              <a:buChar char="•"/>
              <a:tabLst>
                <a:tab pos="355600" algn="l"/>
              </a:tabLst>
            </a:pPr>
            <a:r>
              <a:rPr sz="2000" dirty="0">
                <a:latin typeface="Constantia" pitchFamily="18" charset="0"/>
                <a:cs typeface="Calibri"/>
              </a:rPr>
              <a:t>M</a:t>
            </a:r>
            <a:r>
              <a:rPr sz="2000" spc="-5" dirty="0">
                <a:latin typeface="Constantia" pitchFamily="18" charset="0"/>
                <a:cs typeface="Calibri"/>
              </a:rPr>
              <a:t>i</a:t>
            </a:r>
            <a:r>
              <a:rPr sz="2000" dirty="0">
                <a:latin typeface="Constantia" pitchFamily="18" charset="0"/>
                <a:cs typeface="Calibri"/>
              </a:rPr>
              <a:t>c</a:t>
            </a:r>
            <a:r>
              <a:rPr sz="2000" spc="-40" dirty="0">
                <a:latin typeface="Constantia" pitchFamily="18" charset="0"/>
                <a:cs typeface="Calibri"/>
              </a:rPr>
              <a:t>r</a:t>
            </a:r>
            <a:r>
              <a:rPr sz="2000" spc="-15" dirty="0">
                <a:latin typeface="Constantia" pitchFamily="18" charset="0"/>
                <a:cs typeface="Calibri"/>
              </a:rPr>
              <a:t>o</a:t>
            </a:r>
            <a:r>
              <a:rPr sz="2000" spc="-30" dirty="0">
                <a:latin typeface="Constantia" pitchFamily="18" charset="0"/>
                <a:cs typeface="Calibri"/>
              </a:rPr>
              <a:t>w</a:t>
            </a:r>
            <a:r>
              <a:rPr sz="2000" spc="-40" dirty="0">
                <a:latin typeface="Constantia" pitchFamily="18" charset="0"/>
                <a:cs typeface="Calibri"/>
              </a:rPr>
              <a:t>a</a:t>
            </a:r>
            <a:r>
              <a:rPr sz="2000" spc="-30" dirty="0">
                <a:latin typeface="Constantia" pitchFamily="18" charset="0"/>
                <a:cs typeface="Calibri"/>
              </a:rPr>
              <a:t>v</a:t>
            </a:r>
            <a:r>
              <a:rPr sz="2000" dirty="0">
                <a:latin typeface="Constantia" pitchFamily="18" charset="0"/>
                <a:cs typeface="Calibri"/>
              </a:rPr>
              <a:t>e </a:t>
            </a:r>
            <a:r>
              <a:rPr sz="2000" spc="-5" dirty="0">
                <a:latin typeface="Constantia" pitchFamily="18" charset="0"/>
                <a:cs typeface="Calibri"/>
              </a:rPr>
              <a:t>I</a:t>
            </a:r>
            <a:r>
              <a:rPr sz="2000" spc="-25" dirty="0">
                <a:latin typeface="Constantia" pitchFamily="18" charset="0"/>
                <a:cs typeface="Calibri"/>
              </a:rPr>
              <a:t>nt</a:t>
            </a:r>
            <a:r>
              <a:rPr sz="2000" spc="-5" dirty="0">
                <a:latin typeface="Constantia" pitchFamily="18" charset="0"/>
                <a:cs typeface="Calibri"/>
              </a:rPr>
              <a:t>e</a:t>
            </a:r>
            <a:r>
              <a:rPr sz="2000" dirty="0">
                <a:latin typeface="Constantia" pitchFamily="18" charset="0"/>
                <a:cs typeface="Calibri"/>
              </a:rPr>
              <a:t>g</a:t>
            </a:r>
            <a:r>
              <a:rPr sz="2000" spc="-40" dirty="0">
                <a:latin typeface="Constantia" pitchFamily="18" charset="0"/>
                <a:cs typeface="Calibri"/>
              </a:rPr>
              <a:t>r</a:t>
            </a:r>
            <a:r>
              <a:rPr sz="2000" spc="-25" dirty="0">
                <a:latin typeface="Constantia" pitchFamily="18" charset="0"/>
                <a:cs typeface="Calibri"/>
              </a:rPr>
              <a:t>at</a:t>
            </a:r>
            <a:r>
              <a:rPr sz="2000" spc="-5" dirty="0">
                <a:latin typeface="Constantia" pitchFamily="18" charset="0"/>
                <a:cs typeface="Calibri"/>
              </a:rPr>
              <a:t>e</a:t>
            </a:r>
            <a:r>
              <a:rPr sz="2000" dirty="0">
                <a:latin typeface="Constantia" pitchFamily="18" charset="0"/>
                <a:cs typeface="Calibri"/>
              </a:rPr>
              <a:t>d</a:t>
            </a:r>
            <a:r>
              <a:rPr sz="2000" spc="5" dirty="0">
                <a:latin typeface="Constantia" pitchFamily="18" charset="0"/>
                <a:cs typeface="Calibri"/>
              </a:rPr>
              <a:t> </a:t>
            </a:r>
            <a:r>
              <a:rPr sz="2000" spc="-35" dirty="0">
                <a:latin typeface="Constantia" pitchFamily="18" charset="0"/>
                <a:cs typeface="Calibri"/>
              </a:rPr>
              <a:t>R</a:t>
            </a:r>
            <a:r>
              <a:rPr sz="2000" spc="-15" dirty="0">
                <a:latin typeface="Constantia" pitchFamily="18" charset="0"/>
                <a:cs typeface="Calibri"/>
              </a:rPr>
              <a:t>e</a:t>
            </a:r>
            <a:r>
              <a:rPr sz="2000" dirty="0">
                <a:latin typeface="Constantia" pitchFamily="18" charset="0"/>
                <a:cs typeface="Calibri"/>
              </a:rPr>
              <a:t>t</a:t>
            </a:r>
            <a:r>
              <a:rPr sz="2000" spc="-5" dirty="0">
                <a:latin typeface="Constantia" pitchFamily="18" charset="0"/>
                <a:cs typeface="Calibri"/>
              </a:rPr>
              <a:t>ri</a:t>
            </a:r>
            <a:r>
              <a:rPr sz="2000" spc="-15" dirty="0">
                <a:latin typeface="Constantia" pitchFamily="18" charset="0"/>
                <a:cs typeface="Calibri"/>
              </a:rPr>
              <a:t>e</a:t>
            </a:r>
            <a:r>
              <a:rPr sz="2000" spc="-30" dirty="0">
                <a:latin typeface="Constantia" pitchFamily="18" charset="0"/>
                <a:cs typeface="Calibri"/>
              </a:rPr>
              <a:t>v</a:t>
            </a:r>
            <a:r>
              <a:rPr sz="2000" dirty="0">
                <a:latin typeface="Constantia" pitchFamily="18" charset="0"/>
                <a:cs typeface="Calibri"/>
              </a:rPr>
              <a:t>al</a:t>
            </a:r>
            <a:r>
              <a:rPr sz="2000" spc="20" dirty="0">
                <a:latin typeface="Constantia" pitchFamily="18" charset="0"/>
                <a:cs typeface="Calibri"/>
              </a:rPr>
              <a:t> </a:t>
            </a:r>
            <a:r>
              <a:rPr sz="2000" spc="-25" dirty="0">
                <a:latin typeface="Constantia" pitchFamily="18" charset="0"/>
                <a:cs typeface="Calibri"/>
              </a:rPr>
              <a:t>S</a:t>
            </a:r>
            <a:r>
              <a:rPr sz="2000" spc="-20" dirty="0">
                <a:latin typeface="Constantia" pitchFamily="18" charset="0"/>
                <a:cs typeface="Calibri"/>
              </a:rPr>
              <a:t>y</a:t>
            </a:r>
            <a:r>
              <a:rPr sz="2000" spc="-30" dirty="0">
                <a:latin typeface="Constantia" pitchFamily="18" charset="0"/>
                <a:cs typeface="Calibri"/>
              </a:rPr>
              <a:t>s</a:t>
            </a:r>
            <a:r>
              <a:rPr sz="2000" spc="-25" dirty="0">
                <a:latin typeface="Constantia" pitchFamily="18" charset="0"/>
                <a:cs typeface="Calibri"/>
              </a:rPr>
              <a:t>t</a:t>
            </a:r>
            <a:r>
              <a:rPr sz="2000" spc="-5" dirty="0">
                <a:latin typeface="Constantia" pitchFamily="18" charset="0"/>
                <a:cs typeface="Calibri"/>
              </a:rPr>
              <a:t>e</a:t>
            </a:r>
            <a:r>
              <a:rPr sz="2000" dirty="0">
                <a:latin typeface="Constantia" pitchFamily="18" charset="0"/>
                <a:cs typeface="Calibri"/>
              </a:rPr>
              <a:t>m</a:t>
            </a:r>
            <a:r>
              <a:rPr sz="2000" spc="10" dirty="0">
                <a:latin typeface="Constantia" pitchFamily="18" charset="0"/>
                <a:cs typeface="Calibri"/>
              </a:rPr>
              <a:t> (</a:t>
            </a:r>
            <a:r>
              <a:rPr sz="2000" dirty="0">
                <a:latin typeface="Constantia" pitchFamily="18" charset="0"/>
                <a:cs typeface="Calibri"/>
              </a:rPr>
              <a:t>M</a:t>
            </a:r>
            <a:r>
              <a:rPr sz="2000" spc="-5" dirty="0">
                <a:latin typeface="Constantia" pitchFamily="18" charset="0"/>
                <a:cs typeface="Calibri"/>
              </a:rPr>
              <a:t>i</a:t>
            </a:r>
            <a:r>
              <a:rPr sz="2000" spc="-20" dirty="0">
                <a:latin typeface="Constantia" pitchFamily="18" charset="0"/>
                <a:cs typeface="Calibri"/>
              </a:rPr>
              <a:t>R</a:t>
            </a:r>
            <a:r>
              <a:rPr sz="2000" spc="5" dirty="0">
                <a:latin typeface="Constantia" pitchFamily="18" charset="0"/>
                <a:cs typeface="Calibri"/>
              </a:rPr>
              <a:t>S</a:t>
            </a:r>
            <a:r>
              <a:rPr sz="2000" dirty="0">
                <a:latin typeface="Constantia" pitchFamily="18" charset="0"/>
                <a:cs typeface="Calibri"/>
              </a:rPr>
              <a:t>)</a:t>
            </a:r>
            <a:r>
              <a:rPr sz="2000" spc="-5" dirty="0">
                <a:latin typeface="Constantia" pitchFamily="18" charset="0"/>
                <a:cs typeface="Calibri"/>
              </a:rPr>
              <a:t> </a:t>
            </a:r>
            <a:r>
              <a:rPr sz="2000" dirty="0">
                <a:latin typeface="Constantia" pitchFamily="18" charset="0"/>
                <a:cs typeface="Calibri"/>
              </a:rPr>
              <a:t>S</a:t>
            </a:r>
            <a:r>
              <a:rPr sz="2000" spc="-5" dirty="0">
                <a:latin typeface="Constantia" pitchFamily="18" charset="0"/>
                <a:cs typeface="Calibri"/>
              </a:rPr>
              <a:t>-</a:t>
            </a:r>
            <a:r>
              <a:rPr sz="2000" dirty="0">
                <a:latin typeface="Constantia" pitchFamily="18" charset="0"/>
                <a:cs typeface="Calibri"/>
              </a:rPr>
              <a:t>N</a:t>
            </a:r>
            <a:r>
              <a:rPr sz="2000" spc="-5" dirty="0">
                <a:latin typeface="Constantia" pitchFamily="18" charset="0"/>
                <a:cs typeface="Calibri"/>
              </a:rPr>
              <a:t>P</a:t>
            </a:r>
            <a:r>
              <a:rPr sz="2000" dirty="0">
                <a:latin typeface="Constantia" pitchFamily="18" charset="0"/>
                <a:cs typeface="Calibri"/>
              </a:rPr>
              <a:t>P </a:t>
            </a:r>
            <a:r>
              <a:rPr sz="2000" spc="-5" dirty="0" smtClean="0">
                <a:latin typeface="Constantia" pitchFamily="18" charset="0"/>
                <a:cs typeface="Calibri"/>
              </a:rPr>
              <a:t>P</a:t>
            </a:r>
            <a:r>
              <a:rPr sz="2000" spc="-40" dirty="0" smtClean="0">
                <a:latin typeface="Constantia" pitchFamily="18" charset="0"/>
                <a:cs typeface="Calibri"/>
              </a:rPr>
              <a:t>r</a:t>
            </a:r>
            <a:r>
              <a:rPr sz="2000" spc="-5" dirty="0" smtClean="0">
                <a:latin typeface="Constantia" pitchFamily="18" charset="0"/>
                <a:cs typeface="Calibri"/>
              </a:rPr>
              <a:t>o</a:t>
            </a:r>
            <a:r>
              <a:rPr sz="2000" dirty="0" smtClean="0">
                <a:latin typeface="Constantia" pitchFamily="18" charset="0"/>
                <a:cs typeface="Calibri"/>
              </a:rPr>
              <a:t>ducts</a:t>
            </a:r>
            <a:r>
              <a:rPr lang="en-US" sz="2000" dirty="0" smtClean="0">
                <a:latin typeface="Constantia" pitchFamily="18" charset="0"/>
                <a:cs typeface="Calibri"/>
              </a:rPr>
              <a:t> (NetCDF4) </a:t>
            </a:r>
          </a:p>
          <a:p>
            <a:pPr marL="812165" marR="6350" lvl="1" indent="-342265">
              <a:buClr>
                <a:srgbClr val="FF0000"/>
              </a:buClr>
              <a:buFont typeface="Arial"/>
              <a:buChar char="•"/>
              <a:tabLst>
                <a:tab pos="355600" algn="l"/>
              </a:tabLst>
            </a:pPr>
            <a:r>
              <a:rPr lang="en-US" sz="2000" spc="-5" dirty="0" smtClean="0">
                <a:latin typeface="Constantia" pitchFamily="18" charset="0"/>
                <a:cs typeface="Calibri"/>
              </a:rPr>
              <a:t>Includes </a:t>
            </a:r>
            <a:r>
              <a:rPr sz="2000" dirty="0" smtClean="0">
                <a:latin typeface="Constantia" pitchFamily="18" charset="0"/>
                <a:cs typeface="Calibri"/>
              </a:rPr>
              <a:t>10</a:t>
            </a:r>
            <a:r>
              <a:rPr sz="2000" spc="-30" dirty="0" smtClean="0">
                <a:latin typeface="Constantia" pitchFamily="18" charset="0"/>
                <a:cs typeface="Calibri"/>
              </a:rPr>
              <a:t> </a:t>
            </a:r>
            <a:r>
              <a:rPr sz="2000" dirty="0">
                <a:latin typeface="Constantia" pitchFamily="18" charset="0"/>
                <a:cs typeface="Calibri"/>
              </a:rPr>
              <a:t>p</a:t>
            </a:r>
            <a:r>
              <a:rPr sz="2000" spc="-40" dirty="0">
                <a:latin typeface="Constantia" pitchFamily="18" charset="0"/>
                <a:cs typeface="Calibri"/>
              </a:rPr>
              <a:t>r</a:t>
            </a:r>
            <a:r>
              <a:rPr sz="2000" spc="-5" dirty="0">
                <a:latin typeface="Constantia" pitchFamily="18" charset="0"/>
                <a:cs typeface="Calibri"/>
              </a:rPr>
              <a:t>o</a:t>
            </a:r>
            <a:r>
              <a:rPr sz="2000" dirty="0">
                <a:latin typeface="Constantia" pitchFamily="18" charset="0"/>
                <a:cs typeface="Calibri"/>
              </a:rPr>
              <a:t>duct</a:t>
            </a:r>
            <a:r>
              <a:rPr sz="2000" spc="-5" dirty="0">
                <a:latin typeface="Constantia" pitchFamily="18" charset="0"/>
                <a:cs typeface="Calibri"/>
              </a:rPr>
              <a:t>s</a:t>
            </a:r>
            <a:r>
              <a:rPr sz="2000" dirty="0">
                <a:latin typeface="Constantia" pitchFamily="18" charset="0"/>
                <a:cs typeface="Calibri"/>
              </a:rPr>
              <a:t>:</a:t>
            </a:r>
            <a:r>
              <a:rPr sz="2000" spc="-5" dirty="0">
                <a:latin typeface="Constantia" pitchFamily="18" charset="0"/>
                <a:cs typeface="Calibri"/>
              </a:rPr>
              <a:t> </a:t>
            </a:r>
            <a:r>
              <a:rPr sz="2000" dirty="0">
                <a:latin typeface="Constantia" pitchFamily="18" charset="0"/>
                <a:cs typeface="Calibri"/>
              </a:rPr>
              <a:t>Ra</a:t>
            </a:r>
            <a:r>
              <a:rPr sz="2000" spc="-5" dirty="0">
                <a:latin typeface="Constantia" pitchFamily="18" charset="0"/>
                <a:cs typeface="Calibri"/>
              </a:rPr>
              <a:t>i</a:t>
            </a:r>
            <a:r>
              <a:rPr sz="2000" dirty="0">
                <a:latin typeface="Constantia" pitchFamily="18" charset="0"/>
                <a:cs typeface="Calibri"/>
              </a:rPr>
              <a:t>n</a:t>
            </a:r>
            <a:r>
              <a:rPr sz="2000" spc="-5" dirty="0">
                <a:latin typeface="Constantia" pitchFamily="18" charset="0"/>
                <a:cs typeface="Calibri"/>
              </a:rPr>
              <a:t> </a:t>
            </a:r>
            <a:r>
              <a:rPr sz="2000" dirty="0">
                <a:latin typeface="Constantia" pitchFamily="18" charset="0"/>
                <a:cs typeface="Calibri"/>
              </a:rPr>
              <a:t>R</a:t>
            </a:r>
            <a:r>
              <a:rPr sz="2000" spc="-25" dirty="0">
                <a:latin typeface="Constantia" pitchFamily="18" charset="0"/>
                <a:cs typeface="Calibri"/>
              </a:rPr>
              <a:t>at</a:t>
            </a:r>
            <a:r>
              <a:rPr sz="2000" spc="-5" dirty="0">
                <a:latin typeface="Constantia" pitchFamily="18" charset="0"/>
                <a:cs typeface="Calibri"/>
              </a:rPr>
              <a:t>e</a:t>
            </a:r>
            <a:r>
              <a:rPr sz="2000" dirty="0">
                <a:latin typeface="Constantia" pitchFamily="18" charset="0"/>
                <a:cs typeface="Calibri"/>
              </a:rPr>
              <a:t>,</a:t>
            </a:r>
            <a:r>
              <a:rPr sz="2000" spc="20" dirty="0">
                <a:latin typeface="Constantia" pitchFamily="18" charset="0"/>
                <a:cs typeface="Calibri"/>
              </a:rPr>
              <a:t> </a:t>
            </a:r>
            <a:r>
              <a:rPr sz="2000" spc="-185" dirty="0">
                <a:latin typeface="Constantia" pitchFamily="18" charset="0"/>
                <a:cs typeface="Calibri"/>
              </a:rPr>
              <a:t>T</a:t>
            </a:r>
            <a:r>
              <a:rPr sz="2000" spc="-5" dirty="0">
                <a:latin typeface="Constantia" pitchFamily="18" charset="0"/>
                <a:cs typeface="Calibri"/>
              </a:rPr>
              <a:t>o</a:t>
            </a:r>
            <a:r>
              <a:rPr sz="2000" spc="-25" dirty="0">
                <a:latin typeface="Constantia" pitchFamily="18" charset="0"/>
                <a:cs typeface="Calibri"/>
              </a:rPr>
              <a:t>t</a:t>
            </a:r>
            <a:r>
              <a:rPr sz="2000" dirty="0">
                <a:latin typeface="Constantia" pitchFamily="18" charset="0"/>
                <a:cs typeface="Calibri"/>
              </a:rPr>
              <a:t>al </a:t>
            </a:r>
            <a:r>
              <a:rPr sz="2000" spc="-5" dirty="0">
                <a:latin typeface="Constantia" pitchFamily="18" charset="0"/>
                <a:cs typeface="Calibri"/>
              </a:rPr>
              <a:t>P</a:t>
            </a:r>
            <a:r>
              <a:rPr sz="2000" spc="-30" dirty="0">
                <a:latin typeface="Constantia" pitchFamily="18" charset="0"/>
                <a:cs typeface="Calibri"/>
              </a:rPr>
              <a:t>r</a:t>
            </a:r>
            <a:r>
              <a:rPr sz="2000" spc="-5" dirty="0">
                <a:latin typeface="Constantia" pitchFamily="18" charset="0"/>
                <a:cs typeface="Calibri"/>
              </a:rPr>
              <a:t>e</a:t>
            </a:r>
            <a:r>
              <a:rPr sz="2000" dirty="0">
                <a:latin typeface="Constantia" pitchFamily="18" charset="0"/>
                <a:cs typeface="Calibri"/>
              </a:rPr>
              <a:t>c</a:t>
            </a:r>
            <a:r>
              <a:rPr sz="2000" spc="-5" dirty="0">
                <a:latin typeface="Constantia" pitchFamily="18" charset="0"/>
                <a:cs typeface="Calibri"/>
              </a:rPr>
              <a:t>i</a:t>
            </a:r>
            <a:r>
              <a:rPr sz="2000" dirty="0">
                <a:latin typeface="Constantia" pitchFamily="18" charset="0"/>
                <a:cs typeface="Calibri"/>
              </a:rPr>
              <a:t>p</a:t>
            </a:r>
            <a:r>
              <a:rPr sz="2000" spc="-5" dirty="0">
                <a:latin typeface="Constantia" pitchFamily="18" charset="0"/>
                <a:cs typeface="Calibri"/>
              </a:rPr>
              <a:t>i</a:t>
            </a:r>
            <a:r>
              <a:rPr sz="2000" spc="-25" dirty="0">
                <a:latin typeface="Constantia" pitchFamily="18" charset="0"/>
                <a:cs typeface="Calibri"/>
              </a:rPr>
              <a:t>t</a:t>
            </a:r>
            <a:r>
              <a:rPr sz="2000" dirty="0">
                <a:latin typeface="Constantia" pitchFamily="18" charset="0"/>
                <a:cs typeface="Calibri"/>
              </a:rPr>
              <a:t>ab</a:t>
            </a:r>
            <a:r>
              <a:rPr sz="2000" spc="-5" dirty="0">
                <a:latin typeface="Constantia" pitchFamily="18" charset="0"/>
                <a:cs typeface="Calibri"/>
              </a:rPr>
              <a:t>l</a:t>
            </a:r>
            <a:r>
              <a:rPr sz="2000" dirty="0">
                <a:latin typeface="Constantia" pitchFamily="18" charset="0"/>
                <a:cs typeface="Calibri"/>
              </a:rPr>
              <a:t>e</a:t>
            </a:r>
            <a:r>
              <a:rPr sz="2000" spc="25" dirty="0">
                <a:latin typeface="Constantia" pitchFamily="18" charset="0"/>
                <a:cs typeface="Calibri"/>
              </a:rPr>
              <a:t> </a:t>
            </a:r>
            <a:r>
              <a:rPr sz="2000" spc="-70" dirty="0">
                <a:latin typeface="Constantia" pitchFamily="18" charset="0"/>
                <a:cs typeface="Calibri"/>
              </a:rPr>
              <a:t>W</a:t>
            </a:r>
            <a:r>
              <a:rPr sz="2000" spc="-25" dirty="0">
                <a:latin typeface="Constantia" pitchFamily="18" charset="0"/>
                <a:cs typeface="Calibri"/>
              </a:rPr>
              <a:t>at</a:t>
            </a:r>
            <a:r>
              <a:rPr sz="2000" spc="-5" dirty="0">
                <a:latin typeface="Constantia" pitchFamily="18" charset="0"/>
                <a:cs typeface="Calibri"/>
              </a:rPr>
              <a:t>e</a:t>
            </a:r>
            <a:r>
              <a:rPr sz="2000" spc="-175" dirty="0">
                <a:latin typeface="Constantia" pitchFamily="18" charset="0"/>
                <a:cs typeface="Calibri"/>
              </a:rPr>
              <a:t>r</a:t>
            </a:r>
            <a:r>
              <a:rPr sz="2000" dirty="0">
                <a:latin typeface="Constantia" pitchFamily="18" charset="0"/>
                <a:cs typeface="Calibri"/>
              </a:rPr>
              <a:t>,</a:t>
            </a:r>
            <a:r>
              <a:rPr sz="2000" spc="-10" dirty="0">
                <a:latin typeface="Constantia" pitchFamily="18" charset="0"/>
                <a:cs typeface="Calibri"/>
              </a:rPr>
              <a:t> </a:t>
            </a:r>
            <a:r>
              <a:rPr sz="2000" spc="-5" dirty="0">
                <a:latin typeface="Constantia" pitchFamily="18" charset="0"/>
                <a:cs typeface="Calibri"/>
              </a:rPr>
              <a:t>Clo</a:t>
            </a:r>
            <a:r>
              <a:rPr sz="2000" dirty="0">
                <a:latin typeface="Constantia" pitchFamily="18" charset="0"/>
                <a:cs typeface="Calibri"/>
              </a:rPr>
              <a:t>ud</a:t>
            </a:r>
            <a:r>
              <a:rPr sz="2000" spc="-20" dirty="0">
                <a:latin typeface="Constantia" pitchFamily="18" charset="0"/>
                <a:cs typeface="Calibri"/>
              </a:rPr>
              <a:t> </a:t>
            </a:r>
            <a:r>
              <a:rPr sz="2000" spc="-5" dirty="0">
                <a:latin typeface="Constantia" pitchFamily="18" charset="0"/>
                <a:cs typeface="Calibri"/>
              </a:rPr>
              <a:t>Li</a:t>
            </a:r>
            <a:r>
              <a:rPr sz="2000" dirty="0">
                <a:latin typeface="Constantia" pitchFamily="18" charset="0"/>
                <a:cs typeface="Calibri"/>
              </a:rPr>
              <a:t>qu</a:t>
            </a:r>
            <a:r>
              <a:rPr sz="2000" spc="-5" dirty="0">
                <a:latin typeface="Constantia" pitchFamily="18" charset="0"/>
                <a:cs typeface="Calibri"/>
              </a:rPr>
              <a:t>i</a:t>
            </a:r>
            <a:r>
              <a:rPr sz="2000" dirty="0">
                <a:latin typeface="Constantia" pitchFamily="18" charset="0"/>
                <a:cs typeface="Calibri"/>
              </a:rPr>
              <a:t>d</a:t>
            </a:r>
            <a:r>
              <a:rPr sz="2000" spc="-5" dirty="0">
                <a:latin typeface="Constantia" pitchFamily="18" charset="0"/>
                <a:cs typeface="Calibri"/>
              </a:rPr>
              <a:t> </a:t>
            </a:r>
            <a:r>
              <a:rPr sz="2000" spc="-70" dirty="0">
                <a:latin typeface="Constantia" pitchFamily="18" charset="0"/>
                <a:cs typeface="Calibri"/>
              </a:rPr>
              <a:t>W</a:t>
            </a:r>
            <a:r>
              <a:rPr sz="2000" spc="-25" dirty="0">
                <a:latin typeface="Constantia" pitchFamily="18" charset="0"/>
                <a:cs typeface="Calibri"/>
              </a:rPr>
              <a:t>at</a:t>
            </a:r>
            <a:r>
              <a:rPr sz="2000" spc="-5" dirty="0">
                <a:latin typeface="Constantia" pitchFamily="18" charset="0"/>
                <a:cs typeface="Calibri"/>
              </a:rPr>
              <a:t>e</a:t>
            </a:r>
            <a:r>
              <a:rPr sz="2000" spc="-175" dirty="0">
                <a:latin typeface="Constantia" pitchFamily="18" charset="0"/>
                <a:cs typeface="Calibri"/>
              </a:rPr>
              <a:t>r</a:t>
            </a:r>
            <a:r>
              <a:rPr sz="2000" dirty="0">
                <a:latin typeface="Constantia" pitchFamily="18" charset="0"/>
                <a:cs typeface="Calibri"/>
              </a:rPr>
              <a:t>, Sn</a:t>
            </a:r>
            <a:r>
              <a:rPr sz="2000" spc="-15" dirty="0">
                <a:latin typeface="Constantia" pitchFamily="18" charset="0"/>
                <a:cs typeface="Calibri"/>
              </a:rPr>
              <a:t>o</a:t>
            </a:r>
            <a:r>
              <a:rPr sz="2000" dirty="0">
                <a:latin typeface="Constantia" pitchFamily="18" charset="0"/>
                <a:cs typeface="Calibri"/>
              </a:rPr>
              <a:t>w</a:t>
            </a:r>
            <a:r>
              <a:rPr sz="2000" spc="-25" dirty="0">
                <a:latin typeface="Constantia" pitchFamily="18" charset="0"/>
                <a:cs typeface="Calibri"/>
              </a:rPr>
              <a:t> </a:t>
            </a:r>
            <a:r>
              <a:rPr sz="2000" spc="-5" dirty="0">
                <a:latin typeface="Constantia" pitchFamily="18" charset="0"/>
                <a:cs typeface="Calibri"/>
              </a:rPr>
              <a:t>C</a:t>
            </a:r>
            <a:r>
              <a:rPr sz="2000" spc="-15" dirty="0">
                <a:latin typeface="Constantia" pitchFamily="18" charset="0"/>
                <a:cs typeface="Calibri"/>
              </a:rPr>
              <a:t>o</a:t>
            </a:r>
            <a:r>
              <a:rPr sz="2000" spc="-30" dirty="0">
                <a:latin typeface="Constantia" pitchFamily="18" charset="0"/>
                <a:cs typeface="Calibri"/>
              </a:rPr>
              <a:t>v</a:t>
            </a:r>
            <a:r>
              <a:rPr sz="2000" spc="-5" dirty="0">
                <a:latin typeface="Constantia" pitchFamily="18" charset="0"/>
                <a:cs typeface="Calibri"/>
              </a:rPr>
              <a:t>e</a:t>
            </a:r>
            <a:r>
              <a:rPr sz="2000" spc="-175" dirty="0">
                <a:latin typeface="Constantia" pitchFamily="18" charset="0"/>
                <a:cs typeface="Calibri"/>
              </a:rPr>
              <a:t>r</a:t>
            </a:r>
            <a:r>
              <a:rPr sz="2000" dirty="0">
                <a:latin typeface="Constantia" pitchFamily="18" charset="0"/>
                <a:cs typeface="Calibri"/>
              </a:rPr>
              <a:t>,</a:t>
            </a:r>
            <a:r>
              <a:rPr sz="2000" spc="-5" dirty="0">
                <a:latin typeface="Constantia" pitchFamily="18" charset="0"/>
                <a:cs typeface="Calibri"/>
              </a:rPr>
              <a:t> </a:t>
            </a:r>
            <a:r>
              <a:rPr sz="2000" dirty="0">
                <a:latin typeface="Constantia" pitchFamily="18" charset="0"/>
                <a:cs typeface="Calibri"/>
              </a:rPr>
              <a:t>S</a:t>
            </a:r>
            <a:r>
              <a:rPr sz="2000" spc="-5" dirty="0">
                <a:latin typeface="Constantia" pitchFamily="18" charset="0"/>
                <a:cs typeface="Calibri"/>
              </a:rPr>
              <a:t>e</a:t>
            </a:r>
            <a:r>
              <a:rPr sz="2000" dirty="0">
                <a:latin typeface="Constantia" pitchFamily="18" charset="0"/>
                <a:cs typeface="Calibri"/>
              </a:rPr>
              <a:t>a</a:t>
            </a:r>
            <a:r>
              <a:rPr sz="2000" spc="5" dirty="0">
                <a:latin typeface="Constantia" pitchFamily="18" charset="0"/>
                <a:cs typeface="Calibri"/>
              </a:rPr>
              <a:t> </a:t>
            </a:r>
            <a:r>
              <a:rPr sz="2000" spc="-5" dirty="0">
                <a:latin typeface="Constantia" pitchFamily="18" charset="0"/>
                <a:cs typeface="Calibri"/>
              </a:rPr>
              <a:t>I</a:t>
            </a:r>
            <a:r>
              <a:rPr sz="2000" dirty="0">
                <a:latin typeface="Constantia" pitchFamily="18" charset="0"/>
                <a:cs typeface="Calibri"/>
              </a:rPr>
              <a:t>ce</a:t>
            </a:r>
            <a:r>
              <a:rPr sz="2000" spc="-10" dirty="0">
                <a:latin typeface="Constantia" pitchFamily="18" charset="0"/>
                <a:cs typeface="Calibri"/>
              </a:rPr>
              <a:t> </a:t>
            </a:r>
            <a:r>
              <a:rPr sz="2000" spc="-5" dirty="0">
                <a:latin typeface="Constantia" pitchFamily="18" charset="0"/>
                <a:cs typeface="Calibri"/>
              </a:rPr>
              <a:t>Co</a:t>
            </a:r>
            <a:r>
              <a:rPr sz="2000" dirty="0">
                <a:latin typeface="Constantia" pitchFamily="18" charset="0"/>
                <a:cs typeface="Calibri"/>
              </a:rPr>
              <a:t>nce</a:t>
            </a:r>
            <a:r>
              <a:rPr sz="2000" spc="-25" dirty="0">
                <a:latin typeface="Constantia" pitchFamily="18" charset="0"/>
                <a:cs typeface="Calibri"/>
              </a:rPr>
              <a:t>n</a:t>
            </a:r>
            <a:r>
              <a:rPr sz="2000" dirty="0">
                <a:latin typeface="Constantia" pitchFamily="18" charset="0"/>
                <a:cs typeface="Calibri"/>
              </a:rPr>
              <a:t>t</a:t>
            </a:r>
            <a:r>
              <a:rPr sz="2000" spc="-40" dirty="0">
                <a:latin typeface="Constantia" pitchFamily="18" charset="0"/>
                <a:cs typeface="Calibri"/>
              </a:rPr>
              <a:t>r</a:t>
            </a:r>
            <a:r>
              <a:rPr sz="2000" spc="-25" dirty="0">
                <a:latin typeface="Constantia" pitchFamily="18" charset="0"/>
                <a:cs typeface="Calibri"/>
              </a:rPr>
              <a:t>a</a:t>
            </a:r>
            <a:r>
              <a:rPr sz="2000" dirty="0">
                <a:latin typeface="Constantia" pitchFamily="18" charset="0"/>
                <a:cs typeface="Calibri"/>
              </a:rPr>
              <a:t>t</a:t>
            </a:r>
            <a:r>
              <a:rPr sz="2000" spc="-5" dirty="0">
                <a:latin typeface="Constantia" pitchFamily="18" charset="0"/>
                <a:cs typeface="Calibri"/>
              </a:rPr>
              <a:t>io</a:t>
            </a:r>
            <a:r>
              <a:rPr sz="2000" dirty="0">
                <a:latin typeface="Constantia" pitchFamily="18" charset="0"/>
                <a:cs typeface="Calibri"/>
              </a:rPr>
              <a:t>n,</a:t>
            </a:r>
            <a:r>
              <a:rPr sz="2000" spc="-5" dirty="0">
                <a:latin typeface="Constantia" pitchFamily="18" charset="0"/>
                <a:cs typeface="Calibri"/>
              </a:rPr>
              <a:t> </a:t>
            </a:r>
            <a:r>
              <a:rPr sz="2000" dirty="0">
                <a:latin typeface="Constantia" pitchFamily="18" charset="0"/>
                <a:cs typeface="Calibri"/>
              </a:rPr>
              <a:t>Sn</a:t>
            </a:r>
            <a:r>
              <a:rPr sz="2000" spc="-15" dirty="0">
                <a:latin typeface="Constantia" pitchFamily="18" charset="0"/>
                <a:cs typeface="Calibri"/>
              </a:rPr>
              <a:t>o</a:t>
            </a:r>
            <a:r>
              <a:rPr sz="2000" dirty="0">
                <a:latin typeface="Constantia" pitchFamily="18" charset="0"/>
                <a:cs typeface="Calibri"/>
              </a:rPr>
              <a:t>w</a:t>
            </a:r>
            <a:r>
              <a:rPr sz="2000" spc="-25" dirty="0">
                <a:latin typeface="Constantia" pitchFamily="18" charset="0"/>
                <a:cs typeface="Calibri"/>
              </a:rPr>
              <a:t> </a:t>
            </a:r>
            <a:r>
              <a:rPr sz="2000" spc="-70" dirty="0">
                <a:latin typeface="Constantia" pitchFamily="18" charset="0"/>
                <a:cs typeface="Calibri"/>
              </a:rPr>
              <a:t>W</a:t>
            </a:r>
            <a:r>
              <a:rPr sz="2000" spc="-25" dirty="0">
                <a:latin typeface="Constantia" pitchFamily="18" charset="0"/>
                <a:cs typeface="Calibri"/>
              </a:rPr>
              <a:t>at</a:t>
            </a:r>
            <a:r>
              <a:rPr sz="2000" spc="-5" dirty="0">
                <a:latin typeface="Constantia" pitchFamily="18" charset="0"/>
                <a:cs typeface="Calibri"/>
              </a:rPr>
              <a:t>e</a:t>
            </a:r>
            <a:r>
              <a:rPr sz="2000" dirty="0">
                <a:latin typeface="Constantia" pitchFamily="18" charset="0"/>
                <a:cs typeface="Calibri"/>
              </a:rPr>
              <a:t>r</a:t>
            </a:r>
            <a:r>
              <a:rPr sz="2000" spc="10" dirty="0">
                <a:latin typeface="Constantia" pitchFamily="18" charset="0"/>
                <a:cs typeface="Calibri"/>
              </a:rPr>
              <a:t> </a:t>
            </a:r>
            <a:r>
              <a:rPr sz="2000" spc="-20" dirty="0">
                <a:latin typeface="Constantia" pitchFamily="18" charset="0"/>
                <a:cs typeface="Calibri"/>
              </a:rPr>
              <a:t>E</a:t>
            </a:r>
            <a:r>
              <a:rPr sz="2000" dirty="0">
                <a:latin typeface="Constantia" pitchFamily="18" charset="0"/>
                <a:cs typeface="Calibri"/>
              </a:rPr>
              <a:t>qu</a:t>
            </a:r>
            <a:r>
              <a:rPr sz="2000" spc="-5" dirty="0">
                <a:latin typeface="Constantia" pitchFamily="18" charset="0"/>
                <a:cs typeface="Calibri"/>
              </a:rPr>
              <a:t>i</a:t>
            </a:r>
            <a:r>
              <a:rPr sz="2000" spc="-30" dirty="0">
                <a:latin typeface="Constantia" pitchFamily="18" charset="0"/>
                <a:cs typeface="Calibri"/>
              </a:rPr>
              <a:t>v</a:t>
            </a:r>
            <a:r>
              <a:rPr sz="2000" dirty="0">
                <a:latin typeface="Constantia" pitchFamily="18" charset="0"/>
                <a:cs typeface="Calibri"/>
              </a:rPr>
              <a:t>a</a:t>
            </a:r>
            <a:r>
              <a:rPr sz="2000" spc="-5" dirty="0">
                <a:latin typeface="Constantia" pitchFamily="18" charset="0"/>
                <a:cs typeface="Calibri"/>
              </a:rPr>
              <a:t>le</a:t>
            </a:r>
            <a:r>
              <a:rPr sz="2000" spc="-25" dirty="0">
                <a:latin typeface="Constantia" pitchFamily="18" charset="0"/>
                <a:cs typeface="Calibri"/>
              </a:rPr>
              <a:t>n</a:t>
            </a:r>
            <a:r>
              <a:rPr sz="2000" dirty="0">
                <a:latin typeface="Constantia" pitchFamily="18" charset="0"/>
                <a:cs typeface="Calibri"/>
              </a:rPr>
              <a:t>t,</a:t>
            </a:r>
            <a:r>
              <a:rPr sz="2000" spc="-20" dirty="0">
                <a:latin typeface="Constantia" pitchFamily="18" charset="0"/>
                <a:cs typeface="Calibri"/>
              </a:rPr>
              <a:t> </a:t>
            </a:r>
            <a:r>
              <a:rPr sz="2000" spc="-5" dirty="0">
                <a:latin typeface="Constantia" pitchFamily="18" charset="0"/>
                <a:cs typeface="Calibri"/>
              </a:rPr>
              <a:t>L</a:t>
            </a:r>
            <a:r>
              <a:rPr sz="2000" dirty="0">
                <a:latin typeface="Constantia" pitchFamily="18" charset="0"/>
                <a:cs typeface="Calibri"/>
              </a:rPr>
              <a:t>and</a:t>
            </a:r>
            <a:r>
              <a:rPr sz="2000" spc="-5" dirty="0">
                <a:latin typeface="Constantia" pitchFamily="18" charset="0"/>
                <a:cs typeface="Calibri"/>
              </a:rPr>
              <a:t> </a:t>
            </a:r>
            <a:r>
              <a:rPr sz="2000" dirty="0">
                <a:latin typeface="Constantia" pitchFamily="18" charset="0"/>
                <a:cs typeface="Calibri"/>
              </a:rPr>
              <a:t>Su</a:t>
            </a:r>
            <a:r>
              <a:rPr sz="2000" spc="-5" dirty="0">
                <a:latin typeface="Constantia" pitchFamily="18" charset="0"/>
                <a:cs typeface="Calibri"/>
              </a:rPr>
              <a:t>r</a:t>
            </a:r>
            <a:r>
              <a:rPr sz="2000" spc="-40" dirty="0">
                <a:latin typeface="Constantia" pitchFamily="18" charset="0"/>
                <a:cs typeface="Calibri"/>
              </a:rPr>
              <a:t>f</a:t>
            </a:r>
            <a:r>
              <a:rPr sz="2000" dirty="0">
                <a:latin typeface="Constantia" pitchFamily="18" charset="0"/>
                <a:cs typeface="Calibri"/>
              </a:rPr>
              <a:t>ace </a:t>
            </a:r>
            <a:r>
              <a:rPr sz="2000" spc="-185" dirty="0">
                <a:latin typeface="Constantia" pitchFamily="18" charset="0"/>
                <a:cs typeface="Calibri"/>
              </a:rPr>
              <a:t>T</a:t>
            </a:r>
            <a:r>
              <a:rPr sz="2000" spc="-5" dirty="0">
                <a:latin typeface="Constantia" pitchFamily="18" charset="0"/>
                <a:cs typeface="Calibri"/>
              </a:rPr>
              <a:t>e</a:t>
            </a:r>
            <a:r>
              <a:rPr sz="2000" spc="-10" dirty="0">
                <a:latin typeface="Constantia" pitchFamily="18" charset="0"/>
                <a:cs typeface="Calibri"/>
              </a:rPr>
              <a:t>m</a:t>
            </a:r>
            <a:r>
              <a:rPr sz="2000" dirty="0">
                <a:latin typeface="Constantia" pitchFamily="18" charset="0"/>
                <a:cs typeface="Calibri"/>
              </a:rPr>
              <a:t>p</a:t>
            </a:r>
            <a:r>
              <a:rPr sz="2000" spc="-5" dirty="0">
                <a:latin typeface="Constantia" pitchFamily="18" charset="0"/>
                <a:cs typeface="Calibri"/>
              </a:rPr>
              <a:t>e</a:t>
            </a:r>
            <a:r>
              <a:rPr sz="2000" spc="-40" dirty="0">
                <a:latin typeface="Constantia" pitchFamily="18" charset="0"/>
                <a:cs typeface="Calibri"/>
              </a:rPr>
              <a:t>r</a:t>
            </a:r>
            <a:r>
              <a:rPr sz="2000" spc="-25" dirty="0">
                <a:latin typeface="Constantia" pitchFamily="18" charset="0"/>
                <a:cs typeface="Calibri"/>
              </a:rPr>
              <a:t>a</a:t>
            </a:r>
            <a:r>
              <a:rPr sz="2000" dirty="0">
                <a:latin typeface="Constantia" pitchFamily="18" charset="0"/>
                <a:cs typeface="Calibri"/>
              </a:rPr>
              <a:t>tu</a:t>
            </a:r>
            <a:r>
              <a:rPr sz="2000" spc="-30" dirty="0">
                <a:latin typeface="Constantia" pitchFamily="18" charset="0"/>
                <a:cs typeface="Calibri"/>
              </a:rPr>
              <a:t>r</a:t>
            </a:r>
            <a:r>
              <a:rPr sz="2000" spc="-5" dirty="0">
                <a:latin typeface="Constantia" pitchFamily="18" charset="0"/>
                <a:cs typeface="Calibri"/>
              </a:rPr>
              <a:t>e</a:t>
            </a:r>
            <a:r>
              <a:rPr sz="2000" dirty="0">
                <a:latin typeface="Constantia" pitchFamily="18" charset="0"/>
                <a:cs typeface="Calibri"/>
              </a:rPr>
              <a:t>,</a:t>
            </a:r>
            <a:r>
              <a:rPr sz="2000" spc="5" dirty="0">
                <a:latin typeface="Constantia" pitchFamily="18" charset="0"/>
                <a:cs typeface="Calibri"/>
              </a:rPr>
              <a:t> </a:t>
            </a:r>
            <a:r>
              <a:rPr sz="2000" spc="-5" dirty="0">
                <a:latin typeface="Constantia" pitchFamily="18" charset="0"/>
                <a:cs typeface="Calibri"/>
              </a:rPr>
              <a:t>L</a:t>
            </a:r>
            <a:r>
              <a:rPr sz="2000" dirty="0">
                <a:latin typeface="Constantia" pitchFamily="18" charset="0"/>
                <a:cs typeface="Calibri"/>
              </a:rPr>
              <a:t>and</a:t>
            </a:r>
            <a:r>
              <a:rPr sz="2000" spc="-20" dirty="0">
                <a:latin typeface="Constantia" pitchFamily="18" charset="0"/>
                <a:cs typeface="Calibri"/>
              </a:rPr>
              <a:t> </a:t>
            </a:r>
            <a:r>
              <a:rPr sz="2000" dirty="0">
                <a:latin typeface="Constantia" pitchFamily="18" charset="0"/>
                <a:cs typeface="Calibri"/>
              </a:rPr>
              <a:t>Su</a:t>
            </a:r>
            <a:r>
              <a:rPr sz="2000" spc="-5" dirty="0">
                <a:latin typeface="Constantia" pitchFamily="18" charset="0"/>
                <a:cs typeface="Calibri"/>
              </a:rPr>
              <a:t>r</a:t>
            </a:r>
            <a:r>
              <a:rPr sz="2000" spc="-40" dirty="0">
                <a:latin typeface="Constantia" pitchFamily="18" charset="0"/>
                <a:cs typeface="Calibri"/>
              </a:rPr>
              <a:t>f</a:t>
            </a:r>
            <a:r>
              <a:rPr sz="2000" dirty="0">
                <a:latin typeface="Constantia" pitchFamily="18" charset="0"/>
                <a:cs typeface="Calibri"/>
              </a:rPr>
              <a:t>ace </a:t>
            </a:r>
            <a:r>
              <a:rPr sz="2000" spc="5" dirty="0">
                <a:latin typeface="Constantia" pitchFamily="18" charset="0"/>
                <a:cs typeface="Calibri"/>
              </a:rPr>
              <a:t>E</a:t>
            </a:r>
            <a:r>
              <a:rPr sz="2000" spc="-10" dirty="0">
                <a:latin typeface="Constantia" pitchFamily="18" charset="0"/>
                <a:cs typeface="Calibri"/>
              </a:rPr>
              <a:t>m</a:t>
            </a:r>
            <a:r>
              <a:rPr sz="2000" spc="-5" dirty="0">
                <a:latin typeface="Constantia" pitchFamily="18" charset="0"/>
                <a:cs typeface="Calibri"/>
              </a:rPr>
              <a:t>issi</a:t>
            </a:r>
            <a:r>
              <a:rPr sz="2000" spc="-10" dirty="0">
                <a:latin typeface="Constantia" pitchFamily="18" charset="0"/>
                <a:cs typeface="Calibri"/>
              </a:rPr>
              <a:t>v</a:t>
            </a:r>
            <a:r>
              <a:rPr sz="2000" spc="-5" dirty="0">
                <a:latin typeface="Constantia" pitchFamily="18" charset="0"/>
                <a:cs typeface="Calibri"/>
              </a:rPr>
              <a:t>i</a:t>
            </a:r>
            <a:r>
              <a:rPr sz="2000" dirty="0">
                <a:latin typeface="Constantia" pitchFamily="18" charset="0"/>
                <a:cs typeface="Calibri"/>
              </a:rPr>
              <a:t>t</a:t>
            </a:r>
            <a:r>
              <a:rPr sz="2000" spc="-140" dirty="0">
                <a:latin typeface="Constantia" pitchFamily="18" charset="0"/>
                <a:cs typeface="Calibri"/>
              </a:rPr>
              <a:t>y</a:t>
            </a:r>
            <a:r>
              <a:rPr sz="2000" dirty="0">
                <a:latin typeface="Constantia" pitchFamily="18" charset="0"/>
                <a:cs typeface="Calibri"/>
              </a:rPr>
              <a:t>,</a:t>
            </a:r>
            <a:r>
              <a:rPr sz="2000" spc="15" dirty="0">
                <a:latin typeface="Constantia" pitchFamily="18" charset="0"/>
                <a:cs typeface="Calibri"/>
              </a:rPr>
              <a:t> </a:t>
            </a:r>
            <a:r>
              <a:rPr sz="2000" spc="-185" dirty="0">
                <a:latin typeface="Constantia" pitchFamily="18" charset="0"/>
                <a:cs typeface="Calibri"/>
              </a:rPr>
              <a:t>T</a:t>
            </a:r>
            <a:r>
              <a:rPr sz="2000" spc="-5" dirty="0">
                <a:latin typeface="Constantia" pitchFamily="18" charset="0"/>
                <a:cs typeface="Calibri"/>
              </a:rPr>
              <a:t>e</a:t>
            </a:r>
            <a:r>
              <a:rPr sz="2000" spc="-10" dirty="0">
                <a:latin typeface="Constantia" pitchFamily="18" charset="0"/>
                <a:cs typeface="Calibri"/>
              </a:rPr>
              <a:t>m</a:t>
            </a:r>
            <a:r>
              <a:rPr sz="2000" dirty="0">
                <a:latin typeface="Constantia" pitchFamily="18" charset="0"/>
                <a:cs typeface="Calibri"/>
              </a:rPr>
              <a:t>p</a:t>
            </a:r>
            <a:r>
              <a:rPr sz="2000" spc="-5" dirty="0">
                <a:latin typeface="Constantia" pitchFamily="18" charset="0"/>
                <a:cs typeface="Calibri"/>
              </a:rPr>
              <a:t>e</a:t>
            </a:r>
            <a:r>
              <a:rPr sz="2000" spc="-40" dirty="0">
                <a:latin typeface="Constantia" pitchFamily="18" charset="0"/>
                <a:cs typeface="Calibri"/>
              </a:rPr>
              <a:t>r</a:t>
            </a:r>
            <a:r>
              <a:rPr sz="2000" spc="-25" dirty="0">
                <a:latin typeface="Constantia" pitchFamily="18" charset="0"/>
                <a:cs typeface="Calibri"/>
              </a:rPr>
              <a:t>a</a:t>
            </a:r>
            <a:r>
              <a:rPr sz="2000" dirty="0">
                <a:latin typeface="Constantia" pitchFamily="18" charset="0"/>
                <a:cs typeface="Calibri"/>
              </a:rPr>
              <a:t>tu</a:t>
            </a:r>
            <a:r>
              <a:rPr sz="2000" spc="-30" dirty="0">
                <a:latin typeface="Constantia" pitchFamily="18" charset="0"/>
                <a:cs typeface="Calibri"/>
              </a:rPr>
              <a:t>r</a:t>
            </a:r>
            <a:r>
              <a:rPr sz="2000" dirty="0">
                <a:latin typeface="Constantia" pitchFamily="18" charset="0"/>
                <a:cs typeface="Calibri"/>
              </a:rPr>
              <a:t>e</a:t>
            </a:r>
            <a:r>
              <a:rPr sz="2000" spc="15" dirty="0">
                <a:latin typeface="Constantia" pitchFamily="18" charset="0"/>
                <a:cs typeface="Calibri"/>
              </a:rPr>
              <a:t> </a:t>
            </a:r>
            <a:r>
              <a:rPr sz="2000" dirty="0">
                <a:latin typeface="Constantia" pitchFamily="18" charset="0"/>
                <a:cs typeface="Calibri"/>
              </a:rPr>
              <a:t>and</a:t>
            </a:r>
            <a:r>
              <a:rPr sz="2000" spc="-5" dirty="0">
                <a:latin typeface="Constantia" pitchFamily="18" charset="0"/>
                <a:cs typeface="Calibri"/>
              </a:rPr>
              <a:t> </a:t>
            </a:r>
            <a:r>
              <a:rPr sz="2000" dirty="0">
                <a:latin typeface="Constantia" pitchFamily="18" charset="0"/>
                <a:cs typeface="Calibri"/>
              </a:rPr>
              <a:t>M</a:t>
            </a:r>
            <a:r>
              <a:rPr sz="2000" spc="-5" dirty="0">
                <a:latin typeface="Constantia" pitchFamily="18" charset="0"/>
                <a:cs typeface="Calibri"/>
              </a:rPr>
              <a:t>oi</a:t>
            </a:r>
            <a:r>
              <a:rPr sz="2000" spc="-30" dirty="0">
                <a:latin typeface="Constantia" pitchFamily="18" charset="0"/>
                <a:cs typeface="Calibri"/>
              </a:rPr>
              <a:t>s</a:t>
            </a:r>
            <a:r>
              <a:rPr sz="2000" dirty="0">
                <a:latin typeface="Constantia" pitchFamily="18" charset="0"/>
                <a:cs typeface="Calibri"/>
              </a:rPr>
              <a:t>tu</a:t>
            </a:r>
            <a:r>
              <a:rPr sz="2000" spc="-30" dirty="0">
                <a:latin typeface="Constantia" pitchFamily="18" charset="0"/>
                <a:cs typeface="Calibri"/>
              </a:rPr>
              <a:t>r</a:t>
            </a:r>
            <a:r>
              <a:rPr sz="2000" dirty="0">
                <a:latin typeface="Constantia" pitchFamily="18" charset="0"/>
                <a:cs typeface="Calibri"/>
              </a:rPr>
              <a:t>e </a:t>
            </a:r>
            <a:r>
              <a:rPr sz="2000" spc="-5" dirty="0">
                <a:latin typeface="Constantia" pitchFamily="18" charset="0"/>
                <a:cs typeface="Calibri"/>
              </a:rPr>
              <a:t>P</a:t>
            </a:r>
            <a:r>
              <a:rPr sz="2000" spc="-40" dirty="0">
                <a:latin typeface="Constantia" pitchFamily="18" charset="0"/>
                <a:cs typeface="Calibri"/>
              </a:rPr>
              <a:t>r</a:t>
            </a:r>
            <a:r>
              <a:rPr sz="2000" spc="-5" dirty="0">
                <a:latin typeface="Constantia" pitchFamily="18" charset="0"/>
                <a:cs typeface="Calibri"/>
              </a:rPr>
              <a:t>ofiles</a:t>
            </a:r>
            <a:r>
              <a:rPr sz="2000" dirty="0" smtClean="0">
                <a:latin typeface="Constantia" pitchFamily="18" charset="0"/>
                <a:cs typeface="Calibri"/>
              </a:rPr>
              <a:t>)</a:t>
            </a:r>
            <a:r>
              <a:rPr lang="en-US" sz="2000" dirty="0" smtClean="0">
                <a:latin typeface="Constantia" pitchFamily="18" charset="0"/>
                <a:cs typeface="Calibri"/>
              </a:rPr>
              <a:t> - </a:t>
            </a:r>
            <a:r>
              <a:rPr sz="2000" dirty="0" smtClean="0">
                <a:latin typeface="Constantia" pitchFamily="18" charset="0"/>
                <a:cs typeface="Calibri"/>
              </a:rPr>
              <a:t>D</a:t>
            </a:r>
            <a:r>
              <a:rPr sz="2000" spc="-5" dirty="0" smtClean="0">
                <a:latin typeface="Constantia" pitchFamily="18" charset="0"/>
                <a:cs typeface="Calibri"/>
              </a:rPr>
              <a:t>e</a:t>
            </a:r>
            <a:r>
              <a:rPr sz="2000" dirty="0" smtClean="0">
                <a:latin typeface="Constantia" pitchFamily="18" charset="0"/>
                <a:cs typeface="Calibri"/>
              </a:rPr>
              <a:t>c</a:t>
            </a:r>
            <a:r>
              <a:rPr lang="en-US" sz="2000" dirty="0" smtClean="0">
                <a:latin typeface="Constantia" pitchFamily="18" charset="0"/>
                <a:cs typeface="Calibri"/>
              </a:rPr>
              <a:t> </a:t>
            </a:r>
            <a:r>
              <a:rPr sz="2000" dirty="0" smtClean="0">
                <a:latin typeface="Constantia" pitchFamily="18" charset="0"/>
                <a:cs typeface="Calibri"/>
              </a:rPr>
              <a:t>2013</a:t>
            </a:r>
            <a:endParaRPr lang="en-US" sz="2000" dirty="0" smtClean="0">
              <a:latin typeface="Constantia" pitchFamily="18" charset="0"/>
              <a:cs typeface="Calibri"/>
            </a:endParaRPr>
          </a:p>
          <a:p>
            <a:pPr marL="812165" marR="6350" lvl="1" indent="-342265">
              <a:buClr>
                <a:srgbClr val="FF0000"/>
              </a:buClr>
              <a:buFont typeface="Arial"/>
              <a:buChar char="•"/>
              <a:tabLst>
                <a:tab pos="355600" algn="l"/>
              </a:tabLst>
            </a:pPr>
            <a:endParaRPr lang="en-US" sz="2000" dirty="0" smtClean="0">
              <a:latin typeface="Constantia" pitchFamily="18" charset="0"/>
              <a:cs typeface="Calibri"/>
            </a:endParaRPr>
          </a:p>
          <a:p>
            <a:pPr marL="354965" marR="6350" indent="-342265">
              <a:lnSpc>
                <a:spcPct val="100000"/>
              </a:lnSpc>
              <a:buClr>
                <a:srgbClr val="FF0000"/>
              </a:buClr>
              <a:buFont typeface="Arial"/>
              <a:buChar char="•"/>
              <a:tabLst>
                <a:tab pos="355600" algn="l"/>
              </a:tabLst>
            </a:pPr>
            <a:r>
              <a:rPr lang="en-US" sz="2000" spc="-5" dirty="0" smtClean="0">
                <a:latin typeface="Constantia" pitchFamily="18" charset="0"/>
                <a:cs typeface="Calibri"/>
              </a:rPr>
              <a:t>U</a:t>
            </a:r>
            <a:r>
              <a:rPr lang="en-US" sz="2000" dirty="0" smtClean="0">
                <a:latin typeface="Constantia" pitchFamily="18" charset="0"/>
                <a:cs typeface="Calibri"/>
              </a:rPr>
              <a:t>pg</a:t>
            </a:r>
            <a:r>
              <a:rPr lang="en-US" sz="2000" spc="-40" dirty="0" smtClean="0">
                <a:latin typeface="Constantia" pitchFamily="18" charset="0"/>
                <a:cs typeface="Calibri"/>
              </a:rPr>
              <a:t>r</a:t>
            </a:r>
            <a:r>
              <a:rPr lang="en-US" sz="2000" dirty="0" smtClean="0">
                <a:latin typeface="Constantia" pitchFamily="18" charset="0"/>
                <a:cs typeface="Calibri"/>
              </a:rPr>
              <a:t>ad</a:t>
            </a:r>
            <a:r>
              <a:rPr lang="en-US" sz="2000" spc="-5" dirty="0" smtClean="0">
                <a:latin typeface="Constantia" pitchFamily="18" charset="0"/>
                <a:cs typeface="Calibri"/>
              </a:rPr>
              <a:t>e</a:t>
            </a:r>
            <a:r>
              <a:rPr lang="en-US" sz="2000" dirty="0" smtClean="0">
                <a:latin typeface="Constantia" pitchFamily="18" charset="0"/>
                <a:cs typeface="Calibri"/>
              </a:rPr>
              <a:t>s</a:t>
            </a:r>
            <a:r>
              <a:rPr lang="en-US" sz="2000" spc="-30" dirty="0" smtClean="0">
                <a:latin typeface="Constantia" pitchFamily="18" charset="0"/>
                <a:cs typeface="Calibri"/>
              </a:rPr>
              <a:t> </a:t>
            </a:r>
            <a:r>
              <a:rPr lang="en-US" sz="2000" spc="-5" dirty="0" smtClean="0">
                <a:latin typeface="Constantia" pitchFamily="18" charset="0"/>
                <a:cs typeface="Calibri"/>
              </a:rPr>
              <a:t>i</a:t>
            </a:r>
            <a:r>
              <a:rPr lang="en-US" sz="2000" dirty="0" smtClean="0">
                <a:latin typeface="Constantia" pitchFamily="18" charset="0"/>
                <a:cs typeface="Calibri"/>
              </a:rPr>
              <a:t>n</a:t>
            </a:r>
            <a:r>
              <a:rPr lang="en-US" sz="2000" spc="5" dirty="0" smtClean="0">
                <a:latin typeface="Constantia" pitchFamily="18" charset="0"/>
                <a:cs typeface="Calibri"/>
              </a:rPr>
              <a:t> </a:t>
            </a:r>
            <a:r>
              <a:rPr lang="en-US" sz="2000" spc="-5" dirty="0" smtClean="0">
                <a:latin typeface="Constantia" pitchFamily="18" charset="0"/>
                <a:cs typeface="Calibri"/>
              </a:rPr>
              <a:t>G</a:t>
            </a:r>
            <a:r>
              <a:rPr lang="en-US" sz="2000" spc="5" dirty="0" smtClean="0">
                <a:latin typeface="Constantia" pitchFamily="18" charset="0"/>
                <a:cs typeface="Calibri"/>
              </a:rPr>
              <a:t>O</a:t>
            </a:r>
            <a:r>
              <a:rPr lang="en-US" sz="2000" spc="-20" dirty="0" smtClean="0">
                <a:latin typeface="Constantia" pitchFamily="18" charset="0"/>
                <a:cs typeface="Calibri"/>
              </a:rPr>
              <a:t>E</a:t>
            </a:r>
            <a:r>
              <a:rPr lang="en-US" sz="2000" dirty="0" smtClean="0">
                <a:latin typeface="Constantia" pitchFamily="18" charset="0"/>
                <a:cs typeface="Calibri"/>
              </a:rPr>
              <a:t>S</a:t>
            </a:r>
            <a:r>
              <a:rPr lang="en-US" sz="2000" spc="-20" dirty="0" smtClean="0">
                <a:latin typeface="Constantia" pitchFamily="18" charset="0"/>
                <a:cs typeface="Calibri"/>
              </a:rPr>
              <a:t> </a:t>
            </a:r>
            <a:r>
              <a:rPr lang="en-US" sz="2000" dirty="0" smtClean="0">
                <a:latin typeface="Constantia" pitchFamily="18" charset="0"/>
                <a:cs typeface="Calibri"/>
              </a:rPr>
              <a:t>S</a:t>
            </a:r>
            <a:r>
              <a:rPr lang="en-US" sz="2000" spc="-5" dirty="0" smtClean="0">
                <a:latin typeface="Constantia" pitchFamily="18" charset="0"/>
                <a:cs typeface="Calibri"/>
              </a:rPr>
              <a:t>ol</a:t>
            </a:r>
            <a:r>
              <a:rPr lang="en-US" sz="2000" dirty="0" smtClean="0">
                <a:latin typeface="Constantia" pitchFamily="18" charset="0"/>
                <a:cs typeface="Calibri"/>
              </a:rPr>
              <a:t>ar</a:t>
            </a:r>
            <a:r>
              <a:rPr lang="en-US" sz="2000" spc="10" dirty="0" smtClean="0">
                <a:latin typeface="Constantia" pitchFamily="18" charset="0"/>
                <a:cs typeface="Calibri"/>
              </a:rPr>
              <a:t> </a:t>
            </a:r>
            <a:r>
              <a:rPr lang="en-US" sz="2000" dirty="0" smtClean="0">
                <a:latin typeface="Constantia" pitchFamily="18" charset="0"/>
                <a:cs typeface="Calibri"/>
              </a:rPr>
              <a:t>Rad</a:t>
            </a:r>
            <a:r>
              <a:rPr lang="en-US" sz="2000" spc="-5" dirty="0" smtClean="0">
                <a:latin typeface="Constantia" pitchFamily="18" charset="0"/>
                <a:cs typeface="Calibri"/>
              </a:rPr>
              <a:t>i</a:t>
            </a:r>
            <a:r>
              <a:rPr lang="en-US" sz="2000" spc="-25" dirty="0" smtClean="0">
                <a:latin typeface="Constantia" pitchFamily="18" charset="0"/>
                <a:cs typeface="Calibri"/>
              </a:rPr>
              <a:t>a</a:t>
            </a:r>
            <a:r>
              <a:rPr lang="en-US" sz="2000" dirty="0" smtClean="0">
                <a:latin typeface="Constantia" pitchFamily="18" charset="0"/>
                <a:cs typeface="Calibri"/>
              </a:rPr>
              <a:t>t</a:t>
            </a:r>
            <a:r>
              <a:rPr lang="en-US" sz="2000" spc="-5" dirty="0" smtClean="0">
                <a:latin typeface="Constantia" pitchFamily="18" charset="0"/>
                <a:cs typeface="Calibri"/>
              </a:rPr>
              <a:t>io</a:t>
            </a:r>
            <a:r>
              <a:rPr lang="en-US" sz="2000" dirty="0" smtClean="0">
                <a:latin typeface="Constantia" pitchFamily="18" charset="0"/>
                <a:cs typeface="Calibri"/>
              </a:rPr>
              <a:t>n</a:t>
            </a:r>
            <a:r>
              <a:rPr lang="en-US" sz="2000" spc="-5" dirty="0" smtClean="0">
                <a:latin typeface="Constantia" pitchFamily="18" charset="0"/>
                <a:cs typeface="Calibri"/>
              </a:rPr>
              <a:t> P</a:t>
            </a:r>
            <a:r>
              <a:rPr lang="en-US" sz="2000" spc="-40" dirty="0" smtClean="0">
                <a:latin typeface="Constantia" pitchFamily="18" charset="0"/>
                <a:cs typeface="Calibri"/>
              </a:rPr>
              <a:t>r</a:t>
            </a:r>
            <a:r>
              <a:rPr lang="en-US" sz="2000" spc="-5" dirty="0" smtClean="0">
                <a:latin typeface="Constantia" pitchFamily="18" charset="0"/>
                <a:cs typeface="Calibri"/>
              </a:rPr>
              <a:t>o</a:t>
            </a:r>
            <a:r>
              <a:rPr lang="en-US" sz="2000" dirty="0" smtClean="0">
                <a:latin typeface="Constantia" pitchFamily="18" charset="0"/>
                <a:cs typeface="Calibri"/>
              </a:rPr>
              <a:t>duct Su</a:t>
            </a:r>
            <a:r>
              <a:rPr lang="en-US" sz="2000" spc="-5" dirty="0" smtClean="0">
                <a:latin typeface="Constantia" pitchFamily="18" charset="0"/>
                <a:cs typeface="Calibri"/>
              </a:rPr>
              <a:t>i</a:t>
            </a:r>
            <a:r>
              <a:rPr lang="en-US" sz="2000" spc="-25" dirty="0" smtClean="0">
                <a:latin typeface="Constantia" pitchFamily="18" charset="0"/>
                <a:cs typeface="Calibri"/>
              </a:rPr>
              <a:t>t</a:t>
            </a:r>
            <a:r>
              <a:rPr lang="en-US" sz="2000" dirty="0" smtClean="0">
                <a:latin typeface="Constantia" pitchFamily="18" charset="0"/>
                <a:cs typeface="Calibri"/>
              </a:rPr>
              <a:t>e </a:t>
            </a:r>
            <a:r>
              <a:rPr lang="en-US" sz="2000" spc="-40" dirty="0" smtClean="0">
                <a:latin typeface="Constantia" pitchFamily="18" charset="0"/>
                <a:cs typeface="Calibri"/>
              </a:rPr>
              <a:t>f</a:t>
            </a:r>
            <a:r>
              <a:rPr lang="en-US" sz="2000" spc="-5" dirty="0" smtClean="0">
                <a:latin typeface="Constantia" pitchFamily="18" charset="0"/>
                <a:cs typeface="Calibri"/>
              </a:rPr>
              <a:t>o</a:t>
            </a:r>
            <a:r>
              <a:rPr lang="en-US" sz="2000" dirty="0" smtClean="0">
                <a:latin typeface="Constantia" pitchFamily="18" charset="0"/>
                <a:cs typeface="Calibri"/>
              </a:rPr>
              <a:t>r</a:t>
            </a:r>
            <a:r>
              <a:rPr lang="en-US" sz="2000" spc="-15" dirty="0" smtClean="0">
                <a:latin typeface="Constantia" pitchFamily="18" charset="0"/>
                <a:cs typeface="Calibri"/>
              </a:rPr>
              <a:t> </a:t>
            </a:r>
            <a:r>
              <a:rPr lang="en-US" sz="2000" spc="-5" dirty="0" smtClean="0">
                <a:latin typeface="Constantia" pitchFamily="18" charset="0"/>
                <a:cs typeface="Calibri"/>
              </a:rPr>
              <a:t>Co</a:t>
            </a:r>
            <a:r>
              <a:rPr lang="en-US" sz="2000" spc="-40" dirty="0" smtClean="0">
                <a:latin typeface="Constantia" pitchFamily="18" charset="0"/>
                <a:cs typeface="Calibri"/>
              </a:rPr>
              <a:t>r</a:t>
            </a:r>
            <a:r>
              <a:rPr lang="en-US" sz="2000" dirty="0" smtClean="0">
                <a:latin typeface="Constantia" pitchFamily="18" charset="0"/>
                <a:cs typeface="Calibri"/>
              </a:rPr>
              <a:t>al</a:t>
            </a:r>
            <a:r>
              <a:rPr lang="en-US" sz="2000" spc="-15" dirty="0" smtClean="0">
                <a:latin typeface="Constantia" pitchFamily="18" charset="0"/>
                <a:cs typeface="Calibri"/>
              </a:rPr>
              <a:t> </a:t>
            </a:r>
            <a:r>
              <a:rPr lang="en-US" sz="2000" spc="-35" dirty="0" smtClean="0">
                <a:latin typeface="Constantia" pitchFamily="18" charset="0"/>
                <a:cs typeface="Calibri"/>
              </a:rPr>
              <a:t>R</a:t>
            </a:r>
            <a:r>
              <a:rPr lang="en-US" sz="2000" spc="-5" dirty="0" smtClean="0">
                <a:latin typeface="Constantia" pitchFamily="18" charset="0"/>
                <a:cs typeface="Calibri"/>
              </a:rPr>
              <a:t>e</a:t>
            </a:r>
            <a:r>
              <a:rPr lang="en-US" sz="2000" spc="-15" dirty="0" smtClean="0">
                <a:latin typeface="Constantia" pitchFamily="18" charset="0"/>
                <a:cs typeface="Calibri"/>
              </a:rPr>
              <a:t>e</a:t>
            </a:r>
            <a:r>
              <a:rPr lang="en-US" sz="2000" dirty="0" smtClean="0">
                <a:latin typeface="Constantia" pitchFamily="18" charset="0"/>
                <a:cs typeface="Calibri"/>
              </a:rPr>
              <a:t>f </a:t>
            </a:r>
            <a:r>
              <a:rPr lang="en-US" sz="2000" spc="-70" dirty="0" smtClean="0">
                <a:latin typeface="Constantia" pitchFamily="18" charset="0"/>
                <a:cs typeface="Calibri"/>
              </a:rPr>
              <a:t>W</a:t>
            </a:r>
            <a:r>
              <a:rPr lang="en-US" sz="2000" spc="-25" dirty="0" smtClean="0">
                <a:latin typeface="Constantia" pitchFamily="18" charset="0"/>
                <a:cs typeface="Calibri"/>
              </a:rPr>
              <a:t>at</a:t>
            </a:r>
            <a:r>
              <a:rPr lang="en-US" sz="2000" dirty="0" smtClean="0">
                <a:latin typeface="Constantia" pitchFamily="18" charset="0"/>
                <a:cs typeface="Calibri"/>
              </a:rPr>
              <a:t>ch P</a:t>
            </a:r>
            <a:r>
              <a:rPr lang="en-US" sz="2000" spc="-40" dirty="0" smtClean="0">
                <a:latin typeface="Constantia" pitchFamily="18" charset="0"/>
                <a:cs typeface="Calibri"/>
              </a:rPr>
              <a:t>r</a:t>
            </a:r>
            <a:r>
              <a:rPr lang="en-US" sz="2000" spc="-5" dirty="0" smtClean="0">
                <a:latin typeface="Constantia" pitchFamily="18" charset="0"/>
                <a:cs typeface="Calibri"/>
              </a:rPr>
              <a:t>o</a:t>
            </a:r>
            <a:r>
              <a:rPr lang="en-US" sz="2000" dirty="0" smtClean="0">
                <a:latin typeface="Constantia" pitchFamily="18" charset="0"/>
                <a:cs typeface="Calibri"/>
              </a:rPr>
              <a:t>duct</a:t>
            </a:r>
            <a:r>
              <a:rPr lang="en-US" sz="2000" spc="-5" dirty="0" smtClean="0">
                <a:latin typeface="Constantia" pitchFamily="18" charset="0"/>
                <a:cs typeface="Calibri"/>
              </a:rPr>
              <a:t>s - J</a:t>
            </a:r>
            <a:r>
              <a:rPr lang="en-US" sz="2000" dirty="0" smtClean="0">
                <a:latin typeface="Constantia" pitchFamily="18" charset="0"/>
                <a:cs typeface="Calibri"/>
              </a:rPr>
              <a:t>an</a:t>
            </a:r>
            <a:r>
              <a:rPr lang="en-US" sz="2000" spc="-5" dirty="0" smtClean="0">
                <a:latin typeface="Constantia" pitchFamily="18" charset="0"/>
                <a:cs typeface="Calibri"/>
              </a:rPr>
              <a:t> </a:t>
            </a:r>
            <a:r>
              <a:rPr lang="en-US" sz="2000" dirty="0" smtClean="0">
                <a:latin typeface="Constantia" pitchFamily="18" charset="0"/>
                <a:cs typeface="Calibri"/>
              </a:rPr>
              <a:t>2014</a:t>
            </a:r>
          </a:p>
          <a:p>
            <a:pPr marL="354965" marR="6350" indent="-342265">
              <a:lnSpc>
                <a:spcPct val="100000"/>
              </a:lnSpc>
              <a:buClr>
                <a:srgbClr val="FF0000"/>
              </a:buClr>
              <a:buFont typeface="Arial"/>
              <a:buChar char="•"/>
              <a:tabLst>
                <a:tab pos="355600" algn="l"/>
              </a:tabLst>
            </a:pPr>
            <a:endParaRPr sz="2000" dirty="0">
              <a:latin typeface="Constantia" pitchFamily="18" charset="0"/>
            </a:endParaRPr>
          </a:p>
          <a:p>
            <a:pPr marL="355600" indent="-342900">
              <a:lnSpc>
                <a:spcPct val="100000"/>
              </a:lnSpc>
              <a:buClr>
                <a:srgbClr val="FF0000"/>
              </a:buClr>
              <a:buFont typeface="Arial"/>
              <a:buChar char="•"/>
              <a:tabLst>
                <a:tab pos="355600" algn="l"/>
              </a:tabLst>
            </a:pPr>
            <a:r>
              <a:rPr sz="2000" dirty="0">
                <a:latin typeface="Constantia" pitchFamily="18" charset="0"/>
                <a:cs typeface="Calibri"/>
              </a:rPr>
              <a:t>S</a:t>
            </a:r>
            <a:r>
              <a:rPr sz="2000" spc="-5" dirty="0">
                <a:latin typeface="Constantia" pitchFamily="18" charset="0"/>
                <a:cs typeface="Calibri"/>
              </a:rPr>
              <a:t>-</a:t>
            </a:r>
            <a:r>
              <a:rPr sz="2000" dirty="0">
                <a:latin typeface="Constantia" pitchFamily="18" charset="0"/>
                <a:cs typeface="Calibri"/>
              </a:rPr>
              <a:t>N</a:t>
            </a:r>
            <a:r>
              <a:rPr sz="2000" spc="-5" dirty="0">
                <a:latin typeface="Constantia" pitchFamily="18" charset="0"/>
                <a:cs typeface="Calibri"/>
              </a:rPr>
              <a:t>P</a:t>
            </a:r>
            <a:r>
              <a:rPr sz="2000" dirty="0">
                <a:latin typeface="Constantia" pitchFamily="18" charset="0"/>
                <a:cs typeface="Calibri"/>
              </a:rPr>
              <a:t>P</a:t>
            </a:r>
            <a:r>
              <a:rPr sz="2000" spc="-15" dirty="0">
                <a:latin typeface="Constantia" pitchFamily="18" charset="0"/>
                <a:cs typeface="Calibri"/>
              </a:rPr>
              <a:t> </a:t>
            </a:r>
            <a:r>
              <a:rPr sz="2000" dirty="0">
                <a:latin typeface="Constantia" pitchFamily="18" charset="0"/>
                <a:cs typeface="Calibri"/>
              </a:rPr>
              <a:t>Ad</a:t>
            </a:r>
            <a:r>
              <a:rPr sz="2000" spc="-35" dirty="0">
                <a:latin typeface="Constantia" pitchFamily="18" charset="0"/>
                <a:cs typeface="Calibri"/>
              </a:rPr>
              <a:t>v</a:t>
            </a:r>
            <a:r>
              <a:rPr sz="2000" dirty="0">
                <a:latin typeface="Constantia" pitchFamily="18" charset="0"/>
                <a:cs typeface="Calibri"/>
              </a:rPr>
              <a:t>anced</a:t>
            </a:r>
            <a:r>
              <a:rPr sz="2000" spc="-20" dirty="0">
                <a:latin typeface="Constantia" pitchFamily="18" charset="0"/>
                <a:cs typeface="Calibri"/>
              </a:rPr>
              <a:t> </a:t>
            </a:r>
            <a:r>
              <a:rPr sz="2000" spc="-5" dirty="0">
                <a:latin typeface="Constantia" pitchFamily="18" charset="0"/>
                <a:cs typeface="Calibri"/>
              </a:rPr>
              <a:t>Cle</a:t>
            </a:r>
            <a:r>
              <a:rPr sz="2000" dirty="0">
                <a:latin typeface="Constantia" pitchFamily="18" charset="0"/>
                <a:cs typeface="Calibri"/>
              </a:rPr>
              <a:t>a</a:t>
            </a:r>
            <a:r>
              <a:rPr sz="2000" spc="-10" dirty="0">
                <a:latin typeface="Constantia" pitchFamily="18" charset="0"/>
                <a:cs typeface="Calibri"/>
              </a:rPr>
              <a:t>r</a:t>
            </a:r>
            <a:r>
              <a:rPr sz="2000" spc="-5" dirty="0">
                <a:latin typeface="Constantia" pitchFamily="18" charset="0"/>
                <a:cs typeface="Calibri"/>
              </a:rPr>
              <a:t>-</a:t>
            </a:r>
            <a:r>
              <a:rPr sz="2000" dirty="0">
                <a:latin typeface="Constantia" pitchFamily="18" charset="0"/>
                <a:cs typeface="Calibri"/>
              </a:rPr>
              <a:t>Sky</a:t>
            </a:r>
            <a:r>
              <a:rPr sz="2000" spc="-5" dirty="0">
                <a:latin typeface="Constantia" pitchFamily="18" charset="0"/>
                <a:cs typeface="Calibri"/>
              </a:rPr>
              <a:t> P</a:t>
            </a:r>
            <a:r>
              <a:rPr sz="2000" spc="-40" dirty="0">
                <a:latin typeface="Constantia" pitchFamily="18" charset="0"/>
                <a:cs typeface="Calibri"/>
              </a:rPr>
              <a:t>r</a:t>
            </a:r>
            <a:r>
              <a:rPr sz="2000" spc="-5" dirty="0">
                <a:latin typeface="Constantia" pitchFamily="18" charset="0"/>
                <a:cs typeface="Calibri"/>
              </a:rPr>
              <a:t>o</a:t>
            </a:r>
            <a:r>
              <a:rPr sz="2000" dirty="0">
                <a:latin typeface="Constantia" pitchFamily="18" charset="0"/>
                <a:cs typeface="Calibri"/>
              </a:rPr>
              <a:t>c</a:t>
            </a:r>
            <a:r>
              <a:rPr sz="2000" spc="-5" dirty="0">
                <a:latin typeface="Constantia" pitchFamily="18" charset="0"/>
                <a:cs typeface="Calibri"/>
              </a:rPr>
              <a:t>esso</a:t>
            </a:r>
            <a:r>
              <a:rPr sz="2000" dirty="0">
                <a:latin typeface="Constantia" pitchFamily="18" charset="0"/>
                <a:cs typeface="Calibri"/>
              </a:rPr>
              <a:t>r</a:t>
            </a:r>
            <a:r>
              <a:rPr sz="2000" spc="20" dirty="0">
                <a:latin typeface="Constantia" pitchFamily="18" charset="0"/>
                <a:cs typeface="Calibri"/>
              </a:rPr>
              <a:t> </a:t>
            </a:r>
            <a:r>
              <a:rPr sz="2000" spc="-40" dirty="0">
                <a:latin typeface="Constantia" pitchFamily="18" charset="0"/>
                <a:cs typeface="Calibri"/>
              </a:rPr>
              <a:t>f</a:t>
            </a:r>
            <a:r>
              <a:rPr sz="2000" spc="-5" dirty="0">
                <a:latin typeface="Constantia" pitchFamily="18" charset="0"/>
                <a:cs typeface="Calibri"/>
              </a:rPr>
              <a:t>o</a:t>
            </a:r>
            <a:r>
              <a:rPr sz="2000" dirty="0">
                <a:latin typeface="Constantia" pitchFamily="18" charset="0"/>
                <a:cs typeface="Calibri"/>
              </a:rPr>
              <a:t>r</a:t>
            </a:r>
            <a:r>
              <a:rPr sz="2000" spc="-15" dirty="0">
                <a:latin typeface="Constantia" pitchFamily="18" charset="0"/>
                <a:cs typeface="Calibri"/>
              </a:rPr>
              <a:t> </a:t>
            </a:r>
            <a:r>
              <a:rPr sz="2000" spc="5" dirty="0">
                <a:latin typeface="Constantia" pitchFamily="18" charset="0"/>
                <a:cs typeface="Calibri"/>
              </a:rPr>
              <a:t>O</a:t>
            </a:r>
            <a:r>
              <a:rPr sz="2000" dirty="0">
                <a:latin typeface="Constantia" pitchFamily="18" charset="0"/>
                <a:cs typeface="Calibri"/>
              </a:rPr>
              <a:t>c</a:t>
            </a:r>
            <a:r>
              <a:rPr sz="2000" spc="-5" dirty="0">
                <a:latin typeface="Constantia" pitchFamily="18" charset="0"/>
                <a:cs typeface="Calibri"/>
              </a:rPr>
              <a:t>e</a:t>
            </a:r>
            <a:r>
              <a:rPr sz="2000" dirty="0">
                <a:latin typeface="Constantia" pitchFamily="18" charset="0"/>
                <a:cs typeface="Calibri"/>
              </a:rPr>
              <a:t>ans</a:t>
            </a:r>
            <a:r>
              <a:rPr sz="2000" spc="-15" dirty="0">
                <a:latin typeface="Constantia" pitchFamily="18" charset="0"/>
                <a:cs typeface="Calibri"/>
              </a:rPr>
              <a:t> </a:t>
            </a:r>
            <a:r>
              <a:rPr sz="2000" dirty="0">
                <a:latin typeface="Constantia" pitchFamily="18" charset="0"/>
                <a:cs typeface="Calibri"/>
              </a:rPr>
              <a:t>(</a:t>
            </a:r>
            <a:r>
              <a:rPr sz="2000" spc="-10" dirty="0">
                <a:latin typeface="Constantia" pitchFamily="18" charset="0"/>
                <a:cs typeface="Calibri"/>
              </a:rPr>
              <a:t>A</a:t>
            </a:r>
            <a:r>
              <a:rPr sz="2000" spc="-5" dirty="0">
                <a:latin typeface="Constantia" pitchFamily="18" charset="0"/>
                <a:cs typeface="Calibri"/>
              </a:rPr>
              <a:t>C</a:t>
            </a:r>
            <a:r>
              <a:rPr sz="2000" dirty="0">
                <a:latin typeface="Constantia" pitchFamily="18" charset="0"/>
                <a:cs typeface="Calibri"/>
              </a:rPr>
              <a:t>S</a:t>
            </a:r>
            <a:r>
              <a:rPr sz="2000" spc="-5" dirty="0">
                <a:latin typeface="Constantia" pitchFamily="18" charset="0"/>
                <a:cs typeface="Calibri"/>
              </a:rPr>
              <a:t>P</a:t>
            </a:r>
            <a:r>
              <a:rPr sz="2000" spc="5" dirty="0">
                <a:latin typeface="Constantia" pitchFamily="18" charset="0"/>
                <a:cs typeface="Calibri"/>
              </a:rPr>
              <a:t>O</a:t>
            </a:r>
            <a:r>
              <a:rPr sz="2000" dirty="0" smtClean="0">
                <a:latin typeface="Constantia" pitchFamily="18" charset="0"/>
                <a:cs typeface="Calibri"/>
              </a:rPr>
              <a:t>)</a:t>
            </a:r>
            <a:endParaRPr lang="en-US" sz="2000" dirty="0" smtClean="0">
              <a:latin typeface="Constantia" pitchFamily="18" charset="0"/>
              <a:cs typeface="Calibri"/>
            </a:endParaRPr>
          </a:p>
          <a:p>
            <a:pPr marL="812800" lvl="1" indent="-342900">
              <a:buClr>
                <a:srgbClr val="FF0000"/>
              </a:buClr>
              <a:buFont typeface="Arial"/>
              <a:buChar char="•"/>
              <a:tabLst>
                <a:tab pos="355600" algn="l"/>
              </a:tabLst>
            </a:pPr>
            <a:r>
              <a:rPr lang="en-US" sz="2000" dirty="0" smtClean="0">
                <a:latin typeface="Constantia" pitchFamily="18" charset="0"/>
                <a:cs typeface="Calibri"/>
              </a:rPr>
              <a:t>Global SSTs - </a:t>
            </a:r>
            <a:r>
              <a:rPr sz="2000" spc="-25" dirty="0" smtClean="0">
                <a:latin typeface="Constantia" pitchFamily="18" charset="0"/>
                <a:cs typeface="Calibri"/>
              </a:rPr>
              <a:t>F</a:t>
            </a:r>
            <a:r>
              <a:rPr sz="2000" spc="-5" dirty="0" smtClean="0">
                <a:latin typeface="Constantia" pitchFamily="18" charset="0"/>
                <a:cs typeface="Calibri"/>
              </a:rPr>
              <a:t>e</a:t>
            </a:r>
            <a:r>
              <a:rPr sz="2000" dirty="0" smtClean="0">
                <a:latin typeface="Constantia" pitchFamily="18" charset="0"/>
                <a:cs typeface="Calibri"/>
              </a:rPr>
              <a:t>b</a:t>
            </a:r>
            <a:r>
              <a:rPr lang="en-US" sz="2000" dirty="0" smtClean="0">
                <a:latin typeface="Constantia" pitchFamily="18" charset="0"/>
                <a:cs typeface="Calibri"/>
              </a:rPr>
              <a:t> </a:t>
            </a:r>
            <a:r>
              <a:rPr sz="2000" dirty="0" smtClean="0">
                <a:latin typeface="Constantia" pitchFamily="18" charset="0"/>
                <a:cs typeface="Calibri"/>
              </a:rPr>
              <a:t>2014</a:t>
            </a:r>
            <a:endParaRPr lang="en-US" sz="2000" dirty="0" smtClean="0">
              <a:latin typeface="Constantia" pitchFamily="18" charset="0"/>
              <a:cs typeface="Calibri"/>
            </a:endParaRPr>
          </a:p>
          <a:p>
            <a:pPr marL="355600" indent="-342900">
              <a:lnSpc>
                <a:spcPct val="100000"/>
              </a:lnSpc>
              <a:buClr>
                <a:srgbClr val="FF0000"/>
              </a:buClr>
              <a:buFont typeface="Arial"/>
              <a:buChar char="•"/>
              <a:tabLst>
                <a:tab pos="355600" algn="l"/>
              </a:tabLst>
            </a:pPr>
            <a:endParaRPr sz="2000" dirty="0" smtClean="0">
              <a:latin typeface="Constantia" pitchFamily="18" charset="0"/>
              <a:cs typeface="Calibri"/>
            </a:endParaRPr>
          </a:p>
          <a:p>
            <a:pPr marL="355600" indent="-342900">
              <a:lnSpc>
                <a:spcPct val="100000"/>
              </a:lnSpc>
              <a:spcBef>
                <a:spcPts val="480"/>
              </a:spcBef>
              <a:buClr>
                <a:srgbClr val="FF0000"/>
              </a:buClr>
              <a:buFont typeface="Arial"/>
              <a:buChar char="•"/>
              <a:tabLst>
                <a:tab pos="355600" algn="l"/>
              </a:tabLst>
            </a:pPr>
            <a:r>
              <a:rPr sz="2000" dirty="0" smtClean="0">
                <a:latin typeface="Constantia" pitchFamily="18" charset="0"/>
                <a:cs typeface="Calibri"/>
              </a:rPr>
              <a:t>V</a:t>
            </a:r>
            <a:r>
              <a:rPr sz="2000" spc="-5" dirty="0" smtClean="0">
                <a:latin typeface="Constantia" pitchFamily="18" charset="0"/>
                <a:cs typeface="Calibri"/>
              </a:rPr>
              <a:t>II</a:t>
            </a:r>
            <a:r>
              <a:rPr sz="2000" spc="-20" dirty="0" smtClean="0">
                <a:latin typeface="Constantia" pitchFamily="18" charset="0"/>
                <a:cs typeface="Calibri"/>
              </a:rPr>
              <a:t>R</a:t>
            </a:r>
            <a:r>
              <a:rPr sz="2000" dirty="0" smtClean="0">
                <a:latin typeface="Constantia" pitchFamily="18" charset="0"/>
                <a:cs typeface="Calibri"/>
              </a:rPr>
              <a:t>S</a:t>
            </a:r>
            <a:r>
              <a:rPr sz="2000" spc="-30" dirty="0" smtClean="0">
                <a:latin typeface="Constantia" pitchFamily="18" charset="0"/>
                <a:cs typeface="Calibri"/>
              </a:rPr>
              <a:t> </a:t>
            </a:r>
            <a:r>
              <a:rPr sz="2000" spc="-40" dirty="0">
                <a:latin typeface="Constantia" pitchFamily="18" charset="0"/>
                <a:cs typeface="Calibri"/>
              </a:rPr>
              <a:t>P</a:t>
            </a:r>
            <a:r>
              <a:rPr sz="2000" spc="-5" dirty="0">
                <a:latin typeface="Constantia" pitchFamily="18" charset="0"/>
                <a:cs typeface="Calibri"/>
              </a:rPr>
              <a:t>ol</a:t>
            </a:r>
            <a:r>
              <a:rPr sz="2000" dirty="0">
                <a:latin typeface="Constantia" pitchFamily="18" charset="0"/>
                <a:cs typeface="Calibri"/>
              </a:rPr>
              <a:t>ar</a:t>
            </a:r>
            <a:r>
              <a:rPr sz="2000" spc="-5" dirty="0">
                <a:latin typeface="Constantia" pitchFamily="18" charset="0"/>
                <a:cs typeface="Calibri"/>
              </a:rPr>
              <a:t> </a:t>
            </a:r>
            <a:r>
              <a:rPr sz="2000" dirty="0" smtClean="0">
                <a:latin typeface="Constantia" pitchFamily="18" charset="0"/>
                <a:cs typeface="Calibri"/>
              </a:rPr>
              <a:t>W</a:t>
            </a:r>
            <a:r>
              <a:rPr sz="2000" spc="-5" dirty="0" smtClean="0">
                <a:latin typeface="Constantia" pitchFamily="18" charset="0"/>
                <a:cs typeface="Calibri"/>
              </a:rPr>
              <a:t>i</a:t>
            </a:r>
            <a:r>
              <a:rPr sz="2000" dirty="0" smtClean="0">
                <a:latin typeface="Constantia" pitchFamily="18" charset="0"/>
                <a:cs typeface="Calibri"/>
              </a:rPr>
              <a:t>nd</a:t>
            </a:r>
            <a:r>
              <a:rPr sz="2000" spc="-5" dirty="0" smtClean="0">
                <a:latin typeface="Constantia" pitchFamily="18" charset="0"/>
                <a:cs typeface="Calibri"/>
              </a:rPr>
              <a:t>s</a:t>
            </a:r>
            <a:r>
              <a:rPr lang="en-US" sz="2000" spc="-5" dirty="0" smtClean="0">
                <a:latin typeface="Constantia" pitchFamily="18" charset="0"/>
                <a:cs typeface="Calibri"/>
              </a:rPr>
              <a:t> (BUFR) – June 2014</a:t>
            </a:r>
            <a:r>
              <a:rPr sz="2000" spc="-10" dirty="0" smtClean="0">
                <a:latin typeface="Calibri"/>
                <a:cs typeface="Calibri"/>
              </a:rPr>
              <a:t> </a:t>
            </a:r>
            <a:endParaRPr sz="2000" dirty="0">
              <a:latin typeface="Calibri"/>
              <a:cs typeface="Calibri"/>
            </a:endParaRPr>
          </a:p>
        </p:txBody>
      </p:sp>
      <p:sp>
        <p:nvSpPr>
          <p:cNvPr id="13" name="object 13"/>
          <p:cNvSpPr txBox="1">
            <a:spLocks noGrp="1"/>
          </p:cNvSpPr>
          <p:nvPr>
            <p:ph type="sldNum" sz="quarter" idx="12"/>
          </p:nvPr>
        </p:nvSpPr>
        <p:spPr>
          <a:xfrm>
            <a:off x="8845804" y="6584257"/>
            <a:ext cx="231140" cy="235584"/>
          </a:xfrm>
          <a:prstGeom prst="rect">
            <a:avLst/>
          </a:prstGeom>
        </p:spPr>
        <p:txBody>
          <a:bodyPr vert="horz" wrap="square" lIns="0" tIns="0" rIns="0" bIns="0" rtlCol="0">
            <a:spAutoFit/>
          </a:bodyPr>
          <a:lstStyle/>
          <a:p>
            <a:pPr marL="25400">
              <a:lnSpc>
                <a:spcPct val="100000"/>
              </a:lnSpc>
            </a:pPr>
            <a:r>
              <a:rPr sz="1400" dirty="0">
                <a:solidFill>
                  <a:srgbClr val="FFFFFF"/>
                </a:solidFill>
                <a:latin typeface="Calibri"/>
                <a:cs typeface="Calibri"/>
              </a:rPr>
              <a:t>44</a:t>
            </a:r>
            <a:endParaRPr sz="1400" dirty="0">
              <a:latin typeface="Calibri"/>
              <a:cs typeface="Calibri"/>
            </a:endParaRPr>
          </a:p>
        </p:txBody>
      </p:sp>
      <p:pic>
        <p:nvPicPr>
          <p:cNvPr id="8" name="Picture 7" descr="NOAA Logo with transparent background.png"/>
          <p:cNvPicPr>
            <a:picLocks noChangeAspect="1"/>
          </p:cNvPicPr>
          <p:nvPr/>
        </p:nvPicPr>
        <p:blipFill>
          <a:blip r:embed="rId2" cstate="print"/>
          <a:stretch>
            <a:fillRect/>
          </a:stretch>
        </p:blipFill>
        <p:spPr>
          <a:xfrm>
            <a:off x="8001000" y="76200"/>
            <a:ext cx="1005757" cy="1005757"/>
          </a:xfrm>
          <a:prstGeom prst="rect">
            <a:avLst/>
          </a:prstGeom>
        </p:spPr>
      </p:pic>
      <p:sp>
        <p:nvSpPr>
          <p:cNvPr id="6" name="TextBox 5"/>
          <p:cNvSpPr txBox="1"/>
          <p:nvPr/>
        </p:nvSpPr>
        <p:spPr>
          <a:xfrm>
            <a:off x="8477120" y="6517442"/>
            <a:ext cx="968507" cy="276999"/>
          </a:xfrm>
          <a:prstGeom prst="rect">
            <a:avLst/>
          </a:prstGeom>
          <a:noFill/>
        </p:spPr>
        <p:txBody>
          <a:bodyPr wrap="square" rtlCol="0">
            <a:spAutoFit/>
          </a:bodyPr>
          <a:lstStyle/>
          <a:p>
            <a:r>
              <a:rPr lang="en-US" sz="1200" dirty="0" smtClean="0"/>
              <a:t>54</a:t>
            </a:r>
            <a:endParaRPr lang="en-US" sz="12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9213" y="17721"/>
            <a:ext cx="8229600" cy="1143000"/>
          </a:xfrm>
        </p:spPr>
        <p:txBody>
          <a:bodyPr/>
          <a:lstStyle/>
          <a:p>
            <a:r>
              <a:rPr lang="en-US" dirty="0" smtClean="0"/>
              <a:t>          GOES Constellation</a:t>
            </a:r>
            <a:endParaRPr lang="en-US" dirty="0"/>
          </a:p>
        </p:txBody>
      </p:sp>
      <p:pic>
        <p:nvPicPr>
          <p:cNvPr id="17" name="Picture 16" descr="world_physical_america_center.PNG"/>
          <p:cNvPicPr>
            <a:picLocks noChangeAspect="1"/>
          </p:cNvPicPr>
          <p:nvPr/>
        </p:nvPicPr>
        <p:blipFill>
          <a:blip r:embed="rId3" cstate="print"/>
          <a:stretch>
            <a:fillRect/>
          </a:stretch>
        </p:blipFill>
        <p:spPr>
          <a:xfrm>
            <a:off x="380999" y="1256070"/>
            <a:ext cx="8406029" cy="4176713"/>
          </a:xfrm>
          <a:prstGeom prst="rect">
            <a:avLst/>
          </a:prstGeom>
        </p:spPr>
        <p:style>
          <a:lnRef idx="0">
            <a:schemeClr val="dk1"/>
          </a:lnRef>
          <a:fillRef idx="3">
            <a:schemeClr val="dk1"/>
          </a:fillRef>
          <a:effectRef idx="3">
            <a:schemeClr val="dk1"/>
          </a:effectRef>
          <a:fontRef idx="minor">
            <a:schemeClr val="lt1"/>
          </a:fontRef>
        </p:style>
      </p:pic>
      <p:sp>
        <p:nvSpPr>
          <p:cNvPr id="19" name="Rounded Rectangle 18"/>
          <p:cNvSpPr/>
          <p:nvPr/>
        </p:nvSpPr>
        <p:spPr>
          <a:xfrm>
            <a:off x="1752600" y="1622488"/>
            <a:ext cx="3048000" cy="3502152"/>
          </a:xfrm>
          <a:prstGeom prst="roundRect">
            <a:avLst>
              <a:gd name="adj" fmla="val 37567"/>
            </a:avLst>
          </a:prstGeom>
          <a:gradFill flip="none" rotWithShape="1">
            <a:gsLst>
              <a:gs pos="0">
                <a:schemeClr val="bg1">
                  <a:lumMod val="75000"/>
                  <a:alpha val="30000"/>
                </a:schemeClr>
              </a:gs>
              <a:gs pos="80000">
                <a:schemeClr val="bg1">
                  <a:lumMod val="75000"/>
                  <a:alpha val="30000"/>
                </a:schemeClr>
              </a:gs>
              <a:gs pos="100000">
                <a:schemeClr val="bg1">
                  <a:lumMod val="75000"/>
                  <a:alpha val="30000"/>
                </a:schemeClr>
              </a:gs>
            </a:gsLst>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4" name="Rounded Rectangle 23"/>
          <p:cNvSpPr/>
          <p:nvPr/>
        </p:nvSpPr>
        <p:spPr>
          <a:xfrm>
            <a:off x="3350040" y="1622488"/>
            <a:ext cx="3044952" cy="3505200"/>
          </a:xfrm>
          <a:prstGeom prst="roundRect">
            <a:avLst>
              <a:gd name="adj" fmla="val 37567"/>
            </a:avLst>
          </a:prstGeom>
          <a:gradFill flip="none" rotWithShape="1">
            <a:gsLst>
              <a:gs pos="0">
                <a:schemeClr val="bg1">
                  <a:lumMod val="75000"/>
                  <a:alpha val="30000"/>
                </a:schemeClr>
              </a:gs>
              <a:gs pos="80000">
                <a:schemeClr val="bg1">
                  <a:lumMod val="75000"/>
                  <a:alpha val="30000"/>
                </a:schemeClr>
              </a:gs>
              <a:gs pos="100000">
                <a:schemeClr val="bg1">
                  <a:lumMod val="75000"/>
                  <a:alpha val="30000"/>
                </a:schemeClr>
              </a:gs>
            </a:gsLst>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21" name="Picture 2"/>
          <p:cNvPicPr>
            <a:picLocks noChangeAspect="1" noChangeArrowheads="1"/>
          </p:cNvPicPr>
          <p:nvPr/>
        </p:nvPicPr>
        <p:blipFill>
          <a:blip r:embed="rId4" cstate="print"/>
          <a:srcRect/>
          <a:stretch>
            <a:fillRect/>
          </a:stretch>
        </p:blipFill>
        <p:spPr bwMode="auto">
          <a:xfrm>
            <a:off x="2895600" y="3033277"/>
            <a:ext cx="835025" cy="622300"/>
          </a:xfrm>
          <a:prstGeom prst="rect">
            <a:avLst/>
          </a:prstGeom>
          <a:noFill/>
          <a:ln w="9525">
            <a:noFill/>
            <a:miter lim="800000"/>
            <a:headEnd/>
            <a:tailEnd/>
          </a:ln>
          <a:effectLst/>
        </p:spPr>
      </p:pic>
      <p:sp>
        <p:nvSpPr>
          <p:cNvPr id="20" name="Rectangle 23"/>
          <p:cNvSpPr>
            <a:spLocks noChangeAspect="1" noChangeArrowheads="1"/>
          </p:cNvSpPr>
          <p:nvPr/>
        </p:nvSpPr>
        <p:spPr bwMode="auto">
          <a:xfrm>
            <a:off x="2884502" y="2473446"/>
            <a:ext cx="778097" cy="553998"/>
          </a:xfrm>
          <a:prstGeom prst="rect">
            <a:avLst/>
          </a:prstGeom>
          <a:noFill/>
          <a:ln w="9525">
            <a:noFill/>
            <a:miter lim="800000"/>
            <a:headEnd/>
            <a:tailEnd/>
          </a:ln>
        </p:spPr>
        <p:txBody>
          <a:bodyPr wrap="none" lIns="0" tIns="0" rIns="0" bIns="0">
            <a:spAutoFit/>
          </a:bodyPr>
          <a:lstStyle/>
          <a:p>
            <a:pPr algn="ctr"/>
            <a:r>
              <a:rPr lang="en-US" sz="1200" dirty="0" smtClean="0">
                <a:solidFill>
                  <a:schemeClr val="bg1"/>
                </a:solidFill>
              </a:rPr>
              <a:t>GOES-West</a:t>
            </a:r>
          </a:p>
          <a:p>
            <a:pPr algn="ctr"/>
            <a:r>
              <a:rPr lang="en-US" sz="1200" dirty="0" smtClean="0">
                <a:solidFill>
                  <a:schemeClr val="bg1"/>
                </a:solidFill>
              </a:rPr>
              <a:t>GOES-15</a:t>
            </a:r>
            <a:endParaRPr lang="en-US" sz="1200" dirty="0">
              <a:solidFill>
                <a:schemeClr val="bg1"/>
              </a:solidFill>
            </a:endParaRPr>
          </a:p>
          <a:p>
            <a:pPr algn="ctr"/>
            <a:r>
              <a:rPr lang="en-US" sz="1200" dirty="0" smtClean="0">
                <a:solidFill>
                  <a:schemeClr val="bg1"/>
                </a:solidFill>
              </a:rPr>
              <a:t>135° West </a:t>
            </a:r>
            <a:endParaRPr lang="en-US" sz="1200" dirty="0">
              <a:solidFill>
                <a:schemeClr val="bg1"/>
              </a:solidFill>
            </a:endParaRPr>
          </a:p>
        </p:txBody>
      </p:sp>
      <p:sp>
        <p:nvSpPr>
          <p:cNvPr id="25" name="Rectangle 24"/>
          <p:cNvSpPr>
            <a:spLocks noChangeAspect="1" noChangeArrowheads="1"/>
          </p:cNvSpPr>
          <p:nvPr/>
        </p:nvSpPr>
        <p:spPr bwMode="auto">
          <a:xfrm>
            <a:off x="4503107" y="2486146"/>
            <a:ext cx="699550" cy="553998"/>
          </a:xfrm>
          <a:prstGeom prst="rect">
            <a:avLst/>
          </a:prstGeom>
          <a:noFill/>
          <a:ln w="9525">
            <a:noFill/>
            <a:miter lim="800000"/>
            <a:headEnd/>
            <a:tailEnd/>
          </a:ln>
        </p:spPr>
        <p:txBody>
          <a:bodyPr wrap="none" lIns="0" tIns="0" rIns="0" bIns="0">
            <a:spAutoFit/>
          </a:bodyPr>
          <a:lstStyle/>
          <a:p>
            <a:pPr algn="ctr"/>
            <a:r>
              <a:rPr lang="en-US" sz="1200" dirty="0" smtClean="0">
                <a:solidFill>
                  <a:schemeClr val="bg1"/>
                </a:solidFill>
              </a:rPr>
              <a:t>GOES-East</a:t>
            </a:r>
          </a:p>
          <a:p>
            <a:pPr algn="ctr"/>
            <a:r>
              <a:rPr lang="en-US" sz="1200" dirty="0" smtClean="0">
                <a:solidFill>
                  <a:schemeClr val="bg1"/>
                </a:solidFill>
              </a:rPr>
              <a:t>GOES-13</a:t>
            </a:r>
            <a:endParaRPr lang="en-US" sz="1200" dirty="0">
              <a:solidFill>
                <a:schemeClr val="bg1"/>
              </a:solidFill>
            </a:endParaRPr>
          </a:p>
          <a:p>
            <a:pPr algn="ctr"/>
            <a:r>
              <a:rPr lang="en-US" sz="1200" dirty="0">
                <a:solidFill>
                  <a:schemeClr val="bg1"/>
                </a:solidFill>
              </a:rPr>
              <a:t>75° West </a:t>
            </a:r>
          </a:p>
        </p:txBody>
      </p:sp>
      <p:pic>
        <p:nvPicPr>
          <p:cNvPr id="26" name="Picture 2"/>
          <p:cNvPicPr>
            <a:picLocks noChangeAspect="1" noChangeArrowheads="1"/>
          </p:cNvPicPr>
          <p:nvPr/>
        </p:nvPicPr>
        <p:blipFill>
          <a:blip r:embed="rId4" cstate="print"/>
          <a:srcRect/>
          <a:stretch>
            <a:fillRect/>
          </a:stretch>
        </p:blipFill>
        <p:spPr bwMode="auto">
          <a:xfrm>
            <a:off x="4492625" y="3033277"/>
            <a:ext cx="835025" cy="622300"/>
          </a:xfrm>
          <a:prstGeom prst="rect">
            <a:avLst/>
          </a:prstGeom>
          <a:noFill/>
          <a:ln w="9525">
            <a:noFill/>
            <a:miter lim="800000"/>
            <a:headEnd/>
            <a:tailEnd/>
          </a:ln>
          <a:effectLst/>
        </p:spPr>
      </p:pic>
      <p:sp>
        <p:nvSpPr>
          <p:cNvPr id="28" name="Rectangle 25"/>
          <p:cNvSpPr>
            <a:spLocks noChangeAspect="1" noChangeArrowheads="1"/>
          </p:cNvSpPr>
          <p:nvPr/>
        </p:nvSpPr>
        <p:spPr bwMode="auto">
          <a:xfrm>
            <a:off x="3695729" y="3707466"/>
            <a:ext cx="742831" cy="553998"/>
          </a:xfrm>
          <a:prstGeom prst="rect">
            <a:avLst/>
          </a:prstGeom>
          <a:noFill/>
          <a:ln w="9525">
            <a:noFill/>
            <a:miter lim="800000"/>
            <a:headEnd/>
            <a:tailEnd/>
          </a:ln>
        </p:spPr>
        <p:txBody>
          <a:bodyPr wrap="none" lIns="0" tIns="0" rIns="0" bIns="0">
            <a:spAutoFit/>
          </a:bodyPr>
          <a:lstStyle/>
          <a:p>
            <a:pPr algn="ctr"/>
            <a:r>
              <a:rPr lang="en-US" sz="1200" dirty="0" smtClean="0">
                <a:solidFill>
                  <a:schemeClr val="bg1"/>
                </a:solidFill>
              </a:rPr>
              <a:t>Standby</a:t>
            </a:r>
          </a:p>
          <a:p>
            <a:pPr algn="ctr"/>
            <a:r>
              <a:rPr lang="en-US" sz="1200" dirty="0" smtClean="0">
                <a:solidFill>
                  <a:schemeClr val="bg1"/>
                </a:solidFill>
              </a:rPr>
              <a:t>GOES-14</a:t>
            </a:r>
          </a:p>
          <a:p>
            <a:pPr algn="ctr"/>
            <a:r>
              <a:rPr lang="en-US" sz="1200" dirty="0" smtClean="0">
                <a:solidFill>
                  <a:schemeClr val="bg1"/>
                </a:solidFill>
              </a:rPr>
              <a:t>105° West</a:t>
            </a:r>
            <a:endParaRPr lang="en-US" sz="1200" dirty="0">
              <a:solidFill>
                <a:schemeClr val="bg1"/>
              </a:solidFill>
            </a:endParaRPr>
          </a:p>
        </p:txBody>
      </p:sp>
      <p:pic>
        <p:nvPicPr>
          <p:cNvPr id="29" name="Picture 2"/>
          <p:cNvPicPr>
            <a:picLocks noChangeAspect="1" noChangeArrowheads="1"/>
          </p:cNvPicPr>
          <p:nvPr/>
        </p:nvPicPr>
        <p:blipFill>
          <a:blip r:embed="rId4" cstate="print"/>
          <a:srcRect/>
          <a:stretch>
            <a:fillRect/>
          </a:stretch>
        </p:blipFill>
        <p:spPr bwMode="auto">
          <a:xfrm>
            <a:off x="3657600" y="3033277"/>
            <a:ext cx="835025" cy="622300"/>
          </a:xfrm>
          <a:prstGeom prst="rect">
            <a:avLst/>
          </a:prstGeom>
          <a:noFill/>
          <a:ln w="9525">
            <a:noFill/>
            <a:miter lim="800000"/>
            <a:headEnd/>
            <a:tailEnd/>
          </a:ln>
          <a:effectLst/>
        </p:spPr>
      </p:pic>
      <p:pic>
        <p:nvPicPr>
          <p:cNvPr id="32" name="Picture 3" descr="C:\Users\kyle.herring\Desktop\goes-r-no-background-lr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52077">
            <a:off x="3957120" y="3032644"/>
            <a:ext cx="868269" cy="52964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25"/>
          <p:cNvSpPr>
            <a:spLocks noChangeAspect="1" noChangeArrowheads="1"/>
          </p:cNvSpPr>
          <p:nvPr/>
        </p:nvSpPr>
        <p:spPr bwMode="auto">
          <a:xfrm>
            <a:off x="4416482" y="3693566"/>
            <a:ext cx="706604" cy="553998"/>
          </a:xfrm>
          <a:prstGeom prst="rect">
            <a:avLst/>
          </a:prstGeom>
          <a:noFill/>
          <a:ln w="9525">
            <a:noFill/>
            <a:miter lim="800000"/>
            <a:headEnd/>
            <a:tailEnd/>
          </a:ln>
        </p:spPr>
        <p:txBody>
          <a:bodyPr wrap="none" lIns="0" tIns="0" rIns="0" bIns="0">
            <a:spAutoFit/>
          </a:bodyPr>
          <a:lstStyle/>
          <a:p>
            <a:pPr algn="ctr"/>
            <a:r>
              <a:rPr lang="en-US" sz="1200" dirty="0" smtClean="0">
                <a:solidFill>
                  <a:srgbClr val="FFFF00"/>
                </a:solidFill>
              </a:rPr>
              <a:t>Checkout</a:t>
            </a:r>
          </a:p>
          <a:p>
            <a:pPr algn="ctr"/>
            <a:r>
              <a:rPr lang="en-US" sz="1200" dirty="0" smtClean="0">
                <a:solidFill>
                  <a:srgbClr val="FFFF00"/>
                </a:solidFill>
              </a:rPr>
              <a:t>GOES-16</a:t>
            </a:r>
          </a:p>
          <a:p>
            <a:pPr algn="ctr"/>
            <a:r>
              <a:rPr lang="en-US" sz="1200" dirty="0" smtClean="0">
                <a:solidFill>
                  <a:srgbClr val="FFFF00"/>
                </a:solidFill>
              </a:rPr>
              <a:t>89.5° West</a:t>
            </a:r>
            <a:endParaRPr lang="en-US" sz="1200" dirty="0">
              <a:solidFill>
                <a:srgbClr val="FFFF00"/>
              </a:solidFill>
            </a:endParaRPr>
          </a:p>
        </p:txBody>
      </p:sp>
      <p:graphicFrame>
        <p:nvGraphicFramePr>
          <p:cNvPr id="15" name="Group 26"/>
          <p:cNvGraphicFramePr>
            <a:graphicFrameLocks/>
          </p:cNvGraphicFramePr>
          <p:nvPr>
            <p:extLst>
              <p:ext uri="{D42A27DB-BD31-4B8C-83A1-F6EECF244321}">
                <p14:modId xmlns:p14="http://schemas.microsoft.com/office/powerpoint/2010/main" val="4223713187"/>
              </p:ext>
            </p:extLst>
          </p:nvPr>
        </p:nvGraphicFramePr>
        <p:xfrm>
          <a:off x="625793" y="5127688"/>
          <a:ext cx="7916440" cy="1706880"/>
        </p:xfrm>
        <a:graphic>
          <a:graphicData uri="http://schemas.openxmlformats.org/drawingml/2006/table">
            <a:tbl>
              <a:tblPr/>
              <a:tblGrid>
                <a:gridCol w="2080161"/>
                <a:gridCol w="2023152"/>
                <a:gridCol w="2150971"/>
                <a:gridCol w="1662156"/>
              </a:tblGrid>
              <a:tr h="259080">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rPr>
                        <a:t>GOES-15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rPr>
                        <a:t>GOES-14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rPr>
                        <a:t>GOES-16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rPr>
                        <a:t>GOES-13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1079">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3/2010</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defRPr/>
                      </a:pPr>
                      <a:r>
                        <a:rPr kumimoji="0" lang="en-US" sz="1200" b="0" i="0" u="none" strike="noStrike" cap="none" normalizeH="0" baseline="0" dirty="0" smtClean="0">
                          <a:ln>
                            <a:noFill/>
                          </a:ln>
                          <a:solidFill>
                            <a:schemeClr val="tx1"/>
                          </a:solidFill>
                          <a:effectLst/>
                          <a:latin typeface="Arial" charset="0"/>
                        </a:rPr>
                        <a:t>Located: </a:t>
                      </a:r>
                      <a:r>
                        <a:rPr kumimoji="0" lang="en-US" sz="1400" b="0" i="0" u="none" strike="noStrike" cap="none" normalizeH="0" baseline="0" dirty="0" smtClean="0">
                          <a:ln>
                            <a:noFill/>
                          </a:ln>
                          <a:solidFill>
                            <a:schemeClr val="tx1"/>
                          </a:solidFill>
                          <a:effectLst/>
                          <a:latin typeface="Arial" charset="0"/>
                        </a:rPr>
                        <a:t>135</a:t>
                      </a:r>
                      <a:r>
                        <a:rPr kumimoji="0" lang="en-US" sz="14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cs typeface="Arial" charset="0"/>
                        </a:rPr>
                        <a:t>GOES-WEST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6/2009</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Located: 105</a:t>
                      </a:r>
                      <a:r>
                        <a:rPr kumimoji="0" lang="en-US" sz="12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On-Orbit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cs typeface="Arial" charset="0"/>
                        </a:rPr>
                        <a:t>Launched: 11/2016</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defRPr/>
                      </a:pPr>
                      <a:r>
                        <a:rPr kumimoji="0" lang="en-US" sz="1200" b="0" i="0" u="none" strike="noStrike" cap="none" normalizeH="0" baseline="0" dirty="0" smtClean="0">
                          <a:ln>
                            <a:noFill/>
                          </a:ln>
                          <a:solidFill>
                            <a:schemeClr val="tx1"/>
                          </a:solidFill>
                          <a:effectLst/>
                          <a:latin typeface="Arial" charset="0"/>
                          <a:cs typeface="Arial" charset="0"/>
                        </a:rPr>
                        <a:t>Located: 89.5°W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defRPr/>
                      </a:pPr>
                      <a:r>
                        <a:rPr kumimoji="0" lang="en-US" sz="1400" b="0" i="0" u="none" strike="noStrike" cap="none" normalizeH="0" baseline="0" dirty="0" smtClean="0">
                          <a:ln>
                            <a:noFill/>
                          </a:ln>
                          <a:solidFill>
                            <a:schemeClr val="tx1"/>
                          </a:solidFill>
                          <a:effectLst/>
                          <a:latin typeface="Arial" charset="0"/>
                          <a:cs typeface="Arial" charset="0"/>
                        </a:rPr>
                        <a:t>Next GOES-East or West</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5/2006</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defRPr/>
                      </a:pPr>
                      <a:r>
                        <a:rPr kumimoji="0" lang="en-US" sz="1200" b="0" i="0" u="none" strike="noStrike" cap="none" normalizeH="0" baseline="0" dirty="0" smtClean="0">
                          <a:ln>
                            <a:noFill/>
                          </a:ln>
                          <a:solidFill>
                            <a:schemeClr val="tx1"/>
                          </a:solidFill>
                          <a:effectLst/>
                          <a:latin typeface="Arial" charset="0"/>
                        </a:rPr>
                        <a:t>Located: </a:t>
                      </a:r>
                      <a:r>
                        <a:rPr kumimoji="0" lang="en-US" sz="1400" b="0" i="0" u="none" strike="noStrike" cap="none" normalizeH="0" baseline="0" dirty="0" smtClean="0">
                          <a:ln>
                            <a:noFill/>
                          </a:ln>
                          <a:solidFill>
                            <a:schemeClr val="tx1"/>
                          </a:solidFill>
                          <a:effectLst/>
                          <a:latin typeface="Arial" charset="0"/>
                        </a:rPr>
                        <a:t>75</a:t>
                      </a:r>
                      <a:r>
                        <a:rPr kumimoji="0" lang="en-US" sz="14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defRPr/>
                      </a:pPr>
                      <a:r>
                        <a:rPr kumimoji="0" lang="en-US" sz="1400" b="0" i="0" u="none" strike="noStrike" cap="none" normalizeH="0" baseline="0" dirty="0" smtClean="0">
                          <a:ln>
                            <a:noFill/>
                          </a:ln>
                          <a:solidFill>
                            <a:schemeClr val="tx1"/>
                          </a:solidFill>
                          <a:effectLst/>
                          <a:latin typeface="Arial" charset="0"/>
                          <a:cs typeface="Arial" charset="0"/>
                        </a:rPr>
                        <a:t>GOES-EAST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TextBox 15"/>
          <p:cNvSpPr txBox="1"/>
          <p:nvPr/>
        </p:nvSpPr>
        <p:spPr>
          <a:xfrm>
            <a:off x="8305800" y="6517539"/>
            <a:ext cx="968507" cy="276999"/>
          </a:xfrm>
          <a:prstGeom prst="rect">
            <a:avLst/>
          </a:prstGeom>
          <a:noFill/>
        </p:spPr>
        <p:txBody>
          <a:bodyPr wrap="square" rtlCol="0">
            <a:spAutoFit/>
          </a:bodyPr>
          <a:lstStyle/>
          <a:p>
            <a:r>
              <a:rPr lang="en-US" sz="1200" dirty="0" smtClean="0"/>
              <a:t>        6</a:t>
            </a:r>
            <a:endParaRPr lang="en-US" sz="1200" dirty="0"/>
          </a:p>
        </p:txBody>
      </p:sp>
    </p:spTree>
    <p:extLst>
      <p:ext uri="{BB962C8B-B14F-4D97-AF65-F5344CB8AC3E}">
        <p14:creationId xmlns:p14="http://schemas.microsoft.com/office/powerpoint/2010/main" val="8881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800" decel="100000"/>
                                        <p:tgtEl>
                                          <p:spTgt spid="32"/>
                                        </p:tgtEl>
                                      </p:cBhvr>
                                    </p:animEffect>
                                    <p:anim calcmode="lin" valueType="num">
                                      <p:cBhvr>
                                        <p:cTn id="8" dur="800" decel="100000" fill="hold"/>
                                        <p:tgtEl>
                                          <p:spTgt spid="32"/>
                                        </p:tgtEl>
                                        <p:attrNameLst>
                                          <p:attrName>style.rotation</p:attrName>
                                        </p:attrNameLst>
                                      </p:cBhvr>
                                      <p:tavLst>
                                        <p:tav tm="0">
                                          <p:val>
                                            <p:fltVal val="-90"/>
                                          </p:val>
                                        </p:tav>
                                        <p:tav tm="100000">
                                          <p:val>
                                            <p:fltVal val="0"/>
                                          </p:val>
                                        </p:tav>
                                      </p:tavLst>
                                    </p:anim>
                                    <p:anim calcmode="lin" valueType="num">
                                      <p:cBhvr>
                                        <p:cTn id="9" dur="800" decel="100000" fill="hold"/>
                                        <p:tgtEl>
                                          <p:spTgt spid="32"/>
                                        </p:tgtEl>
                                        <p:attrNameLst>
                                          <p:attrName>ppt_x</p:attrName>
                                        </p:attrNameLst>
                                      </p:cBhvr>
                                      <p:tavLst>
                                        <p:tav tm="0">
                                          <p:val>
                                            <p:strVal val="#ppt_x+0.4"/>
                                          </p:val>
                                        </p:tav>
                                        <p:tav tm="100000">
                                          <p:val>
                                            <p:strVal val="#ppt_x-0.05"/>
                                          </p:val>
                                        </p:tav>
                                      </p:tavLst>
                                    </p:anim>
                                    <p:anim calcmode="lin" valueType="num">
                                      <p:cBhvr>
                                        <p:cTn id="10" dur="800" decel="100000" fill="hold"/>
                                        <p:tgtEl>
                                          <p:spTgt spid="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800" decel="100000"/>
                                        <p:tgtEl>
                                          <p:spTgt spid="33"/>
                                        </p:tgtEl>
                                      </p:cBhvr>
                                    </p:animEffect>
                                    <p:anim calcmode="lin" valueType="num">
                                      <p:cBhvr>
                                        <p:cTn id="16" dur="800" decel="100000" fill="hold"/>
                                        <p:tgtEl>
                                          <p:spTgt spid="33"/>
                                        </p:tgtEl>
                                        <p:attrNameLst>
                                          <p:attrName>style.rotation</p:attrName>
                                        </p:attrNameLst>
                                      </p:cBhvr>
                                      <p:tavLst>
                                        <p:tav tm="0">
                                          <p:val>
                                            <p:fltVal val="-90"/>
                                          </p:val>
                                        </p:tav>
                                        <p:tav tm="100000">
                                          <p:val>
                                            <p:fltVal val="0"/>
                                          </p:val>
                                        </p:tav>
                                      </p:tavLst>
                                    </p:anim>
                                    <p:anim calcmode="lin" valueType="num">
                                      <p:cBhvr>
                                        <p:cTn id="17" dur="800" decel="100000" fill="hold"/>
                                        <p:tgtEl>
                                          <p:spTgt spid="33"/>
                                        </p:tgtEl>
                                        <p:attrNameLst>
                                          <p:attrName>ppt_x</p:attrName>
                                        </p:attrNameLst>
                                      </p:cBhvr>
                                      <p:tavLst>
                                        <p:tav tm="0">
                                          <p:val>
                                            <p:strVal val="#ppt_x+0.4"/>
                                          </p:val>
                                        </p:tav>
                                        <p:tav tm="100000">
                                          <p:val>
                                            <p:strVal val="#ppt_x-0.05"/>
                                          </p:val>
                                        </p:tav>
                                      </p:tavLst>
                                    </p:anim>
                                    <p:anim calcmode="lin" valueType="num">
                                      <p:cBhvr>
                                        <p:cTn id="18" dur="800" decel="100000" fill="hold"/>
                                        <p:tgtEl>
                                          <p:spTgt spid="3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6" y="-228600"/>
            <a:ext cx="8305800" cy="1143000"/>
          </a:xfrm>
        </p:spPr>
        <p:txBody>
          <a:bodyPr/>
          <a:lstStyle/>
          <a:p>
            <a:r>
              <a:rPr lang="en-US" dirty="0" smtClean="0"/>
              <a:t>          GOES Constellation</a:t>
            </a:r>
            <a:endParaRPr lang="en-US" dirty="0"/>
          </a:p>
        </p:txBody>
      </p:sp>
      <p:sp>
        <p:nvSpPr>
          <p:cNvPr id="3" name="Slide Number Placeholder 2"/>
          <p:cNvSpPr>
            <a:spLocks noGrp="1"/>
          </p:cNvSpPr>
          <p:nvPr>
            <p:ph type="sldNum" sz="quarter" idx="12"/>
          </p:nvPr>
        </p:nvSpPr>
        <p:spPr/>
        <p:txBody>
          <a:bodyPr/>
          <a:lstStyle/>
          <a:p>
            <a:r>
              <a:rPr lang="en-US" altLang="en-US" dirty="0" smtClean="0">
                <a:solidFill>
                  <a:prstClr val="white"/>
                </a:solidFill>
              </a:rPr>
              <a:t>7</a:t>
            </a:r>
            <a:fld id="{145E2C7B-98FB-4E0F-AE3C-E3AB0B1F5D72}" type="slidenum">
              <a:rPr lang="en-US" altLang="en-US" smtClean="0">
                <a:solidFill>
                  <a:prstClr val="white"/>
                </a:solidFill>
              </a:rPr>
              <a:pPr/>
              <a:t>7</a:t>
            </a:fld>
            <a:r>
              <a:rPr lang="en-US" altLang="en-US" dirty="0" smtClean="0">
                <a:solidFill>
                  <a:prstClr val="white"/>
                </a:solidFill>
              </a:rPr>
              <a:t>777</a:t>
            </a:r>
            <a:endParaRPr lang="en-US" alt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89" y="1727166"/>
            <a:ext cx="2346815" cy="23301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788" y="1722879"/>
            <a:ext cx="2327812" cy="23301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6474" y="4219664"/>
            <a:ext cx="2327812" cy="23301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0380" y="1699667"/>
            <a:ext cx="2327812" cy="2330188"/>
          </a:xfrm>
          <a:prstGeom prst="rect">
            <a:avLst/>
          </a:prstGeom>
        </p:spPr>
      </p:pic>
      <p:sp>
        <p:nvSpPr>
          <p:cNvPr id="8" name="Rectangle 23"/>
          <p:cNvSpPr>
            <a:spLocks noChangeAspect="1" noChangeArrowheads="1"/>
          </p:cNvSpPr>
          <p:nvPr/>
        </p:nvSpPr>
        <p:spPr bwMode="auto">
          <a:xfrm>
            <a:off x="1405691" y="1173168"/>
            <a:ext cx="792205" cy="553998"/>
          </a:xfrm>
          <a:prstGeom prst="rect">
            <a:avLst/>
          </a:prstGeom>
          <a:noFill/>
          <a:ln w="9525">
            <a:noFill/>
            <a:miter lim="800000"/>
            <a:headEnd/>
            <a:tailEnd/>
          </a:ln>
        </p:spPr>
        <p:txBody>
          <a:bodyPr wrap="none" lIns="0" tIns="0" rIns="0" bIns="0">
            <a:spAutoFit/>
          </a:bodyPr>
          <a:lstStyle/>
          <a:p>
            <a:pPr algn="ctr" defTabSz="457200" fontAlgn="base">
              <a:spcBef>
                <a:spcPct val="0"/>
              </a:spcBef>
              <a:spcAft>
                <a:spcPct val="0"/>
              </a:spcAft>
            </a:pPr>
            <a:r>
              <a:rPr lang="en-US" sz="1200" dirty="0">
                <a:ea typeface="MS PGothic" panose="020B0600070205080204" pitchFamily="34" charset="-128"/>
              </a:rPr>
              <a:t>GOES-West</a:t>
            </a:r>
          </a:p>
          <a:p>
            <a:pPr algn="ctr" defTabSz="457200" fontAlgn="base">
              <a:spcBef>
                <a:spcPct val="0"/>
              </a:spcBef>
              <a:spcAft>
                <a:spcPct val="0"/>
              </a:spcAft>
            </a:pPr>
            <a:r>
              <a:rPr lang="en-US" sz="1200" dirty="0">
                <a:ea typeface="MS PGothic" panose="020B0600070205080204" pitchFamily="34" charset="-128"/>
              </a:rPr>
              <a:t>GOES-15</a:t>
            </a:r>
          </a:p>
          <a:p>
            <a:pPr algn="ctr" defTabSz="457200" fontAlgn="base">
              <a:spcBef>
                <a:spcPct val="0"/>
              </a:spcBef>
              <a:spcAft>
                <a:spcPct val="0"/>
              </a:spcAft>
            </a:pPr>
            <a:r>
              <a:rPr lang="en-US" sz="1200" dirty="0">
                <a:ea typeface="MS PGothic" panose="020B0600070205080204" pitchFamily="34" charset="-128"/>
              </a:rPr>
              <a:t>135° West</a:t>
            </a:r>
          </a:p>
        </p:txBody>
      </p:sp>
      <p:sp>
        <p:nvSpPr>
          <p:cNvPr id="9" name="Rectangle 8"/>
          <p:cNvSpPr>
            <a:spLocks noChangeAspect="1" noChangeArrowheads="1"/>
          </p:cNvSpPr>
          <p:nvPr/>
        </p:nvSpPr>
        <p:spPr bwMode="auto">
          <a:xfrm>
            <a:off x="7002696" y="1140372"/>
            <a:ext cx="843180" cy="738664"/>
          </a:xfrm>
          <a:prstGeom prst="rect">
            <a:avLst/>
          </a:prstGeom>
          <a:noFill/>
          <a:ln w="9525">
            <a:noFill/>
            <a:miter lim="800000"/>
            <a:headEnd/>
            <a:tailEnd/>
          </a:ln>
        </p:spPr>
        <p:txBody>
          <a:bodyPr wrap="none" lIns="0" tIns="0" rIns="0" bIns="0">
            <a:spAutoFit/>
          </a:bodyPr>
          <a:lstStyle/>
          <a:p>
            <a:pPr algn="ctr" defTabSz="457200" fontAlgn="base">
              <a:spcBef>
                <a:spcPct val="0"/>
              </a:spcBef>
              <a:spcAft>
                <a:spcPct val="0"/>
              </a:spcAft>
            </a:pPr>
            <a:r>
              <a:rPr lang="en-US" sz="1200" dirty="0" smtClean="0">
                <a:solidFill>
                  <a:prstClr val="white"/>
                </a:solidFill>
                <a:ea typeface="MS PGothic" panose="020B0600070205080204" pitchFamily="34" charset="-128"/>
              </a:rPr>
              <a:t>G</a:t>
            </a:r>
            <a:r>
              <a:rPr lang="en-US" sz="1200" dirty="0">
                <a:ea typeface="MS PGothic" panose="020B0600070205080204" pitchFamily="34" charset="-128"/>
              </a:rPr>
              <a:t>GOES-East</a:t>
            </a:r>
          </a:p>
          <a:p>
            <a:pPr algn="ctr" defTabSz="457200" fontAlgn="base">
              <a:spcBef>
                <a:spcPct val="0"/>
              </a:spcBef>
              <a:spcAft>
                <a:spcPct val="0"/>
              </a:spcAft>
            </a:pPr>
            <a:r>
              <a:rPr lang="en-US" sz="1200" dirty="0">
                <a:ea typeface="MS PGothic" panose="020B0600070205080204" pitchFamily="34" charset="-128"/>
              </a:rPr>
              <a:t>GOES-13</a:t>
            </a:r>
          </a:p>
          <a:p>
            <a:pPr algn="ctr" defTabSz="457200" fontAlgn="base">
              <a:spcBef>
                <a:spcPct val="0"/>
              </a:spcBef>
              <a:spcAft>
                <a:spcPct val="0"/>
              </a:spcAft>
            </a:pPr>
            <a:r>
              <a:rPr lang="en-US" sz="1200" dirty="0">
                <a:ea typeface="MS PGothic" panose="020B0600070205080204" pitchFamily="34" charset="-128"/>
              </a:rPr>
              <a:t>75° West </a:t>
            </a:r>
          </a:p>
          <a:p>
            <a:pPr algn="ctr" defTabSz="457200" fontAlgn="base">
              <a:spcBef>
                <a:spcPct val="0"/>
              </a:spcBef>
              <a:spcAft>
                <a:spcPct val="0"/>
              </a:spcAft>
            </a:pPr>
            <a:endParaRPr lang="en-US" sz="1200" dirty="0">
              <a:solidFill>
                <a:prstClr val="white"/>
              </a:solidFill>
              <a:ea typeface="MS PGothic" panose="020B0600070205080204" pitchFamily="34" charset="-128"/>
            </a:endParaRPr>
          </a:p>
        </p:txBody>
      </p:sp>
      <p:sp>
        <p:nvSpPr>
          <p:cNvPr id="10" name="Rectangle 25"/>
          <p:cNvSpPr>
            <a:spLocks noChangeAspect="1" noChangeArrowheads="1"/>
          </p:cNvSpPr>
          <p:nvPr/>
        </p:nvSpPr>
        <p:spPr bwMode="auto">
          <a:xfrm>
            <a:off x="4257725" y="1066800"/>
            <a:ext cx="731482" cy="738664"/>
          </a:xfrm>
          <a:prstGeom prst="rect">
            <a:avLst/>
          </a:prstGeom>
          <a:noFill/>
          <a:ln w="9525">
            <a:noFill/>
            <a:miter lim="800000"/>
            <a:headEnd/>
            <a:tailEnd/>
          </a:ln>
        </p:spPr>
        <p:txBody>
          <a:bodyPr wrap="none" lIns="0" tIns="0" rIns="0" bIns="0">
            <a:spAutoFit/>
          </a:bodyPr>
          <a:lstStyle/>
          <a:p>
            <a:pPr algn="ctr" defTabSz="457200" fontAlgn="base">
              <a:spcBef>
                <a:spcPct val="0"/>
              </a:spcBef>
              <a:spcAft>
                <a:spcPct val="0"/>
              </a:spcAft>
            </a:pPr>
            <a:r>
              <a:rPr lang="en-US" sz="1200" dirty="0">
                <a:ea typeface="MS PGothic" panose="020B0600070205080204" pitchFamily="34" charset="-128"/>
              </a:rPr>
              <a:t>Standby</a:t>
            </a:r>
          </a:p>
          <a:p>
            <a:pPr algn="ctr" defTabSz="457200" fontAlgn="base">
              <a:spcBef>
                <a:spcPct val="0"/>
              </a:spcBef>
              <a:spcAft>
                <a:spcPct val="0"/>
              </a:spcAft>
            </a:pPr>
            <a:r>
              <a:rPr lang="en-US" sz="1200" dirty="0">
                <a:ea typeface="MS PGothic" panose="020B0600070205080204" pitchFamily="34" charset="-128"/>
              </a:rPr>
              <a:t>GOES-14</a:t>
            </a:r>
          </a:p>
          <a:p>
            <a:pPr algn="ctr" defTabSz="457200" fontAlgn="base">
              <a:spcBef>
                <a:spcPct val="0"/>
              </a:spcBef>
              <a:spcAft>
                <a:spcPct val="0"/>
              </a:spcAft>
            </a:pPr>
            <a:r>
              <a:rPr lang="en-US" sz="1200" dirty="0">
                <a:ea typeface="MS PGothic" panose="020B0600070205080204" pitchFamily="34" charset="-128"/>
              </a:rPr>
              <a:t>105° West</a:t>
            </a:r>
          </a:p>
          <a:p>
            <a:pPr algn="ctr" defTabSz="457200" fontAlgn="base">
              <a:spcBef>
                <a:spcPct val="0"/>
              </a:spcBef>
              <a:spcAft>
                <a:spcPct val="0"/>
              </a:spcAft>
            </a:pPr>
            <a:endParaRPr lang="en-US" sz="1200" dirty="0">
              <a:solidFill>
                <a:prstClr val="white"/>
              </a:solidFill>
              <a:ea typeface="MS PGothic" panose="020B0600070205080204" pitchFamily="34" charset="-128"/>
            </a:endParaRPr>
          </a:p>
        </p:txBody>
      </p:sp>
      <p:sp>
        <p:nvSpPr>
          <p:cNvPr id="11" name="Rectangle 25"/>
          <p:cNvSpPr>
            <a:spLocks noChangeAspect="1" noChangeArrowheads="1"/>
          </p:cNvSpPr>
          <p:nvPr/>
        </p:nvSpPr>
        <p:spPr bwMode="auto">
          <a:xfrm>
            <a:off x="5856584" y="3632870"/>
            <a:ext cx="807593" cy="553998"/>
          </a:xfrm>
          <a:prstGeom prst="rect">
            <a:avLst/>
          </a:prstGeom>
          <a:noFill/>
          <a:ln w="9525">
            <a:noFill/>
            <a:miter lim="800000"/>
            <a:headEnd/>
            <a:tailEnd/>
          </a:ln>
        </p:spPr>
        <p:txBody>
          <a:bodyPr wrap="none" lIns="0" tIns="0" rIns="0" bIns="0">
            <a:spAutoFit/>
          </a:bodyPr>
          <a:lstStyle/>
          <a:p>
            <a:pPr algn="ctr" defTabSz="457200" fontAlgn="base">
              <a:spcBef>
                <a:spcPct val="0"/>
              </a:spcBef>
              <a:spcAft>
                <a:spcPct val="0"/>
              </a:spcAft>
            </a:pPr>
            <a:r>
              <a:rPr lang="en-US" sz="1200" dirty="0">
                <a:ea typeface="MS PGothic" panose="020B0600070205080204" pitchFamily="34" charset="-128"/>
              </a:rPr>
              <a:t>GOES-R</a:t>
            </a:r>
          </a:p>
          <a:p>
            <a:pPr algn="ctr" defTabSz="457200" fontAlgn="base">
              <a:spcBef>
                <a:spcPct val="0"/>
              </a:spcBef>
              <a:spcAft>
                <a:spcPct val="0"/>
              </a:spcAft>
            </a:pPr>
            <a:r>
              <a:rPr lang="en-US" sz="1200" dirty="0">
                <a:ea typeface="MS PGothic" panose="020B0600070205080204" pitchFamily="34" charset="-128"/>
              </a:rPr>
              <a:t>Checkout</a:t>
            </a:r>
          </a:p>
          <a:p>
            <a:pPr algn="ctr" defTabSz="457200" fontAlgn="base">
              <a:spcBef>
                <a:spcPct val="0"/>
              </a:spcBef>
              <a:spcAft>
                <a:spcPct val="0"/>
              </a:spcAft>
            </a:pPr>
            <a:r>
              <a:rPr lang="en-US" sz="1200" dirty="0">
                <a:ea typeface="MS PGothic" panose="020B0600070205080204" pitchFamily="34" charset="-128"/>
              </a:rPr>
              <a:t>89.5° West</a:t>
            </a:r>
          </a:p>
        </p:txBody>
      </p:sp>
      <p:pic>
        <p:nvPicPr>
          <p:cNvPr id="15" name="Picture 3" descr="C:\Users\kyle.herring\Desktop\goes-r-no-background-lr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9662">
            <a:off x="5956872" y="5183759"/>
            <a:ext cx="1096535" cy="668886"/>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32"/>
          <p:cNvSpPr txBox="1">
            <a:spLocks/>
          </p:cNvSpPr>
          <p:nvPr/>
        </p:nvSpPr>
        <p:spPr>
          <a:xfrm>
            <a:off x="457200" y="4728197"/>
            <a:ext cx="4450080" cy="1805054"/>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nSpc>
                <a:spcPct val="80000"/>
              </a:lnSpc>
              <a:spcBef>
                <a:spcPct val="0"/>
              </a:spcBef>
              <a:buFont typeface="Arial" panose="020B0604020202020204" pitchFamily="34" charset="0"/>
              <a:buChar char="•"/>
            </a:pPr>
            <a:r>
              <a:rPr lang="en-US" sz="2000" dirty="0" smtClean="0">
                <a:solidFill>
                  <a:prstClr val="white"/>
                </a:solidFill>
              </a:rPr>
              <a:t>Primary source of data for short term forecasting, especially of severe weather such as tropical storms</a:t>
            </a:r>
          </a:p>
          <a:p>
            <a:pPr>
              <a:lnSpc>
                <a:spcPct val="80000"/>
              </a:lnSpc>
              <a:spcBef>
                <a:spcPct val="0"/>
              </a:spcBef>
            </a:pPr>
            <a:endParaRPr lang="en-US" sz="2000" dirty="0" smtClean="0">
              <a:solidFill>
                <a:prstClr val="white"/>
              </a:solidFill>
            </a:endParaRPr>
          </a:p>
          <a:p>
            <a:pPr>
              <a:lnSpc>
                <a:spcPct val="80000"/>
              </a:lnSpc>
              <a:spcBef>
                <a:spcPct val="0"/>
              </a:spcBef>
            </a:pPr>
            <a:r>
              <a:rPr lang="en-US" sz="2000" dirty="0" smtClean="0">
                <a:solidFill>
                  <a:prstClr val="white"/>
                </a:solidFill>
              </a:rPr>
              <a:t>Continuity of Operations since 1974	</a:t>
            </a:r>
          </a:p>
        </p:txBody>
      </p:sp>
      <p:sp>
        <p:nvSpPr>
          <p:cNvPr id="17" name="Oval 16"/>
          <p:cNvSpPr/>
          <p:nvPr/>
        </p:nvSpPr>
        <p:spPr>
          <a:xfrm>
            <a:off x="3407788" y="1699667"/>
            <a:ext cx="2327812" cy="2353400"/>
          </a:xfrm>
          <a:prstGeom prst="ellipse">
            <a:avLst/>
          </a:prstGeom>
          <a:solidFill>
            <a:schemeClr val="tx1">
              <a:alpha val="70000"/>
            </a:schemeClr>
          </a:solidFill>
          <a:ln>
            <a:solidFill>
              <a:schemeClr val="tx1">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prstClr val="white"/>
              </a:solidFill>
            </a:endParaRPr>
          </a:p>
        </p:txBody>
      </p:sp>
      <p:pic>
        <p:nvPicPr>
          <p:cNvPr id="12" name="Picture 2"/>
          <p:cNvPicPr>
            <a:picLocks noChangeAspect="1" noChangeArrowheads="1"/>
          </p:cNvPicPr>
          <p:nvPr/>
        </p:nvPicPr>
        <p:blipFill>
          <a:blip r:embed="rId7" cstate="print"/>
          <a:srcRect/>
          <a:stretch>
            <a:fillRect/>
          </a:stretch>
        </p:blipFill>
        <p:spPr bwMode="auto">
          <a:xfrm>
            <a:off x="1355819" y="2398009"/>
            <a:ext cx="835025" cy="622300"/>
          </a:xfrm>
          <a:prstGeom prst="rect">
            <a:avLst/>
          </a:prstGeom>
          <a:noFill/>
          <a:ln w="9525">
            <a:noFill/>
            <a:miter lim="800000"/>
            <a:headEnd/>
            <a:tailEnd/>
          </a:ln>
          <a:effectLst/>
        </p:spPr>
      </p:pic>
      <p:pic>
        <p:nvPicPr>
          <p:cNvPr id="13" name="Picture 2"/>
          <p:cNvPicPr>
            <a:picLocks noChangeAspect="1" noChangeArrowheads="1"/>
          </p:cNvPicPr>
          <p:nvPr/>
        </p:nvPicPr>
        <p:blipFill>
          <a:blip r:embed="rId7" cstate="print"/>
          <a:srcRect/>
          <a:stretch>
            <a:fillRect/>
          </a:stretch>
        </p:blipFill>
        <p:spPr bwMode="auto">
          <a:xfrm>
            <a:off x="4154182" y="2398009"/>
            <a:ext cx="835025" cy="622300"/>
          </a:xfrm>
          <a:prstGeom prst="rect">
            <a:avLst/>
          </a:prstGeom>
          <a:noFill/>
          <a:ln w="9525">
            <a:noFill/>
            <a:miter lim="800000"/>
            <a:headEnd/>
            <a:tailEnd/>
          </a:ln>
          <a:effectLst/>
        </p:spPr>
      </p:pic>
      <p:pic>
        <p:nvPicPr>
          <p:cNvPr id="14" name="Picture 2"/>
          <p:cNvPicPr>
            <a:picLocks noChangeAspect="1" noChangeArrowheads="1"/>
          </p:cNvPicPr>
          <p:nvPr/>
        </p:nvPicPr>
        <p:blipFill>
          <a:blip r:embed="rId7" cstate="print"/>
          <a:srcRect/>
          <a:stretch>
            <a:fillRect/>
          </a:stretch>
        </p:blipFill>
        <p:spPr bwMode="auto">
          <a:xfrm>
            <a:off x="6939036" y="2387803"/>
            <a:ext cx="835025" cy="622300"/>
          </a:xfrm>
          <a:prstGeom prst="rect">
            <a:avLst/>
          </a:prstGeom>
          <a:noFill/>
          <a:ln w="9525">
            <a:noFill/>
            <a:miter lim="800000"/>
            <a:headEnd/>
            <a:tailEnd/>
          </a:ln>
          <a:effectLst/>
        </p:spPr>
      </p:pic>
      <p:sp>
        <p:nvSpPr>
          <p:cNvPr id="18" name="TextBox 17"/>
          <p:cNvSpPr txBox="1"/>
          <p:nvPr/>
        </p:nvSpPr>
        <p:spPr>
          <a:xfrm>
            <a:off x="381000" y="4419600"/>
            <a:ext cx="4190694" cy="1569660"/>
          </a:xfrm>
          <a:prstGeom prst="rect">
            <a:avLst/>
          </a:prstGeom>
          <a:noFill/>
        </p:spPr>
        <p:txBody>
          <a:bodyPr wrap="square" rtlCol="0">
            <a:spAutoFit/>
          </a:bodyPr>
          <a:lstStyle/>
          <a:p>
            <a:pPr marL="342900" lvl="1" indent="-342900">
              <a:lnSpc>
                <a:spcPct val="80000"/>
              </a:lnSpc>
              <a:spcBef>
                <a:spcPct val="0"/>
              </a:spcBef>
              <a:buFont typeface="Arial" panose="020B0604020202020204" pitchFamily="34" charset="0"/>
              <a:buChar char="•"/>
            </a:pPr>
            <a:r>
              <a:rPr lang="en-US" sz="2000" dirty="0"/>
              <a:t>Primary source of data for short term forecasting, especially of severe weather such as tropical </a:t>
            </a:r>
            <a:r>
              <a:rPr lang="en-US" sz="2000" dirty="0" smtClean="0"/>
              <a:t>storms</a:t>
            </a:r>
          </a:p>
          <a:p>
            <a:pPr marL="342900" lvl="1" indent="-342900">
              <a:lnSpc>
                <a:spcPct val="80000"/>
              </a:lnSpc>
              <a:spcBef>
                <a:spcPct val="0"/>
              </a:spcBef>
              <a:buFont typeface="Arial" panose="020B0604020202020204" pitchFamily="34" charset="0"/>
              <a:buChar char="•"/>
            </a:pPr>
            <a:r>
              <a:rPr lang="en-US" sz="2000" dirty="0" smtClean="0"/>
              <a:t>Continuity </a:t>
            </a:r>
            <a:r>
              <a:rPr lang="en-US" sz="2000" dirty="0"/>
              <a:t>of Operations since 1974</a:t>
            </a:r>
            <a:endParaRPr lang="en-US" dirty="0"/>
          </a:p>
        </p:txBody>
      </p:sp>
      <p:sp>
        <p:nvSpPr>
          <p:cNvPr id="19" name="TextBox 18"/>
          <p:cNvSpPr txBox="1"/>
          <p:nvPr/>
        </p:nvSpPr>
        <p:spPr>
          <a:xfrm>
            <a:off x="8659746" y="6446298"/>
            <a:ext cx="968507" cy="276999"/>
          </a:xfrm>
          <a:prstGeom prst="rect">
            <a:avLst/>
          </a:prstGeom>
          <a:noFill/>
        </p:spPr>
        <p:txBody>
          <a:bodyPr wrap="square" rtlCol="0">
            <a:spAutoFit/>
          </a:bodyPr>
          <a:lstStyle/>
          <a:p>
            <a:r>
              <a:rPr lang="en-US" sz="1200" dirty="0" smtClean="0"/>
              <a:t>7</a:t>
            </a:r>
            <a:endParaRPr lang="en-US" sz="1200" dirty="0"/>
          </a:p>
        </p:txBody>
      </p:sp>
    </p:spTree>
    <p:extLst>
      <p:ext uri="{BB962C8B-B14F-4D97-AF65-F5344CB8AC3E}">
        <p14:creationId xmlns:p14="http://schemas.microsoft.com/office/powerpoint/2010/main" val="207627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00" y="-152400"/>
            <a:ext cx="8229600" cy="1143000"/>
          </a:xfrm>
        </p:spPr>
        <p:txBody>
          <a:bodyPr>
            <a:normAutofit fontScale="90000"/>
          </a:bodyPr>
          <a:lstStyle/>
          <a:p>
            <a:r>
              <a:rPr lang="en-US" dirty="0" smtClean="0"/>
              <a:t>         GOES Constellation Overview</a:t>
            </a:r>
            <a:endParaRPr lang="en-US" dirty="0"/>
          </a:p>
        </p:txBody>
      </p:sp>
      <p:sp>
        <p:nvSpPr>
          <p:cNvPr id="3" name="Content Placeholder 2"/>
          <p:cNvSpPr>
            <a:spLocks noGrp="1"/>
          </p:cNvSpPr>
          <p:nvPr>
            <p:ph idx="1"/>
          </p:nvPr>
        </p:nvSpPr>
        <p:spPr>
          <a:xfrm>
            <a:off x="685800" y="990599"/>
            <a:ext cx="7772400" cy="5730875"/>
          </a:xfrm>
        </p:spPr>
        <p:txBody>
          <a:bodyPr>
            <a:normAutofit fontScale="62500" lnSpcReduction="20000"/>
          </a:bodyPr>
          <a:lstStyle/>
          <a:p>
            <a:pPr marL="0" indent="0">
              <a:buNone/>
            </a:pPr>
            <a:r>
              <a:rPr lang="en-US" sz="2400" dirty="0" smtClean="0"/>
              <a:t>Two operational satellite configuration</a:t>
            </a:r>
          </a:p>
          <a:p>
            <a:r>
              <a:rPr lang="en-US" sz="2000" dirty="0" smtClean="0"/>
              <a:t>GOES East – GOES-13 at 75</a:t>
            </a:r>
            <a:r>
              <a:rPr lang="en-US" sz="2000" baseline="60000" dirty="0" smtClean="0"/>
              <a:t>o</a:t>
            </a:r>
            <a:r>
              <a:rPr lang="en-US" sz="2000" dirty="0" smtClean="0"/>
              <a:t> W longitude</a:t>
            </a:r>
          </a:p>
          <a:p>
            <a:pPr lvl="1"/>
            <a:r>
              <a:rPr lang="en-US" sz="2000" dirty="0" smtClean="0"/>
              <a:t>Launched in May 2006</a:t>
            </a:r>
          </a:p>
          <a:p>
            <a:pPr lvl="1"/>
            <a:r>
              <a:rPr lang="en-US" sz="2000" dirty="0" smtClean="0"/>
              <a:t>Operational GOES East since April 2010</a:t>
            </a:r>
          </a:p>
          <a:p>
            <a:pPr lvl="1"/>
            <a:r>
              <a:rPr lang="en-US" sz="2000" dirty="0" smtClean="0"/>
              <a:t>Sounder filter wheel stalled in November 2015</a:t>
            </a:r>
          </a:p>
          <a:p>
            <a:pPr lvl="2"/>
            <a:r>
              <a:rPr lang="en-US" sz="1700" dirty="0" smtClean="0">
                <a:solidFill>
                  <a:srgbClr val="000000"/>
                </a:solidFill>
              </a:rPr>
              <a:t>No </a:t>
            </a:r>
            <a:r>
              <a:rPr lang="en-US" sz="1700" dirty="0">
                <a:solidFill>
                  <a:srgbClr val="000000"/>
                </a:solidFill>
              </a:rPr>
              <a:t>Sounder products from GOES East.</a:t>
            </a:r>
            <a:endParaRPr lang="en-US" sz="1700" dirty="0" smtClean="0"/>
          </a:p>
          <a:p>
            <a:pPr lvl="1"/>
            <a:r>
              <a:rPr lang="en-US" sz="2000" dirty="0" smtClean="0"/>
              <a:t>Star tracker #3 failed in August 2016</a:t>
            </a:r>
          </a:p>
          <a:p>
            <a:pPr lvl="2"/>
            <a:r>
              <a:rPr lang="en-US" sz="1800" dirty="0">
                <a:solidFill>
                  <a:srgbClr val="000000"/>
                </a:solidFill>
              </a:rPr>
              <a:t>Star Trackers #1 and #2 are used for attitude control</a:t>
            </a:r>
            <a:r>
              <a:rPr lang="en-US" sz="1800" dirty="0" smtClean="0">
                <a:solidFill>
                  <a:srgbClr val="000000"/>
                </a:solidFill>
              </a:rPr>
              <a:t>.</a:t>
            </a:r>
          </a:p>
          <a:p>
            <a:pPr lvl="2"/>
            <a:r>
              <a:rPr lang="en-US" sz="1800" dirty="0" smtClean="0">
                <a:solidFill>
                  <a:srgbClr val="000000"/>
                </a:solidFill>
              </a:rPr>
              <a:t> </a:t>
            </a:r>
            <a:r>
              <a:rPr lang="en-US" sz="1800" dirty="0">
                <a:solidFill>
                  <a:srgbClr val="000000"/>
                </a:solidFill>
              </a:rPr>
              <a:t>No impact for imagery products</a:t>
            </a:r>
            <a:r>
              <a:rPr lang="en-US" sz="1800" dirty="0" smtClean="0">
                <a:solidFill>
                  <a:srgbClr val="000000"/>
                </a:solidFill>
              </a:rPr>
              <a:t>.</a:t>
            </a:r>
            <a:endParaRPr lang="en-US" sz="1700" dirty="0" smtClean="0"/>
          </a:p>
          <a:p>
            <a:pPr lvl="1"/>
            <a:r>
              <a:rPr lang="en-US" sz="2000" dirty="0"/>
              <a:t>F</a:t>
            </a:r>
            <a:r>
              <a:rPr lang="en-US" sz="2000" dirty="0" smtClean="0"/>
              <a:t>ailed X-Ray Sensor (XRS) is functioning since 2013 </a:t>
            </a:r>
          </a:p>
          <a:p>
            <a:pPr lvl="1"/>
            <a:r>
              <a:rPr lang="en-US" sz="2000" dirty="0" smtClean="0"/>
              <a:t>No plan to replace GOES-13 at this time</a:t>
            </a:r>
          </a:p>
          <a:p>
            <a:pPr lvl="1"/>
            <a:endParaRPr lang="en-US" sz="2000" dirty="0" smtClean="0"/>
          </a:p>
          <a:p>
            <a:r>
              <a:rPr lang="en-US" sz="2000" dirty="0" smtClean="0"/>
              <a:t>GOES West – GOES-15 at 135</a:t>
            </a:r>
            <a:r>
              <a:rPr lang="en-US" sz="2000" baseline="60000" dirty="0"/>
              <a:t>o</a:t>
            </a:r>
            <a:r>
              <a:rPr lang="en-US" sz="2000" dirty="0" smtClean="0"/>
              <a:t> W longitude</a:t>
            </a:r>
          </a:p>
          <a:p>
            <a:pPr lvl="1"/>
            <a:r>
              <a:rPr lang="en-US" sz="2000" dirty="0" smtClean="0"/>
              <a:t>Launched in March 2010</a:t>
            </a:r>
          </a:p>
          <a:p>
            <a:pPr lvl="1"/>
            <a:r>
              <a:rPr lang="en-US" sz="2000" dirty="0" smtClean="0"/>
              <a:t>Operational GOES West since December 2011</a:t>
            </a:r>
          </a:p>
          <a:p>
            <a:pPr lvl="1"/>
            <a:r>
              <a:rPr lang="en-US" sz="2000" dirty="0" smtClean="0"/>
              <a:t>Yaw-flip maneuver required due to Sounder cooler blanket anomaly</a:t>
            </a:r>
          </a:p>
          <a:p>
            <a:pPr lvl="1"/>
            <a:r>
              <a:rPr lang="en-US" sz="2000" dirty="0" smtClean="0"/>
              <a:t>Star trackers #1 and #2 failed.  Continue to operate with </a:t>
            </a:r>
            <a:r>
              <a:rPr lang="en-US" dirty="0" smtClean="0"/>
              <a:t>the remaining</a:t>
            </a:r>
            <a:r>
              <a:rPr lang="en-US" sz="2000" dirty="0" smtClean="0"/>
              <a:t> star tracker #3</a:t>
            </a:r>
          </a:p>
          <a:p>
            <a:pPr lvl="1"/>
            <a:r>
              <a:rPr lang="en-US" sz="2000" dirty="0" smtClean="0"/>
              <a:t>Primary Solar X-ray Imager (SXI) and XRS instruments used for Space Weather Prediction Center</a:t>
            </a:r>
          </a:p>
          <a:p>
            <a:pPr lvl="1"/>
            <a:endParaRPr lang="en-US" sz="2000" dirty="0" smtClean="0"/>
          </a:p>
          <a:p>
            <a:pPr marL="0" indent="0">
              <a:buNone/>
            </a:pPr>
            <a:r>
              <a:rPr lang="en-US" dirty="0" smtClean="0"/>
              <a:t>One on-orbit standby </a:t>
            </a:r>
          </a:p>
          <a:p>
            <a:r>
              <a:rPr lang="en-US" sz="2000" dirty="0" smtClean="0"/>
              <a:t>GOES-14 at 105</a:t>
            </a:r>
            <a:r>
              <a:rPr lang="en-US" sz="2000" baseline="60000" dirty="0" smtClean="0"/>
              <a:t>o </a:t>
            </a:r>
            <a:r>
              <a:rPr lang="en-US" sz="2000" dirty="0" smtClean="0"/>
              <a:t>W longitude as backup</a:t>
            </a:r>
          </a:p>
          <a:p>
            <a:pPr lvl="1"/>
            <a:r>
              <a:rPr lang="en-US" sz="2000" dirty="0" smtClean="0"/>
              <a:t>Launched in June 2009</a:t>
            </a:r>
          </a:p>
          <a:p>
            <a:pPr lvl="1"/>
            <a:r>
              <a:rPr lang="en-US" dirty="0" smtClean="0"/>
              <a:t>Spacecraft bus and instrument payload subsystems are nominal</a:t>
            </a:r>
            <a:endParaRPr lang="en-US" sz="2000" dirty="0" smtClean="0"/>
          </a:p>
          <a:p>
            <a:pPr lvl="1"/>
            <a:r>
              <a:rPr lang="en-US" dirty="0" smtClean="0"/>
              <a:t>Can </a:t>
            </a:r>
            <a:r>
              <a:rPr lang="en-US" dirty="0"/>
              <a:t>be activated to </a:t>
            </a:r>
            <a:r>
              <a:rPr lang="en-US" dirty="0" smtClean="0"/>
              <a:t>execute </a:t>
            </a:r>
            <a:r>
              <a:rPr lang="en-US" dirty="0"/>
              <a:t>GOES East or GOES West </a:t>
            </a:r>
            <a:r>
              <a:rPr lang="en-US" dirty="0" smtClean="0"/>
              <a:t>schedule in </a:t>
            </a:r>
            <a:r>
              <a:rPr lang="en-US" dirty="0"/>
              <a:t>6 hours </a:t>
            </a:r>
            <a:endParaRPr lang="en-US" dirty="0" smtClean="0"/>
          </a:p>
          <a:p>
            <a:pPr lvl="1"/>
            <a:r>
              <a:rPr lang="en-US" dirty="0" smtClean="0"/>
              <a:t>Provided short term 1-minute super rapid scan imagery data for GOES-R algorithm developers and research partners over the past 5 years</a:t>
            </a:r>
          </a:p>
          <a:p>
            <a:pPr lvl="1"/>
            <a:endParaRPr lang="en-US" dirty="0"/>
          </a:p>
          <a:p>
            <a:pPr lvl="1"/>
            <a:endParaRPr lang="en-US" sz="2000" dirty="0"/>
          </a:p>
        </p:txBody>
      </p:sp>
      <p:sp>
        <p:nvSpPr>
          <p:cNvPr id="4" name="Slide Number Placeholder 3"/>
          <p:cNvSpPr>
            <a:spLocks noGrp="1"/>
          </p:cNvSpPr>
          <p:nvPr>
            <p:ph type="sldNum" sz="quarter" idx="12"/>
          </p:nvPr>
        </p:nvSpPr>
        <p:spPr/>
        <p:txBody>
          <a:bodyPr/>
          <a:lstStyle/>
          <a:p>
            <a:fld id="{D7430E6A-26C4-4253-AF38-60AAD5DBB973}" type="slidenum">
              <a:rPr lang="en-US" smtClean="0">
                <a:solidFill>
                  <a:srgbClr val="000000"/>
                </a:solidFill>
              </a:rPr>
              <a:pPr/>
              <a:t>8</a:t>
            </a:fld>
            <a:endParaRPr lang="en-US"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295400"/>
            <a:ext cx="2819400" cy="203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57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36443" y="230075"/>
            <a:ext cx="7486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0"/>
              </a:spcBef>
              <a:spcAft>
                <a:spcPct val="0"/>
              </a:spcAft>
              <a:buFontTx/>
              <a:buNone/>
            </a:pPr>
            <a:r>
              <a:rPr lang="en-US" altLang="en-US" sz="1800" b="1" dirty="0">
                <a:solidFill>
                  <a:srgbClr val="000000"/>
                </a:solidFill>
                <a:latin typeface="Book Antiqua" pitchFamily="18" charset="0"/>
              </a:rPr>
              <a:t>Geostationary Operational Environmental Satellite (GOES) </a:t>
            </a:r>
          </a:p>
          <a:p>
            <a:pPr algn="ctr" eaLnBrk="0" fontAlgn="base" hangingPunct="0">
              <a:lnSpc>
                <a:spcPct val="100000"/>
              </a:lnSpc>
              <a:spcBef>
                <a:spcPct val="0"/>
              </a:spcBef>
              <a:spcAft>
                <a:spcPct val="0"/>
              </a:spcAft>
              <a:buFontTx/>
              <a:buNone/>
            </a:pPr>
            <a:r>
              <a:rPr lang="en-US" altLang="en-US" sz="1800" b="1" dirty="0">
                <a:solidFill>
                  <a:srgbClr val="000000"/>
                </a:solidFill>
                <a:latin typeface="Book Antiqua" pitchFamily="18" charset="0"/>
              </a:rPr>
              <a:t>Operations Status</a:t>
            </a:r>
            <a:endParaRPr lang="en-US" altLang="en-US" sz="1000" b="1" dirty="0">
              <a:solidFill>
                <a:srgbClr val="000000"/>
              </a:solidFill>
              <a:latin typeface="Book Antiqua" pitchFamily="18" charset="0"/>
            </a:endParaRPr>
          </a:p>
          <a:p>
            <a:pPr algn="ctr" eaLnBrk="0" fontAlgn="base" hangingPunct="0">
              <a:lnSpc>
                <a:spcPct val="100000"/>
              </a:lnSpc>
              <a:spcBef>
                <a:spcPct val="0"/>
              </a:spcBef>
              <a:spcAft>
                <a:spcPct val="0"/>
              </a:spcAft>
              <a:buFontTx/>
              <a:buNone/>
            </a:pPr>
            <a:r>
              <a:rPr lang="en-US" altLang="en-US" sz="1000" b="1" dirty="0" smtClean="0">
                <a:solidFill>
                  <a:srgbClr val="000000"/>
                </a:solidFill>
                <a:latin typeface="Book Antiqua" pitchFamily="18" charset="0"/>
              </a:rPr>
              <a:t>November 21, 2016</a:t>
            </a:r>
            <a:endParaRPr lang="en-US" altLang="en-US" sz="1400" b="1" dirty="0">
              <a:solidFill>
                <a:srgbClr val="000000"/>
              </a:solidFill>
              <a:latin typeface="Book Antiqua" pitchFamily="18" charset="0"/>
            </a:endParaRPr>
          </a:p>
        </p:txBody>
      </p:sp>
      <p:sp>
        <p:nvSpPr>
          <p:cNvPr id="3076" name="Rectangle 3"/>
          <p:cNvSpPr>
            <a:spLocks noChangeArrowheads="1"/>
          </p:cNvSpPr>
          <p:nvPr/>
        </p:nvSpPr>
        <p:spPr bwMode="auto">
          <a:xfrm>
            <a:off x="4495800" y="6400800"/>
            <a:ext cx="184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400">
              <a:solidFill>
                <a:srgbClr val="000000"/>
              </a:solidFill>
              <a:latin typeface="Symbol" pitchFamily="18" charset="2"/>
            </a:endParaRPr>
          </a:p>
          <a:p>
            <a:pPr eaLnBrk="0" fontAlgn="base" hangingPunct="0">
              <a:lnSpc>
                <a:spcPct val="100000"/>
              </a:lnSpc>
              <a:spcBef>
                <a:spcPct val="0"/>
              </a:spcBef>
              <a:spcAft>
                <a:spcPct val="0"/>
              </a:spcAft>
              <a:buFontTx/>
              <a:buNone/>
            </a:pPr>
            <a:endParaRPr lang="en-US" altLang="en-US" sz="1400">
              <a:solidFill>
                <a:srgbClr val="000000"/>
              </a:solidFill>
              <a:latin typeface="Symbol" pitchFamily="18" charset="2"/>
            </a:endParaRPr>
          </a:p>
        </p:txBody>
      </p:sp>
      <p:graphicFrame>
        <p:nvGraphicFramePr>
          <p:cNvPr id="1700203" name="Group 363"/>
          <p:cNvGraphicFramePr>
            <a:graphicFrameLocks noGrp="1"/>
          </p:cNvGraphicFramePr>
          <p:nvPr>
            <p:extLst>
              <p:ext uri="{D42A27DB-BD31-4B8C-83A1-F6EECF244321}">
                <p14:modId xmlns:p14="http://schemas.microsoft.com/office/powerpoint/2010/main" val="783584709"/>
              </p:ext>
            </p:extLst>
          </p:nvPr>
        </p:nvGraphicFramePr>
        <p:xfrm>
          <a:off x="592138" y="1014413"/>
          <a:ext cx="6592887" cy="5110159"/>
        </p:xfrm>
        <a:graphic>
          <a:graphicData uri="http://schemas.openxmlformats.org/drawingml/2006/table">
            <a:tbl>
              <a:tblPr/>
              <a:tblGrid>
                <a:gridCol w="2318685"/>
                <a:gridCol w="1417115"/>
                <a:gridCol w="1424734"/>
                <a:gridCol w="1432353"/>
              </a:tblGrid>
              <a:tr h="79581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1" i="1" u="none" strike="noStrike" cap="none" normalizeH="0" baseline="0" dirty="0" smtClean="0">
                          <a:ln>
                            <a:noFill/>
                          </a:ln>
                          <a:solidFill>
                            <a:schemeClr val="tx1"/>
                          </a:solidFill>
                          <a:effectLst/>
                          <a:latin typeface="Times New Roman" pitchFamily="18" charset="0"/>
                        </a:rPr>
                        <a:t>Payload Instrument</a:t>
                      </a:r>
                    </a:p>
                  </a:txBody>
                  <a:tcPr marL="91427" marR="91427" marT="45736" marB="45736"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1" i="0" u="none" strike="noStrike" cap="none" normalizeH="0" baseline="0" dirty="0" smtClean="0">
                          <a:ln>
                            <a:noFill/>
                          </a:ln>
                          <a:solidFill>
                            <a:schemeClr val="tx1"/>
                          </a:solidFill>
                          <a:effectLst/>
                          <a:latin typeface="Times New Roman" pitchFamily="18" charset="0"/>
                        </a:rPr>
                        <a:t>GOES-13</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(East)</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Launch: May 06</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Activation: Apr 10</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1" i="0" u="none" strike="noStrike" cap="none" normalizeH="0" baseline="0" dirty="0" smtClean="0">
                          <a:ln>
                            <a:noFill/>
                          </a:ln>
                          <a:solidFill>
                            <a:schemeClr val="tx1"/>
                          </a:solidFill>
                          <a:effectLst/>
                          <a:latin typeface="Times New Roman" pitchFamily="18" charset="0"/>
                        </a:rPr>
                        <a:t>GOES-14</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(Standby)</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Launch: Jun 09</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Activation</a:t>
                      </a:r>
                      <a:r>
                        <a:rPr kumimoji="0" lang="en-US" sz="1000" b="1" i="0" u="none" strike="noStrike" cap="none" normalizeH="0" baseline="0" smtClean="0">
                          <a:ln>
                            <a:noFill/>
                          </a:ln>
                          <a:solidFill>
                            <a:schemeClr val="tx1"/>
                          </a:solidFill>
                          <a:effectLst/>
                          <a:latin typeface="Times New Roman" pitchFamily="18" charset="0"/>
                        </a:rPr>
                        <a:t>: </a:t>
                      </a:r>
                      <a:endParaRPr kumimoji="0" lang="en-US" sz="1000" b="1" i="0" u="none" strike="noStrike" cap="none" normalizeH="0" baseline="0" dirty="0" smtClean="0">
                        <a:ln>
                          <a:noFill/>
                        </a:ln>
                        <a:solidFill>
                          <a:schemeClr val="tx1"/>
                        </a:solidFill>
                        <a:effectLst/>
                        <a:latin typeface="Times New Roman" pitchFamily="18" charset="0"/>
                      </a:endParaRP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1" i="0" u="none" strike="noStrike" cap="none" normalizeH="0" baseline="0" smtClean="0">
                          <a:ln>
                            <a:noFill/>
                          </a:ln>
                          <a:solidFill>
                            <a:schemeClr val="tx1"/>
                          </a:solidFill>
                          <a:effectLst/>
                          <a:latin typeface="Times New Roman" pitchFamily="18" charset="0"/>
                        </a:rPr>
                        <a:t>GOES-15</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(West )</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Launch: Mar 10</a:t>
                      </a:r>
                    </a:p>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Activation: Dec 11</a:t>
                      </a:r>
                      <a:endParaRPr kumimoji="0" lang="en-US" sz="1200" b="1" i="0" u="none" strike="noStrike" cap="none" normalizeH="0" baseline="0" smtClean="0">
                        <a:ln>
                          <a:noFill/>
                        </a:ln>
                        <a:solidFill>
                          <a:schemeClr val="tx1"/>
                        </a:solidFill>
                        <a:effectLst/>
                        <a:latin typeface="Times New Roman" pitchFamily="18" charset="0"/>
                      </a:endParaRP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Imager</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Sounder</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bg1"/>
                          </a:solidFill>
                          <a:effectLst/>
                          <a:latin typeface="Times New Roman" pitchFamily="18" charset="0"/>
                        </a:rPr>
                        <a:t>R (1)</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Y (5)</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Energetic Particle Sensor (EPS)</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Magnetometers</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42077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High Energy Proton and Alpha Detector (HEPAD)</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80424">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X-Ray Sensor (XRS)</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Y (2)</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Solar X-Ray Imager (SXI)</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Y (3)</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S/C (6)</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283564">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400" b="1" i="1" u="none" strike="noStrike" cap="none" normalizeH="0" baseline="0" smtClean="0">
                          <a:ln>
                            <a:noFill/>
                          </a:ln>
                          <a:solidFill>
                            <a:schemeClr val="tx1"/>
                          </a:solidFill>
                          <a:effectLst/>
                          <a:latin typeface="Times New Roman" pitchFamily="18" charset="0"/>
                        </a:rPr>
                        <a:t>Spacecraft Subsystems</a:t>
                      </a:r>
                    </a:p>
                  </a:txBody>
                  <a:tcPr marL="91427" marR="91427" marT="45736" marB="45736"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marL="91427" marR="91427" marT="45736" marB="4573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L="91427" marR="91427" marT="45736" marB="4573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L="91427" marR="91427" marT="45736" marB="45736"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Telemetry, Command &amp; Control</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Attitude and Orbit Control</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S/C (9)</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Y (8)</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dirty="0" smtClean="0">
                          <a:ln>
                            <a:noFill/>
                          </a:ln>
                          <a:solidFill>
                            <a:schemeClr val="tx1"/>
                          </a:solidFill>
                          <a:effectLst/>
                          <a:latin typeface="Times New Roman" pitchFamily="18" charset="0"/>
                        </a:rPr>
                        <a:t>Fuel for Inclination Control</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Propulsion</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S/C (4)</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Mechanisms</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Electrical Power</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Thermal Control</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612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0" i="0" u="none" strike="noStrike" cap="none" normalizeH="0" baseline="0" smtClean="0">
                          <a:ln>
                            <a:noFill/>
                          </a:ln>
                          <a:solidFill>
                            <a:schemeClr val="tx1"/>
                          </a:solidFill>
                          <a:effectLst/>
                          <a:latin typeface="Times New Roman" pitchFamily="18" charset="0"/>
                        </a:rPr>
                        <a:t>Communications Payloads</a:t>
                      </a:r>
                    </a:p>
                  </a:txBody>
                  <a:tcPr marL="91427" marR="91427"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G</a:t>
                      </a:r>
                    </a:p>
                  </a:txBody>
                  <a:tcPr marL="91427" marR="91427"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chemeClr val="tx1"/>
                          </a:solidFill>
                          <a:effectLst/>
                          <a:latin typeface="Times New Roman" pitchFamily="18" charset="0"/>
                        </a:rPr>
                        <a:t>S/C (7)</a:t>
                      </a:r>
                    </a:p>
                  </a:txBody>
                  <a:tcPr marL="91427" marR="91427"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pSp>
        <p:nvGrpSpPr>
          <p:cNvPr id="3172" name="Group 334"/>
          <p:cNvGrpSpPr>
            <a:grpSpLocks/>
          </p:cNvGrpSpPr>
          <p:nvPr/>
        </p:nvGrpSpPr>
        <p:grpSpPr bwMode="auto">
          <a:xfrm>
            <a:off x="7483475" y="1731963"/>
            <a:ext cx="1035050" cy="3362325"/>
            <a:chOff x="5922" y="969"/>
            <a:chExt cx="773" cy="2195"/>
          </a:xfrm>
        </p:grpSpPr>
        <p:sp>
          <p:nvSpPr>
            <p:cNvPr id="3174" name="Text Box 335"/>
            <p:cNvSpPr txBox="1">
              <a:spLocks noChangeArrowheads="1"/>
            </p:cNvSpPr>
            <p:nvPr/>
          </p:nvSpPr>
          <p:spPr bwMode="auto">
            <a:xfrm>
              <a:off x="5922" y="969"/>
              <a:ext cx="773"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50000"/>
                </a:spcBef>
                <a:spcAft>
                  <a:spcPct val="0"/>
                </a:spcAft>
                <a:buFontTx/>
                <a:buNone/>
              </a:pPr>
              <a:r>
                <a:rPr lang="en-US" altLang="en-US" sz="1400" b="1" dirty="0">
                  <a:solidFill>
                    <a:srgbClr val="000000"/>
                  </a:solidFill>
                  <a:latin typeface="Times New Roman" pitchFamily="18" charset="0"/>
                </a:rPr>
                <a:t>Key</a:t>
              </a:r>
            </a:p>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    Operational</a:t>
              </a: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Spacecraft issues but no user impacts</a:t>
              </a: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Operational with limitations</a:t>
              </a: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r>
                <a:rPr lang="en-US" altLang="en-US" sz="900" b="1" dirty="0">
                  <a:solidFill>
                    <a:srgbClr val="000000"/>
                  </a:solidFill>
                  <a:latin typeface="Times New Roman" pitchFamily="18" charset="0"/>
                </a:rPr>
                <a:t>Non-operational</a:t>
              </a: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endParaRPr lang="en-US" altLang="en-US" sz="900" b="1" dirty="0">
                <a:solidFill>
                  <a:srgbClr val="000000"/>
                </a:solidFill>
                <a:latin typeface="Times New Roman" pitchFamily="18" charset="0"/>
              </a:endParaRPr>
            </a:p>
            <a:p>
              <a:pPr eaLnBrk="0" fontAlgn="base" hangingPunct="0">
                <a:lnSpc>
                  <a:spcPct val="100000"/>
                </a:lnSpc>
                <a:spcBef>
                  <a:spcPct val="50000"/>
                </a:spcBef>
                <a:spcAft>
                  <a:spcPct val="0"/>
                </a:spcAft>
                <a:buFontTx/>
                <a:buNone/>
              </a:pPr>
              <a:endParaRPr lang="en-US" altLang="en-US" sz="1200" b="1" dirty="0">
                <a:solidFill>
                  <a:srgbClr val="000000"/>
                </a:solidFill>
                <a:latin typeface="Times New Roman" pitchFamily="18" charset="0"/>
              </a:endParaRPr>
            </a:p>
          </p:txBody>
        </p:sp>
        <p:sp>
          <p:nvSpPr>
            <p:cNvPr id="3175" name="Rectangle 336"/>
            <p:cNvSpPr>
              <a:spLocks noChangeArrowheads="1"/>
            </p:cNvSpPr>
            <p:nvPr/>
          </p:nvSpPr>
          <p:spPr bwMode="auto">
            <a:xfrm>
              <a:off x="5953" y="1307"/>
              <a:ext cx="712" cy="160"/>
            </a:xfrm>
            <a:prstGeom prst="rect">
              <a:avLst/>
            </a:prstGeom>
            <a:solidFill>
              <a:srgbClr val="66FF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nchorCtr="1"/>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0"/>
                </a:spcBef>
                <a:spcAft>
                  <a:spcPct val="0"/>
                </a:spcAft>
                <a:buFontTx/>
                <a:buNone/>
              </a:pPr>
              <a:r>
                <a:rPr lang="en-US" altLang="en-US" sz="1400" b="1">
                  <a:solidFill>
                    <a:srgbClr val="000000"/>
                  </a:solidFill>
                </a:rPr>
                <a:t>G</a:t>
              </a:r>
            </a:p>
          </p:txBody>
        </p:sp>
        <p:sp>
          <p:nvSpPr>
            <p:cNvPr id="3176" name="Rectangle 337"/>
            <p:cNvSpPr>
              <a:spLocks noChangeArrowheads="1"/>
            </p:cNvSpPr>
            <p:nvPr/>
          </p:nvSpPr>
          <p:spPr bwMode="auto">
            <a:xfrm>
              <a:off x="5952" y="2620"/>
              <a:ext cx="712" cy="16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nchorCtr="1"/>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0"/>
                </a:spcBef>
                <a:spcAft>
                  <a:spcPct val="0"/>
                </a:spcAft>
                <a:buFontTx/>
                <a:buNone/>
              </a:pPr>
              <a:r>
                <a:rPr lang="en-US" altLang="en-US" sz="1400" b="1">
                  <a:solidFill>
                    <a:srgbClr val="FFFFFF"/>
                  </a:solidFill>
                </a:rPr>
                <a:t>R</a:t>
              </a:r>
            </a:p>
          </p:txBody>
        </p:sp>
        <p:sp>
          <p:nvSpPr>
            <p:cNvPr id="3177" name="Rectangle 338"/>
            <p:cNvSpPr>
              <a:spLocks noChangeArrowheads="1"/>
            </p:cNvSpPr>
            <p:nvPr/>
          </p:nvSpPr>
          <p:spPr bwMode="auto">
            <a:xfrm>
              <a:off x="5954" y="1783"/>
              <a:ext cx="712" cy="160"/>
            </a:xfrm>
            <a:prstGeom prst="rect">
              <a:avLst/>
            </a:prstGeom>
            <a:solidFill>
              <a:srgbClr val="CCFF9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0"/>
                </a:spcBef>
                <a:spcAft>
                  <a:spcPct val="0"/>
                </a:spcAft>
                <a:buFontTx/>
                <a:buNone/>
              </a:pPr>
              <a:r>
                <a:rPr lang="en-US" altLang="en-US" sz="1400" b="1">
                  <a:solidFill>
                    <a:srgbClr val="000000"/>
                  </a:solidFill>
                </a:rPr>
                <a:t>S/C</a:t>
              </a:r>
            </a:p>
          </p:txBody>
        </p:sp>
        <p:sp>
          <p:nvSpPr>
            <p:cNvPr id="3178" name="Rectangle 339"/>
            <p:cNvSpPr>
              <a:spLocks noChangeArrowheads="1"/>
            </p:cNvSpPr>
            <p:nvPr/>
          </p:nvSpPr>
          <p:spPr bwMode="auto">
            <a:xfrm>
              <a:off x="5952" y="2240"/>
              <a:ext cx="714" cy="160"/>
            </a:xfrm>
            <a:prstGeom prst="rect">
              <a:avLst/>
            </a:prstGeom>
            <a:solidFill>
              <a:srgbClr val="FFFF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nchorCtr="1"/>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0"/>
                </a:spcBef>
                <a:spcAft>
                  <a:spcPct val="0"/>
                </a:spcAft>
                <a:buFontTx/>
                <a:buNone/>
              </a:pPr>
              <a:r>
                <a:rPr lang="en-US" altLang="en-US" sz="1400" b="1">
                  <a:solidFill>
                    <a:srgbClr val="000000"/>
                  </a:solidFill>
                </a:rPr>
                <a:t>Y</a:t>
              </a:r>
            </a:p>
          </p:txBody>
        </p:sp>
        <p:sp>
          <p:nvSpPr>
            <p:cNvPr id="3179" name="Rectangle 340"/>
            <p:cNvSpPr>
              <a:spLocks noChangeArrowheads="1"/>
            </p:cNvSpPr>
            <p:nvPr/>
          </p:nvSpPr>
          <p:spPr bwMode="auto">
            <a:xfrm>
              <a:off x="5969" y="3004"/>
              <a:ext cx="712" cy="16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algn="ctr" eaLnBrk="0" fontAlgn="base" hangingPunct="0">
                <a:lnSpc>
                  <a:spcPct val="100000"/>
                </a:lnSpc>
                <a:spcBef>
                  <a:spcPct val="0"/>
                </a:spcBef>
                <a:spcAft>
                  <a:spcPct val="0"/>
                </a:spcAft>
                <a:buFontTx/>
                <a:buNone/>
              </a:pPr>
              <a:endParaRPr lang="en-US" altLang="en-US" sz="1400" b="1">
                <a:solidFill>
                  <a:srgbClr val="000000"/>
                </a:solidFill>
              </a:endParaRPr>
            </a:p>
          </p:txBody>
        </p:sp>
      </p:grpSp>
      <p:sp>
        <p:nvSpPr>
          <p:cNvPr id="3173" name="Rectangle 341"/>
          <p:cNvSpPr>
            <a:spLocks noChangeArrowheads="1"/>
          </p:cNvSpPr>
          <p:nvPr/>
        </p:nvSpPr>
        <p:spPr bwMode="auto">
          <a:xfrm>
            <a:off x="7440613" y="1674813"/>
            <a:ext cx="1125537" cy="3355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ct val="15000"/>
              </a:spcBef>
              <a:buFont typeface="Symbol" pitchFamily="18" charset="2"/>
              <a:buChar char="·"/>
              <a:defRPr sz="2400">
                <a:solidFill>
                  <a:schemeClr val="tx1"/>
                </a:solidFill>
                <a:latin typeface="Arial" charset="0"/>
              </a:defRPr>
            </a:lvl1pPr>
            <a:lvl2pPr marL="742950" indent="-285750">
              <a:lnSpc>
                <a:spcPct val="90000"/>
              </a:lnSpc>
              <a:spcBef>
                <a:spcPct val="15000"/>
              </a:spcBef>
              <a:buFont typeface="Arial" charset="0"/>
              <a:buChar char="–"/>
              <a:defRPr sz="2200">
                <a:solidFill>
                  <a:schemeClr val="tx1"/>
                </a:solidFill>
                <a:latin typeface="Arial" charset="0"/>
              </a:defRPr>
            </a:lvl2pPr>
            <a:lvl3pPr marL="1143000" indent="-228600">
              <a:lnSpc>
                <a:spcPct val="90000"/>
              </a:lnSpc>
              <a:spcBef>
                <a:spcPct val="15000"/>
              </a:spcBef>
              <a:buFont typeface="Arial" charset="0"/>
              <a:buChar char="•"/>
              <a:defRPr sz="2000">
                <a:solidFill>
                  <a:schemeClr val="tx1"/>
                </a:solidFill>
                <a:latin typeface="Arial" charset="0"/>
              </a:defRPr>
            </a:lvl3pPr>
            <a:lvl4pPr marL="1600200" indent="-228600">
              <a:lnSpc>
                <a:spcPct val="90000"/>
              </a:lnSpc>
              <a:spcBef>
                <a:spcPct val="15000"/>
              </a:spcBef>
              <a:buFont typeface="WP TypographicSymbols" pitchFamily="2" charset="0"/>
              <a:buChar char="B"/>
              <a:defRPr sz="2000">
                <a:solidFill>
                  <a:schemeClr val="tx1"/>
                </a:solidFill>
                <a:latin typeface="Arial" charset="0"/>
              </a:defRPr>
            </a:lvl4pPr>
            <a:lvl5pPr marL="2057400" indent="-228600">
              <a:lnSpc>
                <a:spcPct val="90000"/>
              </a:lnSpc>
              <a:spcBef>
                <a:spcPct val="15000"/>
              </a:spcBef>
              <a:buFont typeface="Arial" charset="0"/>
              <a:buChar char="•"/>
              <a:defRPr>
                <a:solidFill>
                  <a:schemeClr val="tx1"/>
                </a:solidFill>
                <a:latin typeface="Arial" charset="0"/>
              </a:defRPr>
            </a:lvl5pPr>
            <a:lvl6pPr marL="2514600" indent="-228600" eaLnBrk="0" fontAlgn="base" hangingPunct="0">
              <a:lnSpc>
                <a:spcPct val="90000"/>
              </a:lnSpc>
              <a:spcBef>
                <a:spcPct val="150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ct val="150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ct val="150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ct val="15000"/>
              </a:spcBef>
              <a:spcAft>
                <a:spcPct val="0"/>
              </a:spcAft>
              <a:buFont typeface="Arial" charset="0"/>
              <a:buChar char="•"/>
              <a:defRPr>
                <a:solidFill>
                  <a:schemeClr val="tx1"/>
                </a:solidFill>
                <a:latin typeface="Arial" charset="0"/>
              </a:defRPr>
            </a:lvl9pPr>
          </a:lstStyle>
          <a:p>
            <a:pPr eaLnBrk="0" fontAlgn="base" hangingPunct="0">
              <a:lnSpc>
                <a:spcPct val="100000"/>
              </a:lnSpc>
              <a:spcBef>
                <a:spcPct val="0"/>
              </a:spcBef>
              <a:spcAft>
                <a:spcPct val="0"/>
              </a:spcAft>
              <a:buFontTx/>
              <a:buNone/>
            </a:pPr>
            <a:endParaRPr lang="en-US" altLang="en-US" sz="1600">
              <a:solidFill>
                <a:srgbClr val="FFFFFF"/>
              </a:solidFill>
            </a:endParaRPr>
          </a:p>
        </p:txBody>
      </p:sp>
      <p:sp>
        <p:nvSpPr>
          <p:cNvPr id="2" name="TextBox 1"/>
          <p:cNvSpPr txBox="1"/>
          <p:nvPr/>
        </p:nvSpPr>
        <p:spPr>
          <a:xfrm>
            <a:off x="8443452" y="6504448"/>
            <a:ext cx="968507" cy="276999"/>
          </a:xfrm>
          <a:prstGeom prst="rect">
            <a:avLst/>
          </a:prstGeom>
          <a:noFill/>
        </p:spPr>
        <p:txBody>
          <a:bodyPr wrap="square" rtlCol="0">
            <a:spAutoFit/>
          </a:bodyPr>
          <a:lstStyle/>
          <a:p>
            <a:r>
              <a:rPr lang="en-US" sz="1200" dirty="0" smtClean="0"/>
              <a:t>9</a:t>
            </a:r>
            <a:endParaRPr lang="en-US" sz="1200" dirty="0"/>
          </a:p>
        </p:txBody>
      </p:sp>
    </p:spTree>
    <p:extLst>
      <p:ext uri="{BB962C8B-B14F-4D97-AF65-F5344CB8AC3E}">
        <p14:creationId xmlns:p14="http://schemas.microsoft.com/office/powerpoint/2010/main" val="4071905557"/>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4281</TotalTime>
  <Words>6811</Words>
  <Application>Microsoft Office PowerPoint</Application>
  <PresentationFormat>On-screen Show (4:3)</PresentationFormat>
  <Paragraphs>1635</Paragraphs>
  <Slides>54</Slides>
  <Notes>19</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54</vt:i4>
      </vt:variant>
    </vt:vector>
  </HeadingPairs>
  <TitlesOfParts>
    <vt:vector size="74" baseType="lpstr">
      <vt:lpstr>ＭＳ Ｐゴシック</vt:lpstr>
      <vt:lpstr>ＭＳ Ｐゴシック</vt:lpstr>
      <vt:lpstr>Arial</vt:lpstr>
      <vt:lpstr>Arial</vt:lpstr>
      <vt:lpstr>Arial Black</vt:lpstr>
      <vt:lpstr>Arial Narrow</vt:lpstr>
      <vt:lpstr>Book Antiqua</vt:lpstr>
      <vt:lpstr>Calibri</vt:lpstr>
      <vt:lpstr>Constantia</vt:lpstr>
      <vt:lpstr>Courier New</vt:lpstr>
      <vt:lpstr>Franklin Gothic Demi</vt:lpstr>
      <vt:lpstr>Franklin Gothic Demi Cond</vt:lpstr>
      <vt:lpstr>Symbol</vt:lpstr>
      <vt:lpstr>Tahoma</vt:lpstr>
      <vt:lpstr>Times New Roman</vt:lpstr>
      <vt:lpstr>Webdings</vt:lpstr>
      <vt:lpstr>Wingdings</vt:lpstr>
      <vt:lpstr>Wingdings 2</vt:lpstr>
      <vt:lpstr>Flow</vt:lpstr>
      <vt:lpstr>Office Theme</vt:lpstr>
      <vt:lpstr>NOAA’s Satellite Status Report  GODEX-nwp Meeting Lannion, France May 16-19, 2017</vt:lpstr>
      <vt:lpstr>    NESDIS Office of Satellite and Product Operations (OSPO)</vt:lpstr>
      <vt:lpstr>  Operational Satellite Data Flow</vt:lpstr>
      <vt:lpstr>NOAA Operational Facilities</vt:lpstr>
      <vt:lpstr>Current GOES Constellation Status</vt:lpstr>
      <vt:lpstr>          GOES Constellation</vt:lpstr>
      <vt:lpstr>          GOES Constellation</vt:lpstr>
      <vt:lpstr>         GOES Constellation Overview</vt:lpstr>
      <vt:lpstr>PowerPoint Presentation</vt:lpstr>
      <vt:lpstr>Geostationary Operational Environmental Satellite (GOES)  Operations Status November 21, 2016</vt:lpstr>
      <vt:lpstr>Geostationary Operational Environmental Satellite (GOES)  Operations Status November 21, 2016</vt:lpstr>
      <vt:lpstr>GOES Mission Life Estimate (Based on Propellant Consumption)</vt:lpstr>
      <vt:lpstr>Deep Space Climate Observatory (DSCOVR)  Performance Status – Apr 26, 2017</vt:lpstr>
      <vt:lpstr>               GOES-R Series</vt:lpstr>
      <vt:lpstr>           GOES-R Capabilities </vt:lpstr>
      <vt:lpstr>      First Public Images – Full Disk                 15 January 2017</vt:lpstr>
      <vt:lpstr>GOES-R Launch</vt:lpstr>
      <vt:lpstr>PowerPoint Presentation</vt:lpstr>
      <vt:lpstr>GOES-16 Earth-Pointing Instruments</vt:lpstr>
      <vt:lpstr>GOES-16 Space Weather Instruments</vt:lpstr>
      <vt:lpstr>GOES-16 Science Product Validation Status</vt:lpstr>
      <vt:lpstr>International GOES-R Training Request Process</vt:lpstr>
      <vt:lpstr>              PDA and GOES-16</vt:lpstr>
      <vt:lpstr>    NOAA Geostationary Satellite Programs        Continuity of Weather Observations</vt:lpstr>
      <vt:lpstr>PowerPoint Presentation</vt:lpstr>
      <vt:lpstr>Polar Payload Instrument Acronyms</vt:lpstr>
      <vt:lpstr>Definition of Color Status</vt:lpstr>
      <vt:lpstr>Polar Operational Environmental Satellite (POES) Operational Status  April 24, 2017</vt:lpstr>
      <vt:lpstr>POLAR Operational Environmental Satellite (POES)  Operations Status  April 24, 2017</vt:lpstr>
      <vt:lpstr>POLAR Operational Environmental Satellite (POES)  Operations Status  April 24, 2017</vt:lpstr>
      <vt:lpstr>POLAR Operational Environmental Satellite (POES)  Operations Status April 24, 2017</vt:lpstr>
      <vt:lpstr>POLAR Operational Environmental Satellite (POES)  Operations Status April 24, 2017</vt:lpstr>
      <vt:lpstr>PowerPoint Presentation</vt:lpstr>
      <vt:lpstr>Suomi National Polar-orbiting Partnership (S-NPP) Performance Status – April 26, 2017</vt:lpstr>
      <vt:lpstr>                 NESDIS OSPO – NOAA Operational Satellites                                  Product Status -- April 2017</vt:lpstr>
      <vt:lpstr>                 NESDIS OSPO – Backup NOAA Satellites                        Product Status -- April 2017</vt:lpstr>
      <vt:lpstr>                   S-NPP Internal and External Users – 2017 update</vt:lpstr>
      <vt:lpstr>NDE Operational Products - 2017 update</vt:lpstr>
      <vt:lpstr>NDE Operational Products – 2017 update</vt:lpstr>
      <vt:lpstr>NOAA Polar Satellite Programs Continuity of Weather Observations</vt:lpstr>
      <vt:lpstr>Product Distribution and Access                  (PDA) System</vt:lpstr>
      <vt:lpstr>              Processing and Distribution with PDA</vt:lpstr>
      <vt:lpstr>   PDA Ops Environment Status</vt:lpstr>
      <vt:lpstr>PDA Product Delivery Schedule</vt:lpstr>
      <vt:lpstr>PDA Data Allocation - System Capacity Overview</vt:lpstr>
      <vt:lpstr>PDA Systems – Primary and COOP/Back-up</vt:lpstr>
      <vt:lpstr>                           Non-NOAA Satellite Data on PDA </vt:lpstr>
      <vt:lpstr>                          Non-NOAA Satellite Data on PDA</vt:lpstr>
      <vt:lpstr>PowerPoint Presentation</vt:lpstr>
      <vt:lpstr>       Back-Up/Supplemental Slides</vt:lpstr>
      <vt:lpstr>PowerPoint Presentation</vt:lpstr>
      <vt:lpstr>      Suomi-NPP and JPSS-1</vt:lpstr>
      <vt:lpstr>   Operational S-NPP Products</vt:lpstr>
      <vt:lpstr>PowerPoint Presentation</vt:lpstr>
    </vt:vector>
  </TitlesOfParts>
  <Company>NOAA/NESDIS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Geostationary Operational Environmental Satellite (GOES) Operations Status</dc:title>
  <dc:creator>John.Paquette</dc:creator>
  <cp:lastModifiedBy>John Paquette</cp:lastModifiedBy>
  <cp:revision>207</cp:revision>
  <cp:lastPrinted>2017-05-11T14:45:53Z</cp:lastPrinted>
  <dcterms:created xsi:type="dcterms:W3CDTF">2014-05-02T18:25:11Z</dcterms:created>
  <dcterms:modified xsi:type="dcterms:W3CDTF">2017-05-15T21:48:30Z</dcterms:modified>
</cp:coreProperties>
</file>